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0" r:id="rId1"/>
  </p:sldMasterIdLst>
  <p:notesMasterIdLst>
    <p:notesMasterId r:id="rId42"/>
  </p:notesMasterIdLst>
  <p:sldIdLst>
    <p:sldId id="256" r:id="rId2"/>
    <p:sldId id="257" r:id="rId3"/>
    <p:sldId id="305" r:id="rId4"/>
    <p:sldId id="259" r:id="rId5"/>
    <p:sldId id="262" r:id="rId6"/>
    <p:sldId id="265" r:id="rId7"/>
    <p:sldId id="266" r:id="rId8"/>
    <p:sldId id="296" r:id="rId9"/>
    <p:sldId id="309" r:id="rId10"/>
    <p:sldId id="310" r:id="rId11"/>
    <p:sldId id="313" r:id="rId12"/>
    <p:sldId id="323" r:id="rId13"/>
    <p:sldId id="307" r:id="rId14"/>
    <p:sldId id="314" r:id="rId15"/>
    <p:sldId id="315" r:id="rId16"/>
    <p:sldId id="300" r:id="rId17"/>
    <p:sldId id="303" r:id="rId18"/>
    <p:sldId id="304" r:id="rId19"/>
    <p:sldId id="279" r:id="rId20"/>
    <p:sldId id="280" r:id="rId21"/>
    <p:sldId id="281" r:id="rId22"/>
    <p:sldId id="282" r:id="rId23"/>
    <p:sldId id="273" r:id="rId24"/>
    <p:sldId id="316" r:id="rId25"/>
    <p:sldId id="317" r:id="rId26"/>
    <p:sldId id="318" r:id="rId27"/>
    <p:sldId id="319" r:id="rId28"/>
    <p:sldId id="320" r:id="rId29"/>
    <p:sldId id="322" r:id="rId30"/>
    <p:sldId id="324" r:id="rId31"/>
    <p:sldId id="321" r:id="rId32"/>
    <p:sldId id="302" r:id="rId33"/>
    <p:sldId id="278" r:id="rId34"/>
    <p:sldId id="325" r:id="rId35"/>
    <p:sldId id="312" r:id="rId36"/>
    <p:sldId id="328" r:id="rId37"/>
    <p:sldId id="329" r:id="rId38"/>
    <p:sldId id="330" r:id="rId39"/>
    <p:sldId id="288" r:id="rId40"/>
    <p:sldId id="327" r:id="rId41"/>
  </p:sldIdLst>
  <p:sldSz cx="24377650" cy="13716000"/>
  <p:notesSz cx="6858000" cy="9144000"/>
  <p:embeddedFontLst>
    <p:embeddedFont>
      <p:font typeface="Century Gothic" panose="020B0502020202020204" pitchFamily="34" charset="0"/>
      <p:regular r:id="rId43"/>
      <p:bold r:id="rId44"/>
      <p:italic r:id="rId45"/>
      <p:boldItalic r:id="rId46"/>
    </p:embeddedFont>
    <p:embeddedFont>
      <p:font typeface="Corbel" panose="020B0503020204020204" pitchFamily="34" charset="0"/>
      <p:regular r:id="rId47"/>
      <p:bold r:id="rId48"/>
      <p:italic r:id="rId49"/>
      <p:boldItalic r:id="rId50"/>
    </p:embeddedFont>
    <p:embeddedFont>
      <p:font typeface="Lato Light" panose="020F0502020204030203" pitchFamily="34" charset="0"/>
      <p:regular r:id="rId51"/>
      <p:bold r:id="rId52"/>
      <p:italic r:id="rId53"/>
      <p:boldItalic r:id="rId54"/>
    </p:embeddedFont>
    <p:embeddedFont>
      <p:font typeface="Roboto" panose="02000000000000000000" pitchFamily="2" charset="0"/>
      <p:regular r:id="rId55"/>
      <p:bold r:id="rId56"/>
      <p:italic r:id="rId57"/>
      <p:boldItalic r:id="rId58"/>
    </p:embeddedFont>
    <p:embeddedFont>
      <p:font typeface="Roboto Medium" panose="02000000000000000000"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58">
          <p15:clr>
            <a:srgbClr val="A4A3A4"/>
          </p15:clr>
        </p15:guide>
        <p15:guide id="2" orient="horz" pos="8160">
          <p15:clr>
            <a:srgbClr val="A4A3A4"/>
          </p15:clr>
        </p15:guide>
        <p15:guide id="3" orient="horz" pos="480">
          <p15:clr>
            <a:srgbClr val="A4A3A4"/>
          </p15:clr>
        </p15:guide>
        <p15:guide id="4" pos="14398">
          <p15:clr>
            <a:srgbClr val="A4A3A4"/>
          </p15:clr>
        </p15:guide>
        <p15:guide id="5" orient="horz" pos="309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827BA2-C85C-40FF-9567-445A96C12E9E}">
  <a:tblStyle styleId="{83827BA2-C85C-40FF-9567-445A96C12E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53" d="100"/>
          <a:sy n="53" d="100"/>
        </p:scale>
        <p:origin x="822" y="96"/>
      </p:cViewPr>
      <p:guideLst>
        <p:guide pos="958"/>
        <p:guide orient="horz" pos="8160"/>
        <p:guide orient="horz" pos="480"/>
        <p:guide pos="14398"/>
        <p:guide orient="horz" pos="3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B6F0BC-817E-4226-946E-2546808A99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472B49F-887E-46DB-94D9-E14A1A0A1053}">
      <dgm:prSet/>
      <dgm:spPr/>
      <dgm:t>
        <a:bodyPr/>
        <a:lstStyle/>
        <a:p>
          <a:r>
            <a:rPr lang="en-US" b="1" dirty="0"/>
            <a:t>Monitoring Environment </a:t>
          </a:r>
          <a:endParaRPr lang="en-US" dirty="0"/>
        </a:p>
      </dgm:t>
    </dgm:pt>
    <dgm:pt modelId="{DBDBB107-3EF4-4340-B8C8-9E2050B3DA95}" type="parTrans" cxnId="{2CDE4AE3-774C-400A-831A-6E13810E2349}">
      <dgm:prSet/>
      <dgm:spPr/>
      <dgm:t>
        <a:bodyPr/>
        <a:lstStyle/>
        <a:p>
          <a:endParaRPr lang="en-US"/>
        </a:p>
      </dgm:t>
    </dgm:pt>
    <dgm:pt modelId="{37C86ECC-15FB-49F1-9645-C417B6FBEFFE}" type="sibTrans" cxnId="{2CDE4AE3-774C-400A-831A-6E13810E2349}">
      <dgm:prSet/>
      <dgm:spPr/>
      <dgm:t>
        <a:bodyPr/>
        <a:lstStyle/>
        <a:p>
          <a:endParaRPr lang="en-US"/>
        </a:p>
      </dgm:t>
    </dgm:pt>
    <dgm:pt modelId="{0B0CBA57-C9D3-444C-95C5-0EBA6FB9B584}">
      <dgm:prSet/>
      <dgm:spPr/>
      <dgm:t>
        <a:bodyPr/>
        <a:lstStyle/>
        <a:p>
          <a:r>
            <a:rPr lang="en-US" b="1" i="0" baseline="0" dirty="0"/>
            <a:t>Attack Analysis</a:t>
          </a:r>
          <a:endParaRPr lang="en-US" dirty="0"/>
        </a:p>
      </dgm:t>
    </dgm:pt>
    <dgm:pt modelId="{31AF084B-E5BE-4A8D-A1F3-91AA0BA1F5F4}" type="parTrans" cxnId="{00C3A9FF-620E-4003-9CDB-AB8417A395CC}">
      <dgm:prSet/>
      <dgm:spPr/>
      <dgm:t>
        <a:bodyPr/>
        <a:lstStyle/>
        <a:p>
          <a:endParaRPr lang="en-US"/>
        </a:p>
      </dgm:t>
    </dgm:pt>
    <dgm:pt modelId="{A964EF9C-6790-4509-B654-5E6439218E7C}" type="sibTrans" cxnId="{00C3A9FF-620E-4003-9CDB-AB8417A395CC}">
      <dgm:prSet/>
      <dgm:spPr/>
      <dgm:t>
        <a:bodyPr/>
        <a:lstStyle/>
        <a:p>
          <a:endParaRPr lang="en-US"/>
        </a:p>
      </dgm:t>
    </dgm:pt>
    <dgm:pt modelId="{D08DD59A-999C-4061-8060-686D4C735850}">
      <dgm:prSet/>
      <dgm:spPr/>
      <dgm:t>
        <a:bodyPr/>
        <a:lstStyle/>
        <a:p>
          <a:r>
            <a:rPr lang="en-US" b="1" i="0" baseline="0" dirty="0"/>
            <a:t>Project Summary &amp; Future Mitigations</a:t>
          </a:r>
          <a:endParaRPr lang="en-US" dirty="0"/>
        </a:p>
      </dgm:t>
    </dgm:pt>
    <dgm:pt modelId="{BD3D49A5-A41A-48AB-9D0F-D7DE9D4055C9}" type="parTrans" cxnId="{74730ECA-4FD9-467D-B62D-5ACDEB4BB612}">
      <dgm:prSet/>
      <dgm:spPr/>
      <dgm:t>
        <a:bodyPr/>
        <a:lstStyle/>
        <a:p>
          <a:endParaRPr lang="en-US"/>
        </a:p>
      </dgm:t>
    </dgm:pt>
    <dgm:pt modelId="{9A4F8677-5F89-43CE-9BBC-1C44099B0E0A}" type="sibTrans" cxnId="{74730ECA-4FD9-467D-B62D-5ACDEB4BB612}">
      <dgm:prSet/>
      <dgm:spPr/>
      <dgm:t>
        <a:bodyPr/>
        <a:lstStyle/>
        <a:p>
          <a:endParaRPr lang="en-US"/>
        </a:p>
      </dgm:t>
    </dgm:pt>
    <dgm:pt modelId="{BAF6731C-97C1-4947-9545-B29D3E459AC7}" type="pres">
      <dgm:prSet presAssocID="{4AB6F0BC-817E-4226-946E-2546808A9965}" presName="linear" presStyleCnt="0">
        <dgm:presLayoutVars>
          <dgm:animLvl val="lvl"/>
          <dgm:resizeHandles val="exact"/>
        </dgm:presLayoutVars>
      </dgm:prSet>
      <dgm:spPr/>
    </dgm:pt>
    <dgm:pt modelId="{14474205-6440-4856-B76E-51995A15D52D}" type="pres">
      <dgm:prSet presAssocID="{A472B49F-887E-46DB-94D9-E14A1A0A1053}" presName="parentText" presStyleLbl="node1" presStyleIdx="0" presStyleCnt="3">
        <dgm:presLayoutVars>
          <dgm:chMax val="0"/>
          <dgm:bulletEnabled val="1"/>
        </dgm:presLayoutVars>
      </dgm:prSet>
      <dgm:spPr/>
    </dgm:pt>
    <dgm:pt modelId="{E28F8053-79E2-478C-A497-4995CBFAA612}" type="pres">
      <dgm:prSet presAssocID="{37C86ECC-15FB-49F1-9645-C417B6FBEFFE}" presName="spacer" presStyleCnt="0"/>
      <dgm:spPr/>
    </dgm:pt>
    <dgm:pt modelId="{84D97433-F48C-4AB2-991A-C15F6818899B}" type="pres">
      <dgm:prSet presAssocID="{0B0CBA57-C9D3-444C-95C5-0EBA6FB9B584}" presName="parentText" presStyleLbl="node1" presStyleIdx="1" presStyleCnt="3">
        <dgm:presLayoutVars>
          <dgm:chMax val="0"/>
          <dgm:bulletEnabled val="1"/>
        </dgm:presLayoutVars>
      </dgm:prSet>
      <dgm:spPr/>
    </dgm:pt>
    <dgm:pt modelId="{A234E0DF-9CF9-4734-87E7-361CB6155F7D}" type="pres">
      <dgm:prSet presAssocID="{A964EF9C-6790-4509-B654-5E6439218E7C}" presName="spacer" presStyleCnt="0"/>
      <dgm:spPr/>
    </dgm:pt>
    <dgm:pt modelId="{5FAE8213-5F86-4A7C-B3DD-B3819DE20B36}" type="pres">
      <dgm:prSet presAssocID="{D08DD59A-999C-4061-8060-686D4C735850}" presName="parentText" presStyleLbl="node1" presStyleIdx="2" presStyleCnt="3">
        <dgm:presLayoutVars>
          <dgm:chMax val="0"/>
          <dgm:bulletEnabled val="1"/>
        </dgm:presLayoutVars>
      </dgm:prSet>
      <dgm:spPr/>
    </dgm:pt>
  </dgm:ptLst>
  <dgm:cxnLst>
    <dgm:cxn modelId="{8F65B407-B600-48BA-AC62-3ACE533957E7}" type="presOf" srcId="{0B0CBA57-C9D3-444C-95C5-0EBA6FB9B584}" destId="{84D97433-F48C-4AB2-991A-C15F6818899B}" srcOrd="0" destOrd="0" presId="urn:microsoft.com/office/officeart/2005/8/layout/vList2"/>
    <dgm:cxn modelId="{D3D8D110-8BC7-4BF4-BA75-30952E6E2826}" type="presOf" srcId="{A472B49F-887E-46DB-94D9-E14A1A0A1053}" destId="{14474205-6440-4856-B76E-51995A15D52D}" srcOrd="0" destOrd="0" presId="urn:microsoft.com/office/officeart/2005/8/layout/vList2"/>
    <dgm:cxn modelId="{8EAC9355-7BCE-46B0-AB04-C6E430D0D9CF}" type="presOf" srcId="{D08DD59A-999C-4061-8060-686D4C735850}" destId="{5FAE8213-5F86-4A7C-B3DD-B3819DE20B36}" srcOrd="0" destOrd="0" presId="urn:microsoft.com/office/officeart/2005/8/layout/vList2"/>
    <dgm:cxn modelId="{8751F985-894B-4DE9-835E-6E9F1DFB724B}" type="presOf" srcId="{4AB6F0BC-817E-4226-946E-2546808A9965}" destId="{BAF6731C-97C1-4947-9545-B29D3E459AC7}" srcOrd="0" destOrd="0" presId="urn:microsoft.com/office/officeart/2005/8/layout/vList2"/>
    <dgm:cxn modelId="{74730ECA-4FD9-467D-B62D-5ACDEB4BB612}" srcId="{4AB6F0BC-817E-4226-946E-2546808A9965}" destId="{D08DD59A-999C-4061-8060-686D4C735850}" srcOrd="2" destOrd="0" parTransId="{BD3D49A5-A41A-48AB-9D0F-D7DE9D4055C9}" sibTransId="{9A4F8677-5F89-43CE-9BBC-1C44099B0E0A}"/>
    <dgm:cxn modelId="{2CDE4AE3-774C-400A-831A-6E13810E2349}" srcId="{4AB6F0BC-817E-4226-946E-2546808A9965}" destId="{A472B49F-887E-46DB-94D9-E14A1A0A1053}" srcOrd="0" destOrd="0" parTransId="{DBDBB107-3EF4-4340-B8C8-9E2050B3DA95}" sibTransId="{37C86ECC-15FB-49F1-9645-C417B6FBEFFE}"/>
    <dgm:cxn modelId="{00C3A9FF-620E-4003-9CDB-AB8417A395CC}" srcId="{4AB6F0BC-817E-4226-946E-2546808A9965}" destId="{0B0CBA57-C9D3-444C-95C5-0EBA6FB9B584}" srcOrd="1" destOrd="0" parTransId="{31AF084B-E5BE-4A8D-A1F3-91AA0BA1F5F4}" sibTransId="{A964EF9C-6790-4509-B654-5E6439218E7C}"/>
    <dgm:cxn modelId="{FD58EDA6-867D-42BE-A0E7-36A1519992BF}" type="presParOf" srcId="{BAF6731C-97C1-4947-9545-B29D3E459AC7}" destId="{14474205-6440-4856-B76E-51995A15D52D}" srcOrd="0" destOrd="0" presId="urn:microsoft.com/office/officeart/2005/8/layout/vList2"/>
    <dgm:cxn modelId="{3E91EBD1-4758-4251-8CDF-BA40E8C349A8}" type="presParOf" srcId="{BAF6731C-97C1-4947-9545-B29D3E459AC7}" destId="{E28F8053-79E2-478C-A497-4995CBFAA612}" srcOrd="1" destOrd="0" presId="urn:microsoft.com/office/officeart/2005/8/layout/vList2"/>
    <dgm:cxn modelId="{E3393A80-0185-4D7C-A347-592F0E256E5B}" type="presParOf" srcId="{BAF6731C-97C1-4947-9545-B29D3E459AC7}" destId="{84D97433-F48C-4AB2-991A-C15F6818899B}" srcOrd="2" destOrd="0" presId="urn:microsoft.com/office/officeart/2005/8/layout/vList2"/>
    <dgm:cxn modelId="{E24004D1-8D8F-48C6-84B6-060D21109A93}" type="presParOf" srcId="{BAF6731C-97C1-4947-9545-B29D3E459AC7}" destId="{A234E0DF-9CF9-4734-87E7-361CB6155F7D}" srcOrd="3" destOrd="0" presId="urn:microsoft.com/office/officeart/2005/8/layout/vList2"/>
    <dgm:cxn modelId="{70C61AC8-BB9D-4E3F-8E2E-FDCFD435F51D}" type="presParOf" srcId="{BAF6731C-97C1-4947-9545-B29D3E459AC7}" destId="{5FAE8213-5F86-4A7C-B3DD-B3819DE20B3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74205-6440-4856-B76E-51995A15D52D}">
      <dsp:nvSpPr>
        <dsp:cNvPr id="0" name=""/>
        <dsp:cNvSpPr/>
      </dsp:nvSpPr>
      <dsp:spPr>
        <a:xfrm>
          <a:off x="0" y="28106"/>
          <a:ext cx="18979593" cy="15110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b="1" kern="1200" dirty="0"/>
            <a:t>Monitoring Environment </a:t>
          </a:r>
          <a:endParaRPr lang="en-US" sz="6300" kern="1200" dirty="0"/>
        </a:p>
      </dsp:txBody>
      <dsp:txXfrm>
        <a:off x="73764" y="101870"/>
        <a:ext cx="18832065" cy="1363527"/>
      </dsp:txXfrm>
    </dsp:sp>
    <dsp:sp modelId="{84D97433-F48C-4AB2-991A-C15F6818899B}">
      <dsp:nvSpPr>
        <dsp:cNvPr id="0" name=""/>
        <dsp:cNvSpPr/>
      </dsp:nvSpPr>
      <dsp:spPr>
        <a:xfrm>
          <a:off x="0" y="1720601"/>
          <a:ext cx="18979593" cy="15110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b="1" i="0" kern="1200" baseline="0" dirty="0"/>
            <a:t>Attack Analysis</a:t>
          </a:r>
          <a:endParaRPr lang="en-US" sz="6300" kern="1200" dirty="0"/>
        </a:p>
      </dsp:txBody>
      <dsp:txXfrm>
        <a:off x="73764" y="1794365"/>
        <a:ext cx="18832065" cy="1363527"/>
      </dsp:txXfrm>
    </dsp:sp>
    <dsp:sp modelId="{5FAE8213-5F86-4A7C-B3DD-B3819DE20B36}">
      <dsp:nvSpPr>
        <dsp:cNvPr id="0" name=""/>
        <dsp:cNvSpPr/>
      </dsp:nvSpPr>
      <dsp:spPr>
        <a:xfrm>
          <a:off x="0" y="3413097"/>
          <a:ext cx="18979593" cy="151105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b="1" i="0" kern="1200" baseline="0" dirty="0"/>
            <a:t>Project Summary &amp; Future Mitigations</a:t>
          </a:r>
          <a:endParaRPr lang="en-US" sz="6300" kern="1200" dirty="0"/>
        </a:p>
      </dsp:txBody>
      <dsp:txXfrm>
        <a:off x="73764" y="3486861"/>
        <a:ext cx="18832065" cy="13635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ato Light"/>
                <a:ea typeface="Lato Light"/>
                <a:cs typeface="Lato Light"/>
                <a:sym typeface="Lato Ligh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ato Light"/>
                <a:ea typeface="Lato Light"/>
                <a:cs typeface="Lato Light"/>
                <a:sym typeface="Lato Ligh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1pPr>
            <a:lvl2pPr marL="914400" marR="0" lvl="1"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2pPr>
            <a:lvl3pPr marL="1371600" marR="0" lvl="2"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3pPr>
            <a:lvl4pPr marL="1828800" marR="0" lvl="3"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4pPr>
            <a:lvl5pPr marL="2286000" marR="0" lvl="4" indent="-228600" algn="l" rtl="0">
              <a:spcBef>
                <a:spcPts val="0"/>
              </a:spcBef>
              <a:spcAft>
                <a:spcPts val="0"/>
              </a:spcAft>
              <a:buSzPts val="1400"/>
              <a:buNone/>
              <a:defRPr sz="2400" b="0" i="0" u="none" strike="noStrike" cap="none">
                <a:solidFill>
                  <a:schemeClr val="dk1"/>
                </a:solidFill>
                <a:latin typeface="Lato Light"/>
                <a:ea typeface="Lato Light"/>
                <a:cs typeface="Lato Light"/>
                <a:sym typeface="Lato Light"/>
              </a:defRPr>
            </a:lvl5pPr>
            <a:lvl6pPr marL="2743200" marR="0" lvl="5"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ato Light"/>
                <a:ea typeface="Lato Light"/>
                <a:cs typeface="Lato Light"/>
                <a:sym typeface="Lato Ligh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ato Light"/>
                <a:ea typeface="Lato Light"/>
                <a:cs typeface="Lato Light"/>
                <a:sym typeface="Lato Light"/>
              </a:rPr>
              <a:t>‹#›</a:t>
            </a:fld>
            <a:endParaRPr sz="1200" b="0" i="0" u="none" strike="noStrike" cap="none" dirty="0">
              <a:solidFill>
                <a:schemeClr val="dk1"/>
              </a:solidFill>
              <a:latin typeface="Lato Light"/>
              <a:ea typeface="Lato Light"/>
              <a:cs typeface="Lato Light"/>
              <a:sym typeface="Lato Light"/>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630a814dc5_0_5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630a814dc5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ec0fbd28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ec0fbd2860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8" name="Google Shape;1408;gec0fbd2860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dirty="0"/>
          </a:p>
        </p:txBody>
      </p:sp>
    </p:spTree>
    <p:extLst>
      <p:ext uri="{BB962C8B-B14F-4D97-AF65-F5344CB8AC3E}">
        <p14:creationId xmlns:p14="http://schemas.microsoft.com/office/powerpoint/2010/main" val="182885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8bd883d690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8bd883d690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9589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8bd883d690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8bd883d690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2013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ec0fbd28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ec0fbd2860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8" name="Google Shape;1408;gec0fbd2860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dirty="0"/>
          </a:p>
        </p:txBody>
      </p:sp>
    </p:spTree>
    <p:extLst>
      <p:ext uri="{BB962C8B-B14F-4D97-AF65-F5344CB8AC3E}">
        <p14:creationId xmlns:p14="http://schemas.microsoft.com/office/powerpoint/2010/main" val="392392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ec0fbd28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ec0fbd2860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8" name="Google Shape;1408;gec0fbd2860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dirty="0"/>
          </a:p>
        </p:txBody>
      </p:sp>
    </p:spTree>
    <p:extLst>
      <p:ext uri="{BB962C8B-B14F-4D97-AF65-F5344CB8AC3E}">
        <p14:creationId xmlns:p14="http://schemas.microsoft.com/office/powerpoint/2010/main" val="2979526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ec0fbd28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ec0fbd2860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8" name="Google Shape;1408;gec0fbd2860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dirty="0"/>
          </a:p>
        </p:txBody>
      </p:sp>
    </p:spTree>
    <p:extLst>
      <p:ext uri="{BB962C8B-B14F-4D97-AF65-F5344CB8AC3E}">
        <p14:creationId xmlns:p14="http://schemas.microsoft.com/office/powerpoint/2010/main" val="143709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edacafa26d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edacafa26d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4588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11dc1495bd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11dc1495bdb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7" name="Google Shape;1537;g11dc1495bdb_0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dirty="0"/>
          </a:p>
        </p:txBody>
      </p:sp>
    </p:spTree>
    <p:extLst>
      <p:ext uri="{BB962C8B-B14F-4D97-AF65-F5344CB8AC3E}">
        <p14:creationId xmlns:p14="http://schemas.microsoft.com/office/powerpoint/2010/main" val="1974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11dc1495bd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11dc1495bdb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7" name="Google Shape;1537;g11dc1495bdb_0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dirty="0"/>
          </a:p>
        </p:txBody>
      </p:sp>
    </p:spTree>
    <p:extLst>
      <p:ext uri="{BB962C8B-B14F-4D97-AF65-F5344CB8AC3E}">
        <p14:creationId xmlns:p14="http://schemas.microsoft.com/office/powerpoint/2010/main" val="2558920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8bd883d690_5_513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8bd883d690_5_5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e09e24a58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e09e24a58b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2" name="Google Shape;1322;ge09e24a58b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ec0fbd2860_0_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ec0fbd2860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ede77d5ba8_0_5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ede77d5ba8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Google Shape;1574;gede77d5ba8_0_4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5" name="Google Shape;1575;gede77d5ba8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edacafa26d_0_1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edacafa26d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8bd883d690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8bd883d690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8471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ec0fbd28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ec0fbd2860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8" name="Google Shape;1408;gec0fbd2860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dirty="0"/>
          </a:p>
        </p:txBody>
      </p:sp>
    </p:spTree>
    <p:extLst>
      <p:ext uri="{BB962C8B-B14F-4D97-AF65-F5344CB8AC3E}">
        <p14:creationId xmlns:p14="http://schemas.microsoft.com/office/powerpoint/2010/main" val="2929723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ec0fbd28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ec0fbd2860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8" name="Google Shape;1408;gec0fbd2860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dirty="0"/>
          </a:p>
        </p:txBody>
      </p:sp>
    </p:spTree>
    <p:extLst>
      <p:ext uri="{BB962C8B-B14F-4D97-AF65-F5344CB8AC3E}">
        <p14:creationId xmlns:p14="http://schemas.microsoft.com/office/powerpoint/2010/main" val="4276679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ec0fbd28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ec0fbd2860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8" name="Google Shape;1408;gec0fbd2860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dirty="0"/>
          </a:p>
        </p:txBody>
      </p:sp>
    </p:spTree>
    <p:extLst>
      <p:ext uri="{BB962C8B-B14F-4D97-AF65-F5344CB8AC3E}">
        <p14:creationId xmlns:p14="http://schemas.microsoft.com/office/powerpoint/2010/main" val="307765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8bd883d690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8bd883d690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5076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8bd883d690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8bd883d690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271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edacafa26d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edacafa26d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8513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ec0fbd28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ec0fbd2860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8" name="Google Shape;1408;gec0fbd2860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dirty="0"/>
          </a:p>
        </p:txBody>
      </p:sp>
    </p:spTree>
    <p:extLst>
      <p:ext uri="{BB962C8B-B14F-4D97-AF65-F5344CB8AC3E}">
        <p14:creationId xmlns:p14="http://schemas.microsoft.com/office/powerpoint/2010/main" val="2230384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ec0fbd28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ec0fbd2860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8" name="Google Shape;1408;gec0fbd2860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dirty="0"/>
          </a:p>
        </p:txBody>
      </p:sp>
    </p:spTree>
    <p:extLst>
      <p:ext uri="{BB962C8B-B14F-4D97-AF65-F5344CB8AC3E}">
        <p14:creationId xmlns:p14="http://schemas.microsoft.com/office/powerpoint/2010/main" val="2212832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edacafa26d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edacafa26d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9530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11dc1495bd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11dc1495bdb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7" name="Google Shape;1537;g11dc1495bdb_0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11dc1495bd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11dc1495bdb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7" name="Google Shape;1537;g11dc1495bdb_0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dirty="0"/>
          </a:p>
        </p:txBody>
      </p:sp>
    </p:spTree>
    <p:extLst>
      <p:ext uri="{BB962C8B-B14F-4D97-AF65-F5344CB8AC3E}">
        <p14:creationId xmlns:p14="http://schemas.microsoft.com/office/powerpoint/2010/main" val="3147211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8bd883d690_5_513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8bd883d690_5_5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1746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ec0fbd2860_0_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ec0fbd2860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7930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ede77d5ba8_0_5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ede77d5ba8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8852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Google Shape;1574;gede77d5ba8_0_4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5" name="Google Shape;1575;gede77d5ba8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6042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bd883d690_5_514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bd883d690_5_51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8bd883d690_0_2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8bd883d690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8bd883d690_0_2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8bd883d690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419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13077ada377_1_1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13077ada377_1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edacafa26d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edacafa26d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8bd883d690_0_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8bd883d690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ec0fbd28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ec0fbd2860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8" name="Google Shape;1408;gec0fbd2860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spTree>
    <p:extLst>
      <p:ext uri="{BB962C8B-B14F-4D97-AF65-F5344CB8AC3E}">
        <p14:creationId xmlns:p14="http://schemas.microsoft.com/office/powerpoint/2010/main" val="1689653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ec0fbd28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ec0fbd2860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8" name="Google Shape;1408;gec0fbd2860_0_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dirty="0"/>
          </a:p>
        </p:txBody>
      </p:sp>
    </p:spTree>
    <p:extLst>
      <p:ext uri="{BB962C8B-B14F-4D97-AF65-F5344CB8AC3E}">
        <p14:creationId xmlns:p14="http://schemas.microsoft.com/office/powerpoint/2010/main" val="231844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1091916" y="-9525"/>
            <a:ext cx="10027212" cy="13725526"/>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5855277" y="2760137"/>
            <a:ext cx="17144778" cy="5232398"/>
          </a:xfrm>
        </p:spPr>
        <p:txBody>
          <a:bodyPr anchor="b">
            <a:normAutofit/>
          </a:bodyPr>
          <a:lstStyle>
            <a:lvl1pPr algn="r">
              <a:defRPr sz="11997">
                <a:effectLst/>
              </a:defRPr>
            </a:lvl1pPr>
          </a:lstStyle>
          <a:p>
            <a:r>
              <a:rPr lang="en-US"/>
              <a:t>Click to edit Master title style</a:t>
            </a:r>
            <a:endParaRPr lang="en-US" dirty="0"/>
          </a:p>
        </p:txBody>
      </p:sp>
      <p:sp>
        <p:nvSpPr>
          <p:cNvPr id="3" name="Subtitle 2"/>
          <p:cNvSpPr>
            <a:spLocks noGrp="1"/>
          </p:cNvSpPr>
          <p:nvPr>
            <p:ph type="subTitle" idx="1"/>
          </p:nvPr>
        </p:nvSpPr>
        <p:spPr>
          <a:xfrm>
            <a:off x="9028403" y="7992534"/>
            <a:ext cx="13971651" cy="2777068"/>
          </a:xfrm>
        </p:spPr>
        <p:txBody>
          <a:bodyPr anchor="t">
            <a:normAutofit/>
          </a:bodyPr>
          <a:lstStyle>
            <a:lvl1pPr marL="0" indent="0" algn="r">
              <a:buNone/>
              <a:defRPr sz="4199">
                <a:solidFill>
                  <a:schemeClr val="tx1"/>
                </a:solidFill>
              </a:defRPr>
            </a:lvl1pPr>
            <a:lvl2pPr marL="914171" indent="0" algn="ctr">
              <a:buNone/>
              <a:defRPr>
                <a:solidFill>
                  <a:schemeClr val="tx1">
                    <a:tint val="75000"/>
                  </a:schemeClr>
                </a:solidFill>
              </a:defRPr>
            </a:lvl2pPr>
            <a:lvl3pPr marL="1828343" indent="0" algn="ctr">
              <a:buNone/>
              <a:defRPr>
                <a:solidFill>
                  <a:schemeClr val="tx1">
                    <a:tint val="75000"/>
                  </a:schemeClr>
                </a:solidFill>
              </a:defRPr>
            </a:lvl3pPr>
            <a:lvl4pPr marL="2742514" indent="0" algn="ctr">
              <a:buNone/>
              <a:defRPr>
                <a:solidFill>
                  <a:schemeClr val="tx1">
                    <a:tint val="75000"/>
                  </a:schemeClr>
                </a:solidFill>
              </a:defRPr>
            </a:lvl4pPr>
            <a:lvl5pPr marL="3656686" indent="0" algn="ctr">
              <a:buNone/>
              <a:defRPr>
                <a:solidFill>
                  <a:schemeClr val="tx1">
                    <a:tint val="75000"/>
                  </a:schemeClr>
                </a:solidFill>
              </a:defRPr>
            </a:lvl5pPr>
            <a:lvl6pPr marL="4570857" indent="0" algn="ctr">
              <a:buNone/>
              <a:defRPr>
                <a:solidFill>
                  <a:schemeClr val="tx1">
                    <a:tint val="75000"/>
                  </a:schemeClr>
                </a:solidFill>
              </a:defRPr>
            </a:lvl6pPr>
            <a:lvl7pPr marL="5485028" indent="0" algn="ctr">
              <a:buNone/>
              <a:defRPr>
                <a:solidFill>
                  <a:schemeClr val="tx1">
                    <a:tint val="75000"/>
                  </a:schemeClr>
                </a:solidFill>
              </a:defRPr>
            </a:lvl7pPr>
            <a:lvl8pPr marL="6399200" indent="0" algn="ctr">
              <a:buNone/>
              <a:defRPr>
                <a:solidFill>
                  <a:schemeClr val="tx1">
                    <a:tint val="75000"/>
                  </a:schemeClr>
                </a:solidFill>
              </a:defRPr>
            </a:lvl8pPr>
            <a:lvl9pPr marL="731337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10662047" y="11766551"/>
            <a:ext cx="8645836" cy="730250"/>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85807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7850" y="9465730"/>
            <a:ext cx="20032204" cy="1133476"/>
          </a:xfrm>
        </p:spPr>
        <p:txBody>
          <a:bodyPr anchor="b">
            <a:normAutofit/>
          </a:bodyPr>
          <a:lstStyle>
            <a:lvl1pPr algn="ctr">
              <a:defRPr sz="47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70781" y="1864224"/>
            <a:ext cx="16447604" cy="632995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dirty="0"/>
              <a:t>Click icon to add picture</a:t>
            </a:r>
          </a:p>
        </p:txBody>
      </p:sp>
      <p:sp>
        <p:nvSpPr>
          <p:cNvPr id="4" name="Text Placeholder 3"/>
          <p:cNvSpPr>
            <a:spLocks noGrp="1"/>
          </p:cNvSpPr>
          <p:nvPr>
            <p:ph type="body" sz="half" idx="2"/>
          </p:nvPr>
        </p:nvSpPr>
        <p:spPr>
          <a:xfrm>
            <a:off x="2967850" y="10599206"/>
            <a:ext cx="20032204" cy="987424"/>
          </a:xfrm>
        </p:spPr>
        <p:txBody>
          <a:bodyPr>
            <a:normAutofit/>
          </a:bodyPr>
          <a:lstStyle>
            <a:lvl1pPr marL="0" indent="0" algn="ctr">
              <a:buNone/>
              <a:defRPr sz="27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53338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967852" y="1371600"/>
            <a:ext cx="20032204" cy="6096000"/>
          </a:xfrm>
        </p:spPr>
        <p:txBody>
          <a:bodyPr anchor="ctr">
            <a:normAutofit/>
          </a:bodyPr>
          <a:lstStyle>
            <a:lvl1pPr algn="ctr">
              <a:defRPr sz="6398" b="0" cap="none"/>
            </a:lvl1pPr>
          </a:lstStyle>
          <a:p>
            <a:r>
              <a:rPr lang="en-US"/>
              <a:t>Click to edit Master title style</a:t>
            </a:r>
            <a:endParaRPr lang="en-US" dirty="0"/>
          </a:p>
        </p:txBody>
      </p:sp>
      <p:sp>
        <p:nvSpPr>
          <p:cNvPr id="3" name="Text Placeholder 2"/>
          <p:cNvSpPr>
            <a:spLocks noGrp="1"/>
          </p:cNvSpPr>
          <p:nvPr>
            <p:ph type="body" idx="1"/>
          </p:nvPr>
        </p:nvSpPr>
        <p:spPr>
          <a:xfrm>
            <a:off x="2967852" y="8686800"/>
            <a:ext cx="20032208" cy="2895600"/>
          </a:xfrm>
        </p:spPr>
        <p:txBody>
          <a:bodyPr anchor="ctr">
            <a:normAutofit/>
          </a:bodyPr>
          <a:lstStyle>
            <a:lvl1pPr marL="0" indent="0" algn="ct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16006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3196391" y="1726046"/>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996" dirty="0">
                <a:solidFill>
                  <a:schemeClr val="tx1"/>
                </a:solidFill>
                <a:effectLst/>
              </a:rPr>
              <a:t>“</a:t>
            </a:r>
          </a:p>
        </p:txBody>
      </p:sp>
      <p:sp>
        <p:nvSpPr>
          <p:cNvPr id="15" name="TextBox 14"/>
          <p:cNvSpPr txBox="1"/>
          <p:nvPr/>
        </p:nvSpPr>
        <p:spPr>
          <a:xfrm>
            <a:off x="21781176" y="5638798"/>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996" dirty="0">
                <a:solidFill>
                  <a:schemeClr val="tx1"/>
                </a:solidFill>
                <a:effectLst/>
              </a:rPr>
              <a:t>”</a:t>
            </a:r>
          </a:p>
        </p:txBody>
      </p:sp>
      <p:sp>
        <p:nvSpPr>
          <p:cNvPr id="2" name="Title 1"/>
          <p:cNvSpPr>
            <a:spLocks noGrp="1"/>
          </p:cNvSpPr>
          <p:nvPr>
            <p:ph type="title"/>
          </p:nvPr>
        </p:nvSpPr>
        <p:spPr>
          <a:xfrm>
            <a:off x="4415274" y="1371601"/>
            <a:ext cx="17975342" cy="5486398"/>
          </a:xfrm>
        </p:spPr>
        <p:txBody>
          <a:bodyPr anchor="ctr">
            <a:normAutofit/>
          </a:bodyPr>
          <a:lstStyle>
            <a:lvl1pPr algn="ctr">
              <a:defRPr sz="6398"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872354" y="6857998"/>
            <a:ext cx="17061186" cy="762000"/>
          </a:xfrm>
        </p:spPr>
        <p:txBody>
          <a:bodyPr anchor="ctr">
            <a:normAutofit/>
          </a:bodyPr>
          <a:lstStyle>
            <a:lvl1pPr marL="0" indent="0">
              <a:buFontTx/>
              <a:buNone/>
              <a:defRPr sz="3599"/>
            </a:lvl1pPr>
            <a:lvl2pPr marL="914171" indent="0">
              <a:buFontTx/>
              <a:buNone/>
              <a:defRPr/>
            </a:lvl2pPr>
            <a:lvl3pPr marL="1828343" indent="0">
              <a:buFontTx/>
              <a:buNone/>
              <a:defRPr/>
            </a:lvl3pPr>
            <a:lvl4pPr marL="2742514" indent="0">
              <a:buFontTx/>
              <a:buNone/>
              <a:defRPr/>
            </a:lvl4pPr>
            <a:lvl5pPr marL="3656686" indent="0">
              <a:buFontTx/>
              <a:buNone/>
              <a:defRPr/>
            </a:lvl5pPr>
          </a:lstStyle>
          <a:p>
            <a:pPr lvl="0"/>
            <a:r>
              <a:rPr lang="en-US"/>
              <a:t>Click to edit Master text styles</a:t>
            </a:r>
          </a:p>
        </p:txBody>
      </p:sp>
      <p:sp>
        <p:nvSpPr>
          <p:cNvPr id="3" name="Text Placeholder 2"/>
          <p:cNvSpPr>
            <a:spLocks noGrp="1"/>
          </p:cNvSpPr>
          <p:nvPr>
            <p:ph type="body" idx="1"/>
          </p:nvPr>
        </p:nvSpPr>
        <p:spPr>
          <a:xfrm>
            <a:off x="2967850" y="8686800"/>
            <a:ext cx="20032204" cy="2895600"/>
          </a:xfrm>
        </p:spPr>
        <p:txBody>
          <a:bodyPr anchor="ctr">
            <a:normAutofit/>
          </a:bodyPr>
          <a:lstStyle>
            <a:lvl1pPr marL="0" indent="0" algn="ct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675502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967854" y="6617162"/>
            <a:ext cx="20032200" cy="2937600"/>
          </a:xfrm>
        </p:spPr>
        <p:txBody>
          <a:bodyPr anchor="b">
            <a:normAutofit/>
          </a:bodyPr>
          <a:lstStyle>
            <a:lvl1pPr algn="r">
              <a:defRPr sz="6398" b="0" cap="none"/>
            </a:lvl1pPr>
          </a:lstStyle>
          <a:p>
            <a:r>
              <a:rPr lang="en-US"/>
              <a:t>Click to edit Master title style</a:t>
            </a:r>
            <a:endParaRPr lang="en-US" dirty="0"/>
          </a:p>
        </p:txBody>
      </p:sp>
      <p:sp>
        <p:nvSpPr>
          <p:cNvPr id="3" name="Text Placeholder 2"/>
          <p:cNvSpPr>
            <a:spLocks noGrp="1"/>
          </p:cNvSpPr>
          <p:nvPr>
            <p:ph type="body" idx="1"/>
          </p:nvPr>
        </p:nvSpPr>
        <p:spPr>
          <a:xfrm>
            <a:off x="2967851" y="9554762"/>
            <a:ext cx="20032202" cy="1720800"/>
          </a:xfrm>
        </p:spPr>
        <p:txBody>
          <a:bodyPr anchor="t">
            <a:normAutofit/>
          </a:bodyPr>
          <a:lstStyle>
            <a:lvl1pPr marL="0" indent="0" algn="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48178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3196391" y="1726046"/>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996" dirty="0">
                <a:solidFill>
                  <a:schemeClr val="tx1"/>
                </a:solidFill>
                <a:effectLst/>
              </a:rPr>
              <a:t>“</a:t>
            </a:r>
          </a:p>
        </p:txBody>
      </p:sp>
      <p:sp>
        <p:nvSpPr>
          <p:cNvPr id="15" name="TextBox 14"/>
          <p:cNvSpPr txBox="1"/>
          <p:nvPr/>
        </p:nvSpPr>
        <p:spPr>
          <a:xfrm>
            <a:off x="21781176" y="5638798"/>
            <a:ext cx="1218883" cy="1169552"/>
          </a:xfrm>
          <a:prstGeom prst="rect">
            <a:avLst/>
          </a:prstGeom>
        </p:spPr>
        <p:txBody>
          <a:bodyPr vert="horz" lIns="182832" tIns="91416" rIns="182832" bIns="9141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996" dirty="0">
                <a:solidFill>
                  <a:schemeClr val="tx1"/>
                </a:solidFill>
                <a:effectLst/>
              </a:rPr>
              <a:t>”</a:t>
            </a:r>
          </a:p>
        </p:txBody>
      </p:sp>
      <p:sp>
        <p:nvSpPr>
          <p:cNvPr id="2" name="Title 1"/>
          <p:cNvSpPr>
            <a:spLocks noGrp="1"/>
          </p:cNvSpPr>
          <p:nvPr>
            <p:ph type="title"/>
          </p:nvPr>
        </p:nvSpPr>
        <p:spPr>
          <a:xfrm>
            <a:off x="4415274" y="1371601"/>
            <a:ext cx="17975342" cy="5486398"/>
          </a:xfrm>
        </p:spPr>
        <p:txBody>
          <a:bodyPr anchor="ctr">
            <a:normAutofit/>
          </a:bodyPr>
          <a:lstStyle>
            <a:lvl1pPr algn="ctr">
              <a:defRPr sz="6398"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967853" y="7772400"/>
            <a:ext cx="20032202" cy="1778000"/>
          </a:xfrm>
        </p:spPr>
        <p:txBody>
          <a:bodyPr vert="horz" lIns="91440" tIns="45720" rIns="91440" bIns="45720" rtlCol="0" anchor="b">
            <a:normAutofit/>
          </a:bodyPr>
          <a:lstStyle>
            <a:lvl1pPr algn="r">
              <a:buNone/>
              <a:defRPr lang="en-US" sz="47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967851" y="9550400"/>
            <a:ext cx="20032202" cy="2032000"/>
          </a:xfrm>
        </p:spPr>
        <p:txBody>
          <a:bodyPr anchor="t">
            <a:normAutofit/>
          </a:bodyPr>
          <a:lstStyle>
            <a:lvl1pPr marL="0" indent="0" algn="r">
              <a:buNone/>
              <a:defRPr sz="35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12353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967853" y="1371601"/>
            <a:ext cx="20032206" cy="545465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967852" y="7010400"/>
            <a:ext cx="20032208" cy="1676400"/>
          </a:xfrm>
        </p:spPr>
        <p:txBody>
          <a:bodyPr vert="horz" lIns="91440" tIns="45720" rIns="91440" bIns="45720" rtlCol="0" anchor="b">
            <a:normAutofit/>
          </a:bodyPr>
          <a:lstStyle>
            <a:lvl1pPr>
              <a:buNone/>
              <a:defRPr lang="en-US" sz="55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967850" y="8686800"/>
            <a:ext cx="20032208" cy="2895600"/>
          </a:xfrm>
        </p:spPr>
        <p:txBody>
          <a:bodyPr anchor="t">
            <a:normAutofit/>
          </a:bodyPr>
          <a:lstStyle>
            <a:lvl1pPr marL="0" indent="0" algn="l">
              <a:buNone/>
              <a:defRPr sz="35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895271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594585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460242" y="1371600"/>
            <a:ext cx="3539816" cy="10210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67851" y="1371600"/>
            <a:ext cx="16035307" cy="10210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614993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Transition Slide">
  <p:cSld name="8. Transition Slide">
    <p:spTree>
      <p:nvGrpSpPr>
        <p:cNvPr id="1" name="Shape 83"/>
        <p:cNvGrpSpPr/>
        <p:nvPr/>
      </p:nvGrpSpPr>
      <p:grpSpPr>
        <a:xfrm>
          <a:off x="0" y="0"/>
          <a:ext cx="0" cy="0"/>
          <a:chOff x="0" y="0"/>
          <a:chExt cx="0" cy="0"/>
        </a:xfrm>
      </p:grpSpPr>
      <p:sp>
        <p:nvSpPr>
          <p:cNvPr id="85" name="Google Shape;85;p12"/>
          <p:cNvSpPr txBox="1">
            <a:spLocks noGrp="1"/>
          </p:cNvSpPr>
          <p:nvPr>
            <p:ph type="title"/>
          </p:nvPr>
        </p:nvSpPr>
        <p:spPr>
          <a:xfrm>
            <a:off x="632102" y="5569267"/>
            <a:ext cx="22914900" cy="2112900"/>
          </a:xfrm>
          <a:prstGeom prst="rect">
            <a:avLst/>
          </a:prstGeom>
          <a:noFill/>
          <a:ln>
            <a:noFill/>
          </a:ln>
        </p:spPr>
        <p:txBody>
          <a:bodyPr spcFirstLastPara="1" wrap="square" lIns="243750" tIns="243750" rIns="243750" bIns="243750" anchor="t" anchorCtr="0">
            <a:noAutofit/>
          </a:bodyPr>
          <a:lstStyle>
            <a:lvl1pPr lvl="0" algn="ctr" rtl="0">
              <a:spcBef>
                <a:spcPts val="0"/>
              </a:spcBef>
              <a:spcAft>
                <a:spcPts val="0"/>
              </a:spcAft>
              <a:buNone/>
              <a:defRPr sz="9600">
                <a:latin typeface="Roboto Medium"/>
                <a:ea typeface="Roboto Medium"/>
                <a:cs typeface="Roboto Medium"/>
                <a:sym typeface="Roboto Medium"/>
              </a:defRPr>
            </a:lvl1pPr>
            <a:lvl2pPr lvl="1" algn="ctr" rtl="0">
              <a:spcBef>
                <a:spcPts val="0"/>
              </a:spcBef>
              <a:spcAft>
                <a:spcPts val="0"/>
              </a:spcAft>
              <a:buNone/>
              <a:defRPr sz="3700"/>
            </a:lvl2pPr>
            <a:lvl3pPr lvl="2" algn="ctr" rtl="0">
              <a:spcBef>
                <a:spcPts val="0"/>
              </a:spcBef>
              <a:spcAft>
                <a:spcPts val="0"/>
              </a:spcAft>
              <a:buNone/>
              <a:defRPr sz="3700"/>
            </a:lvl3pPr>
            <a:lvl4pPr lvl="3" algn="ctr" rtl="0">
              <a:spcBef>
                <a:spcPts val="0"/>
              </a:spcBef>
              <a:spcAft>
                <a:spcPts val="0"/>
              </a:spcAft>
              <a:buNone/>
              <a:defRPr sz="3700"/>
            </a:lvl4pPr>
            <a:lvl5pPr lvl="4" algn="ctr" rtl="0">
              <a:spcBef>
                <a:spcPts val="0"/>
              </a:spcBef>
              <a:spcAft>
                <a:spcPts val="0"/>
              </a:spcAft>
              <a:buNone/>
              <a:defRPr sz="3700"/>
            </a:lvl5pPr>
            <a:lvl6pPr lvl="5" algn="ctr" rtl="0">
              <a:spcBef>
                <a:spcPts val="0"/>
              </a:spcBef>
              <a:spcAft>
                <a:spcPts val="0"/>
              </a:spcAft>
              <a:buNone/>
              <a:defRPr sz="3700"/>
            </a:lvl6pPr>
            <a:lvl7pPr lvl="6" algn="ctr" rtl="0">
              <a:spcBef>
                <a:spcPts val="0"/>
              </a:spcBef>
              <a:spcAft>
                <a:spcPts val="0"/>
              </a:spcAft>
              <a:buNone/>
              <a:defRPr sz="3700"/>
            </a:lvl7pPr>
            <a:lvl8pPr lvl="7" algn="ctr" rtl="0">
              <a:spcBef>
                <a:spcPts val="0"/>
              </a:spcBef>
              <a:spcAft>
                <a:spcPts val="0"/>
              </a:spcAft>
              <a:buNone/>
              <a:defRPr sz="3700"/>
            </a:lvl8pPr>
            <a:lvl9pPr lvl="8" algn="ctr" rtl="0">
              <a:spcBef>
                <a:spcPts val="0"/>
              </a:spcBef>
              <a:spcAft>
                <a:spcPts val="0"/>
              </a:spcAft>
              <a:buNone/>
              <a:defRPr sz="3700"/>
            </a:lvl9pPr>
          </a:lstStyle>
          <a:p>
            <a:endParaRPr/>
          </a:p>
        </p:txBody>
      </p:sp>
      <p:sp>
        <p:nvSpPr>
          <p:cNvPr id="86" name="Google Shape;86;p12"/>
          <p:cNvSpPr txBox="1">
            <a:spLocks noGrp="1"/>
          </p:cNvSpPr>
          <p:nvPr>
            <p:ph type="sldNum" idx="12"/>
          </p:nvPr>
        </p:nvSpPr>
        <p:spPr>
          <a:xfrm>
            <a:off x="22948089" y="13219200"/>
            <a:ext cx="698100" cy="281700"/>
          </a:xfrm>
          <a:prstGeom prst="rect">
            <a:avLst/>
          </a:prstGeom>
        </p:spPr>
        <p:txBody>
          <a:bodyPr spcFirstLastPara="1" wrap="square" lIns="0" tIns="0" rIns="0" bIns="243750" anchor="t" anchorCtr="0">
            <a:noAutofit/>
          </a:bodyPr>
          <a:lstStyle>
            <a:lvl1pPr lvl="0" rtl="0">
              <a:buNone/>
              <a:defRPr sz="1600">
                <a:solidFill>
                  <a:srgbClr val="000000"/>
                </a:solidFill>
              </a:defRPr>
            </a:lvl1pPr>
            <a:lvl2pPr lvl="1" rtl="0">
              <a:buNone/>
              <a:defRPr sz="1600">
                <a:solidFill>
                  <a:srgbClr val="000000"/>
                </a:solidFill>
              </a:defRPr>
            </a:lvl2pPr>
            <a:lvl3pPr lvl="2" rtl="0">
              <a:buNone/>
              <a:defRPr sz="1600">
                <a:solidFill>
                  <a:srgbClr val="000000"/>
                </a:solidFill>
              </a:defRPr>
            </a:lvl3pPr>
            <a:lvl4pPr lvl="3" rtl="0">
              <a:buNone/>
              <a:defRPr sz="1600">
                <a:solidFill>
                  <a:srgbClr val="000000"/>
                </a:solidFill>
              </a:defRPr>
            </a:lvl4pPr>
            <a:lvl5pPr lvl="4" rtl="0">
              <a:buNone/>
              <a:defRPr sz="1600">
                <a:solidFill>
                  <a:srgbClr val="000000"/>
                </a:solidFill>
              </a:defRPr>
            </a:lvl5pPr>
            <a:lvl6pPr lvl="5" rtl="0">
              <a:buNone/>
              <a:defRPr sz="1600">
                <a:solidFill>
                  <a:srgbClr val="000000"/>
                </a:solidFill>
              </a:defRPr>
            </a:lvl6pPr>
            <a:lvl7pPr lvl="6" rtl="0">
              <a:buNone/>
              <a:defRPr sz="1600">
                <a:solidFill>
                  <a:srgbClr val="000000"/>
                </a:solidFill>
              </a:defRPr>
            </a:lvl7pPr>
            <a:lvl8pPr lvl="7" rtl="0">
              <a:buNone/>
              <a:defRPr sz="1600">
                <a:solidFill>
                  <a:srgbClr val="000000"/>
                </a:solidFill>
              </a:defRPr>
            </a:lvl8pPr>
            <a:lvl9pPr lvl="8" rtl="0">
              <a:buNone/>
              <a:defRPr sz="1600">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87" name="Google Shape;87;p12"/>
          <p:cNvSpPr txBox="1">
            <a:spLocks noGrp="1"/>
          </p:cNvSpPr>
          <p:nvPr>
            <p:ph type="subTitle" idx="1"/>
          </p:nvPr>
        </p:nvSpPr>
        <p:spPr>
          <a:xfrm>
            <a:off x="-32791" y="13111067"/>
            <a:ext cx="21252900" cy="6048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1900"/>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Tree>
    <p:extLst>
      <p:ext uri="{BB962C8B-B14F-4D97-AF65-F5344CB8AC3E}">
        <p14:creationId xmlns:p14="http://schemas.microsoft.com/office/powerpoint/2010/main" val="687050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6. Numbered 1–3 (Green)">
  <p:cSld name="26. Numbered 1–3 (Green)">
    <p:spTree>
      <p:nvGrpSpPr>
        <p:cNvPr id="1" name="Shape 452"/>
        <p:cNvGrpSpPr/>
        <p:nvPr/>
      </p:nvGrpSpPr>
      <p:grpSpPr>
        <a:xfrm>
          <a:off x="0" y="0"/>
          <a:ext cx="0" cy="0"/>
          <a:chOff x="0" y="0"/>
          <a:chExt cx="0" cy="0"/>
        </a:xfrm>
      </p:grpSpPr>
      <p:sp>
        <p:nvSpPr>
          <p:cNvPr id="453" name="Google Shape;453;p30"/>
          <p:cNvSpPr txBox="1">
            <a:spLocks noGrp="1"/>
          </p:cNvSpPr>
          <p:nvPr>
            <p:ph type="title"/>
          </p:nvPr>
        </p:nvSpPr>
        <p:spPr>
          <a:xfrm>
            <a:off x="-32791" y="0"/>
            <a:ext cx="24443100" cy="1423200"/>
          </a:xfrm>
          <a:prstGeom prst="rect">
            <a:avLst/>
          </a:prstGeom>
          <a:noFill/>
          <a:ln>
            <a:noFill/>
          </a:ln>
        </p:spPr>
        <p:txBody>
          <a:bodyPr spcFirstLastPara="1" wrap="square" lIns="1219000" tIns="487575" rIns="731350" bIns="243750" anchor="t" anchorCtr="0">
            <a:noAutofit/>
          </a:bodyPr>
          <a:lstStyle>
            <a:lvl1pPr lvl="0" rtl="0">
              <a:spcBef>
                <a:spcPts val="0"/>
              </a:spcBef>
              <a:spcAft>
                <a:spcPts val="0"/>
              </a:spcAft>
              <a:buNone/>
              <a:defRPr sz="6400">
                <a:latin typeface="Roboto Medium"/>
                <a:ea typeface="Roboto Medium"/>
                <a:cs typeface="Roboto Medium"/>
                <a:sym typeface="Roboto Medium"/>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454" name="Google Shape;454;p30"/>
          <p:cNvSpPr txBox="1">
            <a:spLocks noGrp="1"/>
          </p:cNvSpPr>
          <p:nvPr>
            <p:ph type="subTitle" idx="1"/>
          </p:nvPr>
        </p:nvSpPr>
        <p:spPr>
          <a:xfrm>
            <a:off x="0" y="1802600"/>
            <a:ext cx="24377700" cy="972900"/>
          </a:xfrm>
          <a:prstGeom prst="rect">
            <a:avLst/>
          </a:prstGeom>
          <a:noFill/>
          <a:ln>
            <a:noFill/>
          </a:ln>
        </p:spPr>
        <p:txBody>
          <a:bodyPr spcFirstLastPara="1" wrap="square" lIns="1219000" tIns="243750" rIns="1219000" bIns="0" anchor="t" anchorCtr="0">
            <a:noAutofit/>
          </a:bodyPr>
          <a:lstStyle>
            <a:lvl1pPr lvl="0" rtl="0">
              <a:spcBef>
                <a:spcPts val="0"/>
              </a:spcBef>
              <a:spcAft>
                <a:spcPts val="0"/>
              </a:spcAft>
              <a:buNone/>
              <a:defRPr sz="4800">
                <a:latin typeface="Roboto"/>
                <a:ea typeface="Roboto"/>
                <a:cs typeface="Roboto"/>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456" name="Google Shape;456;p30"/>
          <p:cNvSpPr txBox="1">
            <a:spLocks noGrp="1"/>
          </p:cNvSpPr>
          <p:nvPr>
            <p:ph type="sldNum" idx="12"/>
          </p:nvPr>
        </p:nvSpPr>
        <p:spPr>
          <a:xfrm>
            <a:off x="22948089" y="13219200"/>
            <a:ext cx="698100" cy="281700"/>
          </a:xfrm>
          <a:prstGeom prst="rect">
            <a:avLst/>
          </a:prstGeom>
        </p:spPr>
        <p:txBody>
          <a:bodyPr spcFirstLastPara="1" wrap="square" lIns="0" tIns="0" rIns="0" bIns="243750" anchor="t" anchorCtr="0">
            <a:noAutofit/>
          </a:bodyPr>
          <a:lstStyle>
            <a:lvl1pPr lvl="0" rtl="0">
              <a:buNone/>
              <a:defRPr sz="1600">
                <a:solidFill>
                  <a:srgbClr val="000000"/>
                </a:solidFill>
              </a:defRPr>
            </a:lvl1pPr>
            <a:lvl2pPr lvl="1" rtl="0">
              <a:buNone/>
              <a:defRPr sz="1600">
                <a:solidFill>
                  <a:srgbClr val="000000"/>
                </a:solidFill>
              </a:defRPr>
            </a:lvl2pPr>
            <a:lvl3pPr lvl="2" rtl="0">
              <a:buNone/>
              <a:defRPr sz="1600">
                <a:solidFill>
                  <a:srgbClr val="000000"/>
                </a:solidFill>
              </a:defRPr>
            </a:lvl3pPr>
            <a:lvl4pPr lvl="3" rtl="0">
              <a:buNone/>
              <a:defRPr sz="1600">
                <a:solidFill>
                  <a:srgbClr val="000000"/>
                </a:solidFill>
              </a:defRPr>
            </a:lvl4pPr>
            <a:lvl5pPr lvl="4" rtl="0">
              <a:buNone/>
              <a:defRPr sz="1600">
                <a:solidFill>
                  <a:srgbClr val="000000"/>
                </a:solidFill>
              </a:defRPr>
            </a:lvl5pPr>
            <a:lvl6pPr lvl="5" rtl="0">
              <a:buNone/>
              <a:defRPr sz="1600">
                <a:solidFill>
                  <a:srgbClr val="000000"/>
                </a:solidFill>
              </a:defRPr>
            </a:lvl6pPr>
            <a:lvl7pPr lvl="6" rtl="0">
              <a:buNone/>
              <a:defRPr sz="1600">
                <a:solidFill>
                  <a:srgbClr val="000000"/>
                </a:solidFill>
              </a:defRPr>
            </a:lvl7pPr>
            <a:lvl8pPr lvl="7" rtl="0">
              <a:buNone/>
              <a:defRPr sz="1600">
                <a:solidFill>
                  <a:srgbClr val="000000"/>
                </a:solidFill>
              </a:defRPr>
            </a:lvl8pPr>
            <a:lvl9pPr lvl="8" rtl="0">
              <a:buNone/>
              <a:defRPr sz="1600">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458" name="Google Shape;458;p30"/>
          <p:cNvSpPr txBox="1">
            <a:spLocks noGrp="1"/>
          </p:cNvSpPr>
          <p:nvPr>
            <p:ph type="subTitle" idx="2"/>
          </p:nvPr>
        </p:nvSpPr>
        <p:spPr>
          <a:xfrm>
            <a:off x="-32791" y="13111067"/>
            <a:ext cx="21252900" cy="6048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1900"/>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460" name="Google Shape;460;p30"/>
          <p:cNvSpPr txBox="1">
            <a:spLocks noGrp="1"/>
          </p:cNvSpPr>
          <p:nvPr>
            <p:ph type="subTitle" idx="3"/>
          </p:nvPr>
        </p:nvSpPr>
        <p:spPr>
          <a:xfrm>
            <a:off x="1930897" y="5167539"/>
            <a:ext cx="6322500" cy="5911200"/>
          </a:xfrm>
          <a:prstGeom prst="rect">
            <a:avLst/>
          </a:prstGeom>
          <a:noFill/>
          <a:ln>
            <a:noFill/>
          </a:ln>
        </p:spPr>
        <p:txBody>
          <a:bodyPr spcFirstLastPara="1" wrap="square" lIns="487575" tIns="487575" rIns="487575" bIns="487575" anchor="t" anchorCtr="0">
            <a:noAutofit/>
          </a:bodyPr>
          <a:lstStyle>
            <a:lvl1pPr lvl="0" rtl="0">
              <a:lnSpc>
                <a:spcPct val="115000"/>
              </a:lnSpc>
              <a:spcBef>
                <a:spcPts val="0"/>
              </a:spcBef>
              <a:spcAft>
                <a:spcPts val="0"/>
              </a:spcAft>
              <a:buNone/>
              <a:defRPr sz="3700">
                <a:latin typeface="Roboto"/>
                <a:ea typeface="Roboto"/>
                <a:cs typeface="Roboto"/>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468" name="Google Shape;468;p30"/>
          <p:cNvSpPr txBox="1">
            <a:spLocks noGrp="1"/>
          </p:cNvSpPr>
          <p:nvPr>
            <p:ph type="subTitle" idx="4"/>
          </p:nvPr>
        </p:nvSpPr>
        <p:spPr>
          <a:xfrm>
            <a:off x="9320372" y="5167565"/>
            <a:ext cx="6322500" cy="7100700"/>
          </a:xfrm>
          <a:prstGeom prst="rect">
            <a:avLst/>
          </a:prstGeom>
          <a:noFill/>
          <a:ln>
            <a:noFill/>
          </a:ln>
        </p:spPr>
        <p:txBody>
          <a:bodyPr spcFirstLastPara="1" wrap="square" lIns="487575" tIns="487575" rIns="487575" bIns="487575" anchor="t" anchorCtr="0">
            <a:noAutofit/>
          </a:bodyPr>
          <a:lstStyle>
            <a:lvl1pPr lvl="0" rtl="0">
              <a:lnSpc>
                <a:spcPct val="115000"/>
              </a:lnSpc>
              <a:spcBef>
                <a:spcPts val="0"/>
              </a:spcBef>
              <a:spcAft>
                <a:spcPts val="0"/>
              </a:spcAft>
              <a:buNone/>
              <a:defRPr sz="3700">
                <a:latin typeface="Roboto"/>
                <a:ea typeface="Roboto"/>
                <a:cs typeface="Roboto"/>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473" name="Google Shape;473;p30"/>
          <p:cNvSpPr txBox="1">
            <a:spLocks noGrp="1"/>
          </p:cNvSpPr>
          <p:nvPr>
            <p:ph type="subTitle" idx="5"/>
          </p:nvPr>
        </p:nvSpPr>
        <p:spPr>
          <a:xfrm>
            <a:off x="17065355" y="5169565"/>
            <a:ext cx="6322500" cy="7100700"/>
          </a:xfrm>
          <a:prstGeom prst="rect">
            <a:avLst/>
          </a:prstGeom>
          <a:noFill/>
          <a:ln>
            <a:noFill/>
          </a:ln>
        </p:spPr>
        <p:txBody>
          <a:bodyPr spcFirstLastPara="1" wrap="square" lIns="487575" tIns="487575" rIns="487575" bIns="487575" anchor="t" anchorCtr="0">
            <a:noAutofit/>
          </a:bodyPr>
          <a:lstStyle>
            <a:lvl1pPr lvl="0" rtl="0">
              <a:lnSpc>
                <a:spcPct val="115000"/>
              </a:lnSpc>
              <a:spcBef>
                <a:spcPts val="0"/>
              </a:spcBef>
              <a:spcAft>
                <a:spcPts val="0"/>
              </a:spcAft>
              <a:buNone/>
              <a:defRPr sz="3700">
                <a:latin typeface="Roboto"/>
                <a:ea typeface="Roboto"/>
                <a:cs typeface="Roboto"/>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Tree>
    <p:extLst>
      <p:ext uri="{BB962C8B-B14F-4D97-AF65-F5344CB8AC3E}">
        <p14:creationId xmlns:p14="http://schemas.microsoft.com/office/powerpoint/2010/main" val="264394636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21898009" y="11734263"/>
            <a:ext cx="1102047" cy="730250"/>
          </a:xfrm>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669114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Text Only">
  <p:cSld name="9. Text Only">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32791" y="0"/>
            <a:ext cx="24443100" cy="1423200"/>
          </a:xfrm>
          <a:prstGeom prst="rect">
            <a:avLst/>
          </a:prstGeom>
          <a:noFill/>
          <a:ln>
            <a:noFill/>
          </a:ln>
        </p:spPr>
        <p:txBody>
          <a:bodyPr spcFirstLastPara="1" wrap="square" lIns="1219000" tIns="487575" rIns="731350" bIns="243750" anchor="t" anchorCtr="0">
            <a:noAutofit/>
          </a:bodyPr>
          <a:lstStyle>
            <a:lvl1pPr lvl="0" rtl="0">
              <a:spcBef>
                <a:spcPts val="0"/>
              </a:spcBef>
              <a:spcAft>
                <a:spcPts val="0"/>
              </a:spcAft>
              <a:buNone/>
              <a:defRPr sz="6400">
                <a:latin typeface="Roboto Medium"/>
                <a:ea typeface="Roboto Medium"/>
                <a:cs typeface="Roboto Medium"/>
                <a:sym typeface="Roboto Medium"/>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90" name="Google Shape;90;p13"/>
          <p:cNvSpPr txBox="1">
            <a:spLocks noGrp="1"/>
          </p:cNvSpPr>
          <p:nvPr>
            <p:ph type="subTitle" idx="1"/>
          </p:nvPr>
        </p:nvSpPr>
        <p:spPr>
          <a:xfrm>
            <a:off x="0" y="1802600"/>
            <a:ext cx="24377700" cy="972900"/>
          </a:xfrm>
          <a:prstGeom prst="rect">
            <a:avLst/>
          </a:prstGeom>
          <a:noFill/>
          <a:ln>
            <a:noFill/>
          </a:ln>
        </p:spPr>
        <p:txBody>
          <a:bodyPr spcFirstLastPara="1" wrap="square" lIns="1219000" tIns="243750" rIns="1219000" bIns="0" anchor="t" anchorCtr="0">
            <a:noAutofit/>
          </a:bodyPr>
          <a:lstStyle>
            <a:lvl1pPr lvl="0" rtl="0">
              <a:spcBef>
                <a:spcPts val="0"/>
              </a:spcBef>
              <a:spcAft>
                <a:spcPts val="0"/>
              </a:spcAft>
              <a:buNone/>
              <a:defRPr sz="4800">
                <a:latin typeface="Roboto"/>
                <a:ea typeface="Roboto"/>
                <a:cs typeface="Roboto"/>
                <a:sym typeface="Roboto"/>
              </a:defRPr>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92" name="Google Shape;92;p13"/>
          <p:cNvSpPr txBox="1">
            <a:spLocks noGrp="1"/>
          </p:cNvSpPr>
          <p:nvPr>
            <p:ph type="sldNum" idx="12"/>
          </p:nvPr>
        </p:nvSpPr>
        <p:spPr>
          <a:xfrm>
            <a:off x="22948089" y="13219200"/>
            <a:ext cx="698100" cy="281700"/>
          </a:xfrm>
          <a:prstGeom prst="rect">
            <a:avLst/>
          </a:prstGeom>
        </p:spPr>
        <p:txBody>
          <a:bodyPr spcFirstLastPara="1" wrap="square" lIns="0" tIns="0" rIns="0" bIns="243750" anchor="t" anchorCtr="0">
            <a:noAutofit/>
          </a:bodyPr>
          <a:lstStyle>
            <a:lvl1pPr lvl="0" rtl="0">
              <a:buNone/>
              <a:defRPr sz="1600">
                <a:solidFill>
                  <a:srgbClr val="000000"/>
                </a:solidFill>
              </a:defRPr>
            </a:lvl1pPr>
            <a:lvl2pPr lvl="1" rtl="0">
              <a:buNone/>
              <a:defRPr sz="1600">
                <a:solidFill>
                  <a:srgbClr val="000000"/>
                </a:solidFill>
              </a:defRPr>
            </a:lvl2pPr>
            <a:lvl3pPr lvl="2" rtl="0">
              <a:buNone/>
              <a:defRPr sz="1600">
                <a:solidFill>
                  <a:srgbClr val="000000"/>
                </a:solidFill>
              </a:defRPr>
            </a:lvl3pPr>
            <a:lvl4pPr lvl="3" rtl="0">
              <a:buNone/>
              <a:defRPr sz="1600">
                <a:solidFill>
                  <a:srgbClr val="000000"/>
                </a:solidFill>
              </a:defRPr>
            </a:lvl4pPr>
            <a:lvl5pPr lvl="4" rtl="0">
              <a:buNone/>
              <a:defRPr sz="1600">
                <a:solidFill>
                  <a:srgbClr val="000000"/>
                </a:solidFill>
              </a:defRPr>
            </a:lvl5pPr>
            <a:lvl6pPr lvl="5" rtl="0">
              <a:buNone/>
              <a:defRPr sz="1600">
                <a:solidFill>
                  <a:srgbClr val="000000"/>
                </a:solidFill>
              </a:defRPr>
            </a:lvl6pPr>
            <a:lvl7pPr lvl="6" rtl="0">
              <a:buNone/>
              <a:defRPr sz="1600">
                <a:solidFill>
                  <a:srgbClr val="000000"/>
                </a:solidFill>
              </a:defRPr>
            </a:lvl7pPr>
            <a:lvl8pPr lvl="7" rtl="0">
              <a:buNone/>
              <a:defRPr sz="1600">
                <a:solidFill>
                  <a:srgbClr val="000000"/>
                </a:solidFill>
              </a:defRPr>
            </a:lvl8pPr>
            <a:lvl9pPr lvl="8" rtl="0">
              <a:buNone/>
              <a:defRPr sz="1600">
                <a:solidFill>
                  <a:srgbClr val="000000"/>
                </a:solidFill>
              </a:defRPr>
            </a:lvl9pPr>
          </a:lstStyle>
          <a:p>
            <a:pPr marL="0" lvl="0" indent="0" algn="r" rtl="0">
              <a:spcBef>
                <a:spcPts val="0"/>
              </a:spcBef>
              <a:spcAft>
                <a:spcPts val="0"/>
              </a:spcAft>
              <a:buNone/>
            </a:pPr>
            <a:fld id="{00000000-1234-1234-1234-123412341234}" type="slidenum">
              <a:rPr lang="en-US"/>
              <a:t>‹#›</a:t>
            </a:fld>
            <a:endParaRPr dirty="0"/>
          </a:p>
        </p:txBody>
      </p:sp>
      <p:sp>
        <p:nvSpPr>
          <p:cNvPr id="94" name="Google Shape;94;p13"/>
          <p:cNvSpPr txBox="1">
            <a:spLocks noGrp="1"/>
          </p:cNvSpPr>
          <p:nvPr>
            <p:ph type="subTitle" idx="2"/>
          </p:nvPr>
        </p:nvSpPr>
        <p:spPr>
          <a:xfrm>
            <a:off x="-32791" y="13111067"/>
            <a:ext cx="21252900" cy="6048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1900"/>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
        <p:nvSpPr>
          <p:cNvPr id="95" name="Google Shape;95;p13"/>
          <p:cNvSpPr txBox="1">
            <a:spLocks noGrp="1"/>
          </p:cNvSpPr>
          <p:nvPr>
            <p:ph type="body" idx="3"/>
          </p:nvPr>
        </p:nvSpPr>
        <p:spPr>
          <a:xfrm>
            <a:off x="467" y="3424667"/>
            <a:ext cx="24377700" cy="9659100"/>
          </a:xfrm>
          <a:prstGeom prst="rect">
            <a:avLst/>
          </a:prstGeom>
          <a:noFill/>
          <a:ln>
            <a:noFill/>
          </a:ln>
        </p:spPr>
        <p:txBody>
          <a:bodyPr spcFirstLastPara="1" wrap="square" lIns="1219000" tIns="0" rIns="1219000" bIns="2437975" anchor="t" anchorCtr="0">
            <a:noAutofit/>
          </a:bodyPr>
          <a:lstStyle>
            <a:lvl1pPr marL="457200" lvl="0" indent="-463550" rtl="0">
              <a:spcBef>
                <a:spcPts val="0"/>
              </a:spcBef>
              <a:spcAft>
                <a:spcPts val="0"/>
              </a:spcAft>
              <a:buSzPts val="3700"/>
              <a:buFont typeface="Roboto"/>
              <a:buChar char="●"/>
              <a:defRPr sz="3700">
                <a:latin typeface="Roboto"/>
                <a:ea typeface="Roboto"/>
                <a:cs typeface="Roboto"/>
                <a:sym typeface="Roboto"/>
              </a:defRPr>
            </a:lvl1pPr>
            <a:lvl2pPr marL="914400" lvl="1" indent="-463550" rtl="0">
              <a:spcBef>
                <a:spcPts val="2100"/>
              </a:spcBef>
              <a:spcAft>
                <a:spcPts val="0"/>
              </a:spcAft>
              <a:buSzPts val="3700"/>
              <a:buFont typeface="Roboto"/>
              <a:buChar char="○"/>
              <a:defRPr sz="3700">
                <a:latin typeface="Roboto"/>
                <a:ea typeface="Roboto"/>
                <a:cs typeface="Roboto"/>
                <a:sym typeface="Roboto"/>
              </a:defRPr>
            </a:lvl2pPr>
            <a:lvl3pPr marL="1371600" lvl="2" indent="-463550" rtl="0">
              <a:spcBef>
                <a:spcPts val="2100"/>
              </a:spcBef>
              <a:spcAft>
                <a:spcPts val="0"/>
              </a:spcAft>
              <a:buSzPts val="3700"/>
              <a:buFont typeface="Roboto"/>
              <a:buChar char="■"/>
              <a:defRPr sz="3700">
                <a:latin typeface="Roboto"/>
                <a:ea typeface="Roboto"/>
                <a:cs typeface="Roboto"/>
                <a:sym typeface="Roboto"/>
              </a:defRPr>
            </a:lvl3pPr>
            <a:lvl4pPr marL="1828800" lvl="3" indent="-463550" rtl="0">
              <a:spcBef>
                <a:spcPts val="2100"/>
              </a:spcBef>
              <a:spcAft>
                <a:spcPts val="0"/>
              </a:spcAft>
              <a:buSzPts val="3700"/>
              <a:buFont typeface="Roboto"/>
              <a:buChar char="●"/>
              <a:defRPr sz="3700">
                <a:latin typeface="Roboto"/>
                <a:ea typeface="Roboto"/>
                <a:cs typeface="Roboto"/>
                <a:sym typeface="Roboto"/>
              </a:defRPr>
            </a:lvl4pPr>
            <a:lvl5pPr marL="2286000" lvl="4" indent="-463550" rtl="0">
              <a:spcBef>
                <a:spcPts val="2100"/>
              </a:spcBef>
              <a:spcAft>
                <a:spcPts val="0"/>
              </a:spcAft>
              <a:buSzPts val="3700"/>
              <a:buFont typeface="Roboto"/>
              <a:buChar char="○"/>
              <a:defRPr sz="3700">
                <a:latin typeface="Roboto"/>
                <a:ea typeface="Roboto"/>
                <a:cs typeface="Roboto"/>
                <a:sym typeface="Roboto"/>
              </a:defRPr>
            </a:lvl5pPr>
            <a:lvl6pPr marL="2743200" lvl="5" indent="-463550" rtl="0">
              <a:spcBef>
                <a:spcPts val="2100"/>
              </a:spcBef>
              <a:spcAft>
                <a:spcPts val="0"/>
              </a:spcAft>
              <a:buSzPts val="3700"/>
              <a:buFont typeface="Roboto"/>
              <a:buChar char="■"/>
              <a:defRPr sz="3700">
                <a:latin typeface="Roboto"/>
                <a:ea typeface="Roboto"/>
                <a:cs typeface="Roboto"/>
                <a:sym typeface="Roboto"/>
              </a:defRPr>
            </a:lvl6pPr>
            <a:lvl7pPr marL="3200400" lvl="6" indent="-463550" rtl="0">
              <a:spcBef>
                <a:spcPts val="2100"/>
              </a:spcBef>
              <a:spcAft>
                <a:spcPts val="0"/>
              </a:spcAft>
              <a:buSzPts val="3700"/>
              <a:buFont typeface="Roboto"/>
              <a:buChar char="●"/>
              <a:defRPr sz="3700">
                <a:latin typeface="Roboto"/>
                <a:ea typeface="Roboto"/>
                <a:cs typeface="Roboto"/>
                <a:sym typeface="Roboto"/>
              </a:defRPr>
            </a:lvl7pPr>
            <a:lvl8pPr marL="3657600" lvl="7" indent="-463550" rtl="0">
              <a:spcBef>
                <a:spcPts val="2100"/>
              </a:spcBef>
              <a:spcAft>
                <a:spcPts val="0"/>
              </a:spcAft>
              <a:buSzPts val="3700"/>
              <a:buFont typeface="Roboto"/>
              <a:buChar char="○"/>
              <a:defRPr sz="3700">
                <a:latin typeface="Roboto"/>
                <a:ea typeface="Roboto"/>
                <a:cs typeface="Roboto"/>
                <a:sym typeface="Roboto"/>
              </a:defRPr>
            </a:lvl8pPr>
            <a:lvl9pPr marL="4114800" lvl="8" indent="-463550" rtl="0">
              <a:spcBef>
                <a:spcPts val="2100"/>
              </a:spcBef>
              <a:spcAft>
                <a:spcPts val="2100"/>
              </a:spcAft>
              <a:buSzPts val="3700"/>
              <a:buFont typeface="Roboto"/>
              <a:buChar char="■"/>
              <a:defRPr sz="3700">
                <a:latin typeface="Roboto"/>
                <a:ea typeface="Roboto"/>
                <a:cs typeface="Roboto"/>
                <a:sym typeface="Roboto"/>
              </a:defRPr>
            </a:lvl9pPr>
          </a:lstStyle>
          <a:p>
            <a:endParaRPr/>
          </a:p>
        </p:txBody>
      </p:sp>
    </p:spTree>
    <p:extLst>
      <p:ext uri="{BB962C8B-B14F-4D97-AF65-F5344CB8AC3E}">
        <p14:creationId xmlns:p14="http://schemas.microsoft.com/office/powerpoint/2010/main" val="2137749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1306"/>
        <p:cNvGrpSpPr/>
        <p:nvPr/>
      </p:nvGrpSpPr>
      <p:grpSpPr>
        <a:xfrm>
          <a:off x="0" y="0"/>
          <a:ext cx="0" cy="0"/>
          <a:chOff x="0" y="0"/>
          <a:chExt cx="0" cy="0"/>
        </a:xfrm>
      </p:grpSpPr>
      <p:sp>
        <p:nvSpPr>
          <p:cNvPr id="1308" name="Google Shape;1308;p82"/>
          <p:cNvSpPr txBox="1">
            <a:spLocks noGrp="1"/>
          </p:cNvSpPr>
          <p:nvPr>
            <p:ph type="title"/>
          </p:nvPr>
        </p:nvSpPr>
        <p:spPr>
          <a:xfrm>
            <a:off x="731343" y="5569267"/>
            <a:ext cx="22914900" cy="2112900"/>
          </a:xfrm>
          <a:prstGeom prst="rect">
            <a:avLst/>
          </a:prstGeom>
          <a:noFill/>
          <a:ln>
            <a:noFill/>
          </a:ln>
        </p:spPr>
        <p:txBody>
          <a:bodyPr spcFirstLastPara="1" wrap="square" lIns="243750" tIns="243750" rIns="243750" bIns="243750" anchor="t" anchorCtr="0">
            <a:noAutofit/>
          </a:bodyPr>
          <a:lstStyle>
            <a:lvl1pPr lvl="0" algn="ctr" rtl="0">
              <a:spcBef>
                <a:spcPts val="0"/>
              </a:spcBef>
              <a:spcAft>
                <a:spcPts val="0"/>
              </a:spcAft>
              <a:buNone/>
              <a:defRPr sz="9600">
                <a:solidFill>
                  <a:srgbClr val="FFFFFF"/>
                </a:solidFill>
                <a:latin typeface="Roboto"/>
                <a:ea typeface="Roboto"/>
                <a:cs typeface="Roboto"/>
                <a:sym typeface="Roboto"/>
              </a:defRPr>
            </a:lvl1pPr>
            <a:lvl2pPr lvl="1" algn="ctr" rtl="0">
              <a:spcBef>
                <a:spcPts val="0"/>
              </a:spcBef>
              <a:spcAft>
                <a:spcPts val="0"/>
              </a:spcAft>
              <a:buNone/>
              <a:defRPr sz="3700"/>
            </a:lvl2pPr>
            <a:lvl3pPr lvl="2" algn="ctr" rtl="0">
              <a:spcBef>
                <a:spcPts val="0"/>
              </a:spcBef>
              <a:spcAft>
                <a:spcPts val="0"/>
              </a:spcAft>
              <a:buNone/>
              <a:defRPr sz="3700"/>
            </a:lvl3pPr>
            <a:lvl4pPr lvl="3" algn="ctr" rtl="0">
              <a:spcBef>
                <a:spcPts val="0"/>
              </a:spcBef>
              <a:spcAft>
                <a:spcPts val="0"/>
              </a:spcAft>
              <a:buNone/>
              <a:defRPr sz="3700"/>
            </a:lvl4pPr>
            <a:lvl5pPr lvl="4" algn="ctr" rtl="0">
              <a:spcBef>
                <a:spcPts val="0"/>
              </a:spcBef>
              <a:spcAft>
                <a:spcPts val="0"/>
              </a:spcAft>
              <a:buNone/>
              <a:defRPr sz="3700"/>
            </a:lvl5pPr>
            <a:lvl6pPr lvl="5" algn="ctr" rtl="0">
              <a:spcBef>
                <a:spcPts val="0"/>
              </a:spcBef>
              <a:spcAft>
                <a:spcPts val="0"/>
              </a:spcAft>
              <a:buNone/>
              <a:defRPr sz="3700"/>
            </a:lvl6pPr>
            <a:lvl7pPr lvl="6" algn="ctr" rtl="0">
              <a:spcBef>
                <a:spcPts val="0"/>
              </a:spcBef>
              <a:spcAft>
                <a:spcPts val="0"/>
              </a:spcAft>
              <a:buNone/>
              <a:defRPr sz="3700"/>
            </a:lvl7pPr>
            <a:lvl8pPr lvl="7" algn="ctr" rtl="0">
              <a:spcBef>
                <a:spcPts val="0"/>
              </a:spcBef>
              <a:spcAft>
                <a:spcPts val="0"/>
              </a:spcAft>
              <a:buNone/>
              <a:defRPr sz="3700"/>
            </a:lvl8pPr>
            <a:lvl9pPr lvl="8" algn="ctr" rtl="0">
              <a:spcBef>
                <a:spcPts val="0"/>
              </a:spcBef>
              <a:spcAft>
                <a:spcPts val="0"/>
              </a:spcAft>
              <a:buNone/>
              <a:defRPr sz="3700"/>
            </a:lvl9pPr>
          </a:lstStyle>
          <a:p>
            <a:endParaRPr/>
          </a:p>
        </p:txBody>
      </p:sp>
      <p:sp>
        <p:nvSpPr>
          <p:cNvPr id="1309" name="Google Shape;1309;p82"/>
          <p:cNvSpPr txBox="1">
            <a:spLocks noGrp="1"/>
          </p:cNvSpPr>
          <p:nvPr>
            <p:ph type="sldNum" idx="12"/>
          </p:nvPr>
        </p:nvSpPr>
        <p:spPr>
          <a:xfrm>
            <a:off x="22812148" y="12666269"/>
            <a:ext cx="1462800" cy="1049700"/>
          </a:xfrm>
          <a:prstGeom prst="rect">
            <a:avLst/>
          </a:prstGeom>
          <a:noFill/>
          <a:ln>
            <a:noFill/>
          </a:ln>
        </p:spPr>
        <p:txBody>
          <a:bodyPr spcFirstLastPara="1" wrap="square" lIns="243750" tIns="243750" rIns="243750" bIns="243750" anchor="t" anchorCtr="0">
            <a:noAutofit/>
          </a:bodyPr>
          <a:lstStyle>
            <a:lvl1pPr lvl="0" rtl="0">
              <a:buNone/>
              <a:defRPr sz="3700">
                <a:solidFill>
                  <a:srgbClr val="FFFFFF"/>
                </a:solidFill>
              </a:defRPr>
            </a:lvl1pPr>
            <a:lvl2pPr lvl="1" rtl="0">
              <a:buNone/>
              <a:defRPr sz="3700">
                <a:solidFill>
                  <a:srgbClr val="FFFFFF"/>
                </a:solidFill>
              </a:defRPr>
            </a:lvl2pPr>
            <a:lvl3pPr lvl="2" rtl="0">
              <a:buNone/>
              <a:defRPr sz="3700">
                <a:solidFill>
                  <a:srgbClr val="FFFFFF"/>
                </a:solidFill>
              </a:defRPr>
            </a:lvl3pPr>
            <a:lvl4pPr lvl="3" rtl="0">
              <a:buNone/>
              <a:defRPr sz="3700">
                <a:solidFill>
                  <a:srgbClr val="FFFFFF"/>
                </a:solidFill>
              </a:defRPr>
            </a:lvl4pPr>
            <a:lvl5pPr lvl="4" rtl="0">
              <a:buNone/>
              <a:defRPr sz="3700">
                <a:solidFill>
                  <a:srgbClr val="FFFFFF"/>
                </a:solidFill>
              </a:defRPr>
            </a:lvl5pPr>
            <a:lvl6pPr lvl="5" rtl="0">
              <a:buNone/>
              <a:defRPr sz="3700">
                <a:solidFill>
                  <a:srgbClr val="FFFFFF"/>
                </a:solidFill>
              </a:defRPr>
            </a:lvl6pPr>
            <a:lvl7pPr lvl="6" rtl="0">
              <a:buNone/>
              <a:defRPr sz="3700">
                <a:solidFill>
                  <a:srgbClr val="FFFFFF"/>
                </a:solidFill>
              </a:defRPr>
            </a:lvl7pPr>
            <a:lvl8pPr lvl="7" rtl="0">
              <a:buNone/>
              <a:defRPr sz="3700">
                <a:solidFill>
                  <a:srgbClr val="FFFFFF"/>
                </a:solidFill>
              </a:defRPr>
            </a:lvl8pPr>
            <a:lvl9pPr lvl="8" rtl="0">
              <a:buNone/>
              <a:defRPr sz="3700">
                <a:solidFill>
                  <a:srgbClr val="FFFFFF"/>
                </a:solidFill>
              </a:defRPr>
            </a:lvl9pPr>
          </a:lstStyle>
          <a:p>
            <a:pPr marL="0" lvl="0" indent="0" algn="l" rtl="0">
              <a:spcBef>
                <a:spcPts val="0"/>
              </a:spcBef>
              <a:spcAft>
                <a:spcPts val="0"/>
              </a:spcAft>
              <a:buNone/>
            </a:pPr>
            <a:fld id="{00000000-1234-1234-1234-123412341234}" type="slidenum">
              <a:rPr lang="en-US"/>
              <a:t>‹#›</a:t>
            </a:fld>
            <a:endParaRPr dirty="0"/>
          </a:p>
        </p:txBody>
      </p:sp>
      <p:sp>
        <p:nvSpPr>
          <p:cNvPr id="1310" name="Google Shape;1310;p82"/>
          <p:cNvSpPr txBox="1">
            <a:spLocks noGrp="1"/>
          </p:cNvSpPr>
          <p:nvPr>
            <p:ph type="sldNum" idx="2"/>
          </p:nvPr>
        </p:nvSpPr>
        <p:spPr>
          <a:xfrm>
            <a:off x="22948089" y="13219200"/>
            <a:ext cx="698100" cy="281700"/>
          </a:xfrm>
          <a:prstGeom prst="rect">
            <a:avLst/>
          </a:prstGeom>
          <a:noFill/>
          <a:ln>
            <a:noFill/>
          </a:ln>
        </p:spPr>
        <p:txBody>
          <a:bodyPr spcFirstLastPara="1" wrap="square" lIns="0" tIns="0" rIns="0" bIns="243750" anchor="t" anchorCtr="0">
            <a:noAutofit/>
          </a:bodyPr>
          <a:lstStyle>
            <a:lvl1pPr lvl="0" rtl="0">
              <a:buNone/>
              <a:defRPr sz="1600">
                <a:solidFill>
                  <a:srgbClr val="000000"/>
                </a:solidFill>
              </a:defRPr>
            </a:lvl1pPr>
            <a:lvl2pPr lvl="1" rtl="0">
              <a:buNone/>
              <a:defRPr sz="1600">
                <a:solidFill>
                  <a:srgbClr val="000000"/>
                </a:solidFill>
              </a:defRPr>
            </a:lvl2pPr>
            <a:lvl3pPr lvl="2" rtl="0">
              <a:buNone/>
              <a:defRPr sz="1600">
                <a:solidFill>
                  <a:srgbClr val="000000"/>
                </a:solidFill>
              </a:defRPr>
            </a:lvl3pPr>
            <a:lvl4pPr lvl="3" rtl="0">
              <a:buNone/>
              <a:defRPr sz="1600">
                <a:solidFill>
                  <a:srgbClr val="000000"/>
                </a:solidFill>
              </a:defRPr>
            </a:lvl4pPr>
            <a:lvl5pPr lvl="4" rtl="0">
              <a:buNone/>
              <a:defRPr sz="1600">
                <a:solidFill>
                  <a:srgbClr val="000000"/>
                </a:solidFill>
              </a:defRPr>
            </a:lvl5pPr>
            <a:lvl6pPr lvl="5" rtl="0">
              <a:buNone/>
              <a:defRPr sz="1600">
                <a:solidFill>
                  <a:srgbClr val="000000"/>
                </a:solidFill>
              </a:defRPr>
            </a:lvl6pPr>
            <a:lvl7pPr lvl="6" rtl="0">
              <a:buNone/>
              <a:defRPr sz="1600">
                <a:solidFill>
                  <a:srgbClr val="000000"/>
                </a:solidFill>
              </a:defRPr>
            </a:lvl7pPr>
            <a:lvl8pPr lvl="7" rtl="0">
              <a:buNone/>
              <a:defRPr sz="1600">
                <a:solidFill>
                  <a:srgbClr val="000000"/>
                </a:solidFill>
              </a:defRPr>
            </a:lvl8pPr>
            <a:lvl9pPr lvl="8" rtl="0">
              <a:buNone/>
              <a:defRPr sz="1600">
                <a:solidFill>
                  <a:srgbClr val="000000"/>
                </a:solidFill>
              </a:defRPr>
            </a:lvl9pPr>
          </a:lstStyle>
          <a:p>
            <a:pPr marL="0" lvl="0" indent="0" algn="l" rtl="0">
              <a:spcBef>
                <a:spcPts val="0"/>
              </a:spcBef>
              <a:spcAft>
                <a:spcPts val="0"/>
              </a:spcAft>
              <a:buNone/>
            </a:pPr>
            <a:fld id="{00000000-1234-1234-1234-123412341234}" type="slidenum">
              <a:rPr lang="en-US"/>
              <a:t>‹#›</a:t>
            </a:fld>
            <a:endParaRPr dirty="0"/>
          </a:p>
        </p:txBody>
      </p:sp>
      <p:sp>
        <p:nvSpPr>
          <p:cNvPr id="1311" name="Google Shape;1311;p82"/>
          <p:cNvSpPr txBox="1">
            <a:spLocks noGrp="1"/>
          </p:cNvSpPr>
          <p:nvPr>
            <p:ph type="subTitle" idx="1"/>
          </p:nvPr>
        </p:nvSpPr>
        <p:spPr>
          <a:xfrm>
            <a:off x="-32791" y="13111067"/>
            <a:ext cx="21252900" cy="604800"/>
          </a:xfrm>
          <a:prstGeom prst="rect">
            <a:avLst/>
          </a:prstGeom>
          <a:noFill/>
          <a:ln>
            <a:noFill/>
          </a:ln>
        </p:spPr>
        <p:txBody>
          <a:bodyPr spcFirstLastPara="1" wrap="square" lIns="731350" tIns="121850" rIns="0" bIns="0" anchor="t" anchorCtr="0">
            <a:noAutofit/>
          </a:bodyPr>
          <a:lstStyle>
            <a:lvl1pPr lvl="0" rtl="0">
              <a:spcBef>
                <a:spcPts val="0"/>
              </a:spcBef>
              <a:spcAft>
                <a:spcPts val="0"/>
              </a:spcAft>
              <a:buNone/>
              <a:defRPr sz="1900"/>
            </a:lvl1pPr>
            <a:lvl2pPr lvl="1" rtl="0">
              <a:spcBef>
                <a:spcPts val="0"/>
              </a:spcBef>
              <a:spcAft>
                <a:spcPts val="0"/>
              </a:spcAft>
              <a:buNone/>
              <a:defRPr sz="3700"/>
            </a:lvl2pPr>
            <a:lvl3pPr lvl="2" rtl="0">
              <a:spcBef>
                <a:spcPts val="0"/>
              </a:spcBef>
              <a:spcAft>
                <a:spcPts val="0"/>
              </a:spcAft>
              <a:buNone/>
              <a:defRPr sz="3700"/>
            </a:lvl3pPr>
            <a:lvl4pPr lvl="3" rtl="0">
              <a:spcBef>
                <a:spcPts val="0"/>
              </a:spcBef>
              <a:spcAft>
                <a:spcPts val="0"/>
              </a:spcAft>
              <a:buNone/>
              <a:defRPr sz="3700"/>
            </a:lvl4pPr>
            <a:lvl5pPr lvl="4" rtl="0">
              <a:spcBef>
                <a:spcPts val="0"/>
              </a:spcBef>
              <a:spcAft>
                <a:spcPts val="0"/>
              </a:spcAft>
              <a:buNone/>
              <a:defRPr sz="3700"/>
            </a:lvl5pPr>
            <a:lvl6pPr lvl="5" rtl="0">
              <a:spcBef>
                <a:spcPts val="0"/>
              </a:spcBef>
              <a:spcAft>
                <a:spcPts val="0"/>
              </a:spcAft>
              <a:buNone/>
              <a:defRPr sz="3700"/>
            </a:lvl6pPr>
            <a:lvl7pPr lvl="6" rtl="0">
              <a:spcBef>
                <a:spcPts val="0"/>
              </a:spcBef>
              <a:spcAft>
                <a:spcPts val="0"/>
              </a:spcAft>
              <a:buNone/>
              <a:defRPr sz="3700"/>
            </a:lvl7pPr>
            <a:lvl8pPr lvl="7" rtl="0">
              <a:spcBef>
                <a:spcPts val="0"/>
              </a:spcBef>
              <a:spcAft>
                <a:spcPts val="0"/>
              </a:spcAft>
              <a:buNone/>
              <a:defRPr sz="3700"/>
            </a:lvl8pPr>
            <a:lvl9pPr lvl="8" rtl="0">
              <a:spcBef>
                <a:spcPts val="0"/>
              </a:spcBef>
              <a:spcAft>
                <a:spcPts val="0"/>
              </a:spcAft>
              <a:buNone/>
              <a:defRPr sz="3700"/>
            </a:lvl9pPr>
          </a:lstStyle>
          <a:p>
            <a:endParaRPr/>
          </a:p>
        </p:txBody>
      </p:sp>
    </p:spTree>
    <p:extLst>
      <p:ext uri="{BB962C8B-B14F-4D97-AF65-F5344CB8AC3E}">
        <p14:creationId xmlns:p14="http://schemas.microsoft.com/office/powerpoint/2010/main" val="216982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219" y="5333998"/>
            <a:ext cx="17856843" cy="4220764"/>
          </a:xfrm>
        </p:spPr>
        <p:txBody>
          <a:bodyPr anchor="b"/>
          <a:lstStyle>
            <a:lvl1pPr algn="r">
              <a:defRPr sz="7998" b="0" cap="none"/>
            </a:lvl1pPr>
          </a:lstStyle>
          <a:p>
            <a:r>
              <a:rPr lang="en-US"/>
              <a:t>Click to edit Master title style</a:t>
            </a:r>
            <a:endParaRPr lang="en-US" dirty="0"/>
          </a:p>
        </p:txBody>
      </p:sp>
      <p:sp>
        <p:nvSpPr>
          <p:cNvPr id="3" name="Text Placeholder 2"/>
          <p:cNvSpPr>
            <a:spLocks noGrp="1"/>
          </p:cNvSpPr>
          <p:nvPr>
            <p:ph type="body" idx="1"/>
          </p:nvPr>
        </p:nvSpPr>
        <p:spPr>
          <a:xfrm>
            <a:off x="5143216" y="9554762"/>
            <a:ext cx="17856845" cy="1720800"/>
          </a:xfrm>
        </p:spPr>
        <p:txBody>
          <a:bodyPr anchor="t">
            <a:normAutofit/>
          </a:bodyPr>
          <a:lstStyle>
            <a:lvl1pPr marL="0" indent="0" algn="r">
              <a:buNone/>
              <a:defRPr sz="3999">
                <a:solidFill>
                  <a:schemeClr val="tx1"/>
                </a:solidFill>
              </a:defRPr>
            </a:lvl1pPr>
            <a:lvl2pPr marL="914171" indent="0">
              <a:buNone/>
              <a:defRPr sz="3599">
                <a:solidFill>
                  <a:schemeClr val="tx1">
                    <a:tint val="75000"/>
                  </a:schemeClr>
                </a:solidFill>
              </a:defRPr>
            </a:lvl2pPr>
            <a:lvl3pPr marL="1828343" indent="0">
              <a:buNone/>
              <a:defRPr sz="3199">
                <a:solidFill>
                  <a:schemeClr val="tx1">
                    <a:tint val="75000"/>
                  </a:schemeClr>
                </a:solidFill>
              </a:defRPr>
            </a:lvl3pPr>
            <a:lvl4pPr marL="2742514" indent="0">
              <a:buNone/>
              <a:defRPr sz="2799">
                <a:solidFill>
                  <a:schemeClr val="tx1">
                    <a:tint val="75000"/>
                  </a:schemeClr>
                </a:solidFill>
              </a:defRPr>
            </a:lvl4pPr>
            <a:lvl5pPr marL="3656686" indent="0">
              <a:buNone/>
              <a:defRPr sz="2799">
                <a:solidFill>
                  <a:schemeClr val="tx1">
                    <a:tint val="75000"/>
                  </a:schemeClr>
                </a:solidFill>
              </a:defRPr>
            </a:lvl5pPr>
            <a:lvl6pPr marL="4570857" indent="0">
              <a:buNone/>
              <a:defRPr sz="2799">
                <a:solidFill>
                  <a:schemeClr val="tx1">
                    <a:tint val="75000"/>
                  </a:schemeClr>
                </a:solidFill>
              </a:defRPr>
            </a:lvl6pPr>
            <a:lvl7pPr marL="5485028" indent="0">
              <a:buNone/>
              <a:defRPr sz="2799">
                <a:solidFill>
                  <a:schemeClr val="tx1">
                    <a:tint val="75000"/>
                  </a:schemeClr>
                </a:solidFill>
              </a:defRPr>
            </a:lvl7pPr>
            <a:lvl8pPr marL="6399200" indent="0">
              <a:buNone/>
              <a:defRPr sz="2799">
                <a:solidFill>
                  <a:schemeClr val="tx1">
                    <a:tint val="75000"/>
                  </a:schemeClr>
                </a:solidFill>
              </a:defRPr>
            </a:lvl8pPr>
            <a:lvl9pPr marL="7313371" indent="0">
              <a:buNone/>
              <a:defRPr sz="2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83059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67850" y="1371601"/>
            <a:ext cx="20032208" cy="350519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967852" y="5333999"/>
            <a:ext cx="9787560" cy="6248402"/>
          </a:xfrm>
        </p:spPr>
        <p:txBody>
          <a:bodyPr>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212493" y="5334000"/>
            <a:ext cx="9787562" cy="6248400"/>
          </a:xfrm>
        </p:spPr>
        <p:txBody>
          <a:bodyPr>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32784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543435" y="5317066"/>
            <a:ext cx="9211976" cy="1152524"/>
          </a:xfrm>
        </p:spPr>
        <p:txBody>
          <a:bodyPr anchor="b">
            <a:noAutofit/>
          </a:bodyPr>
          <a:lstStyle>
            <a:lvl1pPr marL="0" indent="0">
              <a:buNone/>
              <a:defRPr sz="5599" b="0">
                <a:solidFill>
                  <a:schemeClr val="accent1">
                    <a:lumMod val="75000"/>
                  </a:schemeClr>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2967849" y="6670674"/>
            <a:ext cx="9787562" cy="4911724"/>
          </a:xfrm>
        </p:spPr>
        <p:txBody>
          <a:bodyPr anchor="t">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757392" y="5334000"/>
            <a:ext cx="9242666" cy="1152524"/>
          </a:xfrm>
        </p:spPr>
        <p:txBody>
          <a:bodyPr anchor="b">
            <a:noAutofit/>
          </a:bodyPr>
          <a:lstStyle>
            <a:lvl1pPr marL="0" indent="0">
              <a:buNone/>
              <a:defRPr sz="5599" b="0">
                <a:solidFill>
                  <a:schemeClr val="accent1">
                    <a:lumMod val="75000"/>
                  </a:schemeClr>
                </a:solidFill>
              </a:defRPr>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3212493" y="6670674"/>
            <a:ext cx="9787562" cy="4911724"/>
          </a:xfrm>
        </p:spPr>
        <p:txBody>
          <a:bodyPr anchor="t">
            <a:normAutofit/>
          </a:bodyPr>
          <a:lstStyle>
            <a:lvl1pPr>
              <a:defRPr sz="3599"/>
            </a:lvl1pPr>
            <a:lvl2pPr>
              <a:defRPr sz="3199"/>
            </a:lvl2pPr>
            <a:lvl3pPr>
              <a:defRPr sz="27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80929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5345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16086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7852" y="3200400"/>
            <a:ext cx="7096393" cy="2743200"/>
          </a:xfrm>
        </p:spPr>
        <p:txBody>
          <a:bodyPr anchor="b">
            <a:normAutofit/>
          </a:bodyPr>
          <a:lstStyle>
            <a:lvl1pPr algn="ctr">
              <a:defRPr sz="4799" b="0"/>
            </a:lvl1pPr>
          </a:lstStyle>
          <a:p>
            <a:r>
              <a:rPr lang="en-US"/>
              <a:t>Click to edit Master title style</a:t>
            </a:r>
            <a:endParaRPr lang="en-US" dirty="0"/>
          </a:p>
        </p:txBody>
      </p:sp>
      <p:sp>
        <p:nvSpPr>
          <p:cNvPr id="3" name="Content Placeholder 2"/>
          <p:cNvSpPr>
            <a:spLocks noGrp="1"/>
          </p:cNvSpPr>
          <p:nvPr>
            <p:ph idx="1"/>
          </p:nvPr>
        </p:nvSpPr>
        <p:spPr>
          <a:xfrm>
            <a:off x="10521326" y="1371599"/>
            <a:ext cx="12478729" cy="10210802"/>
          </a:xfrm>
        </p:spPr>
        <p:txBody>
          <a:bodyPr anchor="ctr">
            <a:normAutofit/>
          </a:bodyPr>
          <a:lstStyle>
            <a:lvl1pPr>
              <a:defRPr sz="3999"/>
            </a:lvl1pPr>
            <a:lvl2pPr>
              <a:defRPr sz="3599"/>
            </a:lvl2pPr>
            <a:lvl3pPr>
              <a:defRPr sz="3199"/>
            </a:lvl3pPr>
            <a:lvl4pPr>
              <a:defRPr sz="2799"/>
            </a:lvl4pPr>
            <a:lvl5pPr>
              <a:defRPr sz="2799"/>
            </a:lvl5pPr>
            <a:lvl6pPr>
              <a:defRPr sz="2799"/>
            </a:lvl6pPr>
            <a:lvl7pPr>
              <a:defRPr sz="2799"/>
            </a:lvl7pPr>
            <a:lvl8pPr>
              <a:defRPr sz="2799"/>
            </a:lvl8pPr>
            <a:lvl9pPr>
              <a:defRPr sz="2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67852" y="5943600"/>
            <a:ext cx="7096393" cy="3657600"/>
          </a:xfrm>
        </p:spPr>
        <p:txBody>
          <a:bodyPr>
            <a:normAutofit/>
          </a:bodyPr>
          <a:lstStyle>
            <a:lvl1pPr marL="0" indent="0" algn="ctr">
              <a:buNone/>
              <a:defRPr sz="31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9342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676" y="3505198"/>
            <a:ext cx="10849490" cy="2743200"/>
          </a:xfrm>
        </p:spPr>
        <p:txBody>
          <a:bodyPr anchor="b">
            <a:normAutofit/>
          </a:bodyPr>
          <a:lstStyle>
            <a:lvl1pPr algn="ctr">
              <a:defRPr sz="55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5185409" y="1828800"/>
            <a:ext cx="6560239" cy="9144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199"/>
            </a:lvl1pPr>
            <a:lvl2pPr marL="914171" indent="0">
              <a:buNone/>
              <a:defRPr sz="3199"/>
            </a:lvl2pPr>
            <a:lvl3pPr marL="1828343" indent="0">
              <a:buNone/>
              <a:defRPr sz="3199"/>
            </a:lvl3pPr>
            <a:lvl4pPr marL="2742514" indent="0">
              <a:buNone/>
              <a:defRPr sz="3199"/>
            </a:lvl4pPr>
            <a:lvl5pPr marL="3656686" indent="0">
              <a:buNone/>
              <a:defRPr sz="3199"/>
            </a:lvl5pPr>
            <a:lvl6pPr marL="4570857" indent="0">
              <a:buNone/>
              <a:defRPr sz="3199"/>
            </a:lvl6pPr>
            <a:lvl7pPr marL="5485028" indent="0">
              <a:buNone/>
              <a:defRPr sz="3199"/>
            </a:lvl7pPr>
            <a:lvl8pPr marL="6399200" indent="0">
              <a:buNone/>
              <a:defRPr sz="3199"/>
            </a:lvl8pPr>
            <a:lvl9pPr marL="7313371" indent="0">
              <a:buNone/>
              <a:defRPr sz="3199"/>
            </a:lvl9pPr>
          </a:lstStyle>
          <a:p>
            <a:r>
              <a:rPr lang="en-US" dirty="0"/>
              <a:t>Click icon to add picture</a:t>
            </a:r>
          </a:p>
        </p:txBody>
      </p:sp>
      <p:sp>
        <p:nvSpPr>
          <p:cNvPr id="4" name="Text Placeholder 3"/>
          <p:cNvSpPr>
            <a:spLocks noGrp="1"/>
          </p:cNvSpPr>
          <p:nvPr>
            <p:ph type="body" sz="half" idx="2"/>
          </p:nvPr>
        </p:nvSpPr>
        <p:spPr>
          <a:xfrm>
            <a:off x="2964676" y="6248398"/>
            <a:ext cx="10849490" cy="3657600"/>
          </a:xfrm>
        </p:spPr>
        <p:txBody>
          <a:bodyPr>
            <a:normAutofit/>
          </a:bodyPr>
          <a:lstStyle>
            <a:lvl1pPr marL="0" indent="0" algn="ctr">
              <a:buNone/>
              <a:defRPr sz="3599"/>
            </a:lvl1pPr>
            <a:lvl2pPr marL="914171" indent="0">
              <a:buNone/>
              <a:defRPr sz="2399"/>
            </a:lvl2pPr>
            <a:lvl3pPr marL="1828343" indent="0">
              <a:buNone/>
              <a:defRPr sz="2000"/>
            </a:lvl3pPr>
            <a:lvl4pPr marL="2742514" indent="0">
              <a:buNone/>
              <a:defRPr sz="1800"/>
            </a:lvl4pPr>
            <a:lvl5pPr marL="3656686" indent="0">
              <a:buNone/>
              <a:defRPr sz="1800"/>
            </a:lvl5pPr>
            <a:lvl6pPr marL="4570857" indent="0">
              <a:buNone/>
              <a:defRPr sz="1800"/>
            </a:lvl6pPr>
            <a:lvl7pPr marL="5485028" indent="0">
              <a:buNone/>
              <a:defRPr sz="1800"/>
            </a:lvl7pPr>
            <a:lvl8pPr marL="6399200" indent="0">
              <a:buNone/>
              <a:defRPr sz="1800"/>
            </a:lvl8pPr>
            <a:lvl9pPr marL="7313371"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47977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301546" y="1"/>
            <a:ext cx="4872357" cy="13716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967850" y="1371601"/>
            <a:ext cx="20032208" cy="350519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67848" y="5333999"/>
            <a:ext cx="20032208" cy="62484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460243" y="11766551"/>
            <a:ext cx="2285405" cy="730250"/>
          </a:xfrm>
          <a:prstGeom prst="rect">
            <a:avLst/>
          </a:prstGeom>
        </p:spPr>
        <p:txBody>
          <a:bodyPr vert="horz" lIns="91440" tIns="45720" rIns="91440" bIns="45720" rtlCol="0" anchor="ctr"/>
          <a:lstStyle>
            <a:lvl1pPr algn="r">
              <a:defRPr sz="2000" b="0" i="0">
                <a:solidFill>
                  <a:schemeClr val="tx1"/>
                </a:solidFill>
                <a:effectLst/>
                <a:latin typeface="+mn-lt"/>
              </a:defRPr>
            </a:lvl1pPr>
          </a:lstStyle>
          <a:p>
            <a:endParaRPr lang="en-US" dirty="0"/>
          </a:p>
        </p:txBody>
      </p:sp>
      <p:sp>
        <p:nvSpPr>
          <p:cNvPr id="5" name="Footer Placeholder 4"/>
          <p:cNvSpPr>
            <a:spLocks noGrp="1"/>
          </p:cNvSpPr>
          <p:nvPr>
            <p:ph type="ftr" sz="quarter" idx="3"/>
          </p:nvPr>
        </p:nvSpPr>
        <p:spPr>
          <a:xfrm>
            <a:off x="5143219" y="11766551"/>
            <a:ext cx="14164664" cy="730250"/>
          </a:xfrm>
          <a:prstGeom prst="rect">
            <a:avLst/>
          </a:prstGeom>
        </p:spPr>
        <p:txBody>
          <a:bodyPr vert="horz" lIns="91440" tIns="45720" rIns="91440" bIns="45720" rtlCol="0" anchor="ctr"/>
          <a:lstStyle>
            <a:lvl1pPr algn="l">
              <a:defRPr sz="2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21898009" y="11766551"/>
            <a:ext cx="1102047" cy="730250"/>
          </a:xfrm>
          <a:prstGeom prst="rect">
            <a:avLst/>
          </a:prstGeom>
        </p:spPr>
        <p:txBody>
          <a:bodyPr vert="horz" lIns="91440" tIns="45720" rIns="91440" bIns="45720" rtlCol="0" anchor="ctr"/>
          <a:lstStyle>
            <a:lvl1pPr algn="r">
              <a:defRPr sz="2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838907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2" r:id="rId21"/>
  </p:sldLayoutIdLst>
  <p:hf hdr="0" ftr="0" dt="0"/>
  <p:txStyles>
    <p:titleStyle>
      <a:lvl1pPr algn="ctr" defTabSz="914171" rtl="0" eaLnBrk="1" latinLnBrk="0" hangingPunct="1">
        <a:spcBef>
          <a:spcPct val="0"/>
        </a:spcBef>
        <a:buNone/>
        <a:defRPr sz="7998"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71357" indent="-571357" algn="l" defTabSz="914171" rtl="0" eaLnBrk="1" latinLnBrk="0" hangingPunct="1">
        <a:spcBef>
          <a:spcPct val="20000"/>
        </a:spcBef>
        <a:spcAft>
          <a:spcPts val="1200"/>
        </a:spcAft>
        <a:buClr>
          <a:schemeClr val="accent1">
            <a:lumMod val="75000"/>
          </a:schemeClr>
        </a:buClr>
        <a:buSzPct val="145000"/>
        <a:buFont typeface="Arial"/>
        <a:buChar char="•"/>
        <a:defRPr sz="4799" kern="1200" cap="none">
          <a:solidFill>
            <a:schemeClr val="tx1"/>
          </a:solidFill>
          <a:effectLst/>
          <a:latin typeface="+mn-lt"/>
          <a:ea typeface="+mn-ea"/>
          <a:cs typeface="+mn-cs"/>
        </a:defRPr>
      </a:lvl1pPr>
      <a:lvl2pPr marL="1485529" indent="-571357" algn="l" defTabSz="914171" rtl="0" eaLnBrk="1" latinLnBrk="0" hangingPunct="1">
        <a:spcBef>
          <a:spcPct val="20000"/>
        </a:spcBef>
        <a:spcAft>
          <a:spcPts val="1200"/>
        </a:spcAft>
        <a:buClr>
          <a:schemeClr val="accent1">
            <a:lumMod val="75000"/>
          </a:schemeClr>
        </a:buClr>
        <a:buSzPct val="145000"/>
        <a:buFont typeface="Arial"/>
        <a:buChar char="•"/>
        <a:defRPr sz="3999" kern="1200" cap="none">
          <a:solidFill>
            <a:schemeClr val="tx1"/>
          </a:solidFill>
          <a:effectLst/>
          <a:latin typeface="+mn-lt"/>
          <a:ea typeface="+mn-ea"/>
          <a:cs typeface="+mn-cs"/>
        </a:defRPr>
      </a:lvl2pPr>
      <a:lvl3pPr marL="2399700" indent="-571357" algn="l" defTabSz="914171" rtl="0" eaLnBrk="1" latinLnBrk="0" hangingPunct="1">
        <a:spcBef>
          <a:spcPct val="20000"/>
        </a:spcBef>
        <a:spcAft>
          <a:spcPts val="1200"/>
        </a:spcAft>
        <a:buClr>
          <a:schemeClr val="accent1">
            <a:lumMod val="75000"/>
          </a:schemeClr>
        </a:buClr>
        <a:buSzPct val="145000"/>
        <a:buFont typeface="Arial"/>
        <a:buChar char="•"/>
        <a:defRPr sz="3599" kern="1200" cap="none">
          <a:solidFill>
            <a:schemeClr val="tx1"/>
          </a:solidFill>
          <a:effectLst/>
          <a:latin typeface="+mn-lt"/>
          <a:ea typeface="+mn-ea"/>
          <a:cs typeface="+mn-cs"/>
        </a:defRPr>
      </a:lvl3pPr>
      <a:lvl4pPr marL="3085328" indent="-342814" algn="l" defTabSz="914171" rtl="0" eaLnBrk="1" latinLnBrk="0" hangingPunct="1">
        <a:spcBef>
          <a:spcPct val="20000"/>
        </a:spcBef>
        <a:spcAft>
          <a:spcPts val="1200"/>
        </a:spcAft>
        <a:buClr>
          <a:schemeClr val="accent1">
            <a:lumMod val="75000"/>
          </a:schemeClr>
        </a:buClr>
        <a:buSzPct val="145000"/>
        <a:buFont typeface="Arial"/>
        <a:buChar char="•"/>
        <a:defRPr sz="3199" kern="1200" cap="none">
          <a:solidFill>
            <a:schemeClr val="tx1"/>
          </a:solidFill>
          <a:effectLst/>
          <a:latin typeface="+mn-lt"/>
          <a:ea typeface="+mn-ea"/>
          <a:cs typeface="+mn-cs"/>
        </a:defRPr>
      </a:lvl4pPr>
      <a:lvl5pPr marL="3999500" indent="-342814"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5pPr>
      <a:lvl6pPr marL="5027943"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6pPr>
      <a:lvl7pPr marL="5942114"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7pPr>
      <a:lvl8pPr marL="6856286"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8pPr>
      <a:lvl9pPr marL="7770457" indent="-457086" algn="l" defTabSz="914171" rtl="0" eaLnBrk="1" latinLnBrk="0" hangingPunct="1">
        <a:spcBef>
          <a:spcPct val="20000"/>
        </a:spcBef>
        <a:spcAft>
          <a:spcPts val="1200"/>
        </a:spcAft>
        <a:buClr>
          <a:schemeClr val="accent1">
            <a:lumMod val="75000"/>
          </a:schemeClr>
        </a:buClr>
        <a:buSzPct val="145000"/>
        <a:buFont typeface="Arial"/>
        <a:buChar char="•"/>
        <a:defRPr sz="2799" kern="1200" cap="none">
          <a:solidFill>
            <a:schemeClr val="tx1"/>
          </a:solidFill>
          <a:effectLst/>
          <a:latin typeface="+mn-lt"/>
          <a:ea typeface="+mn-ea"/>
          <a:cs typeface="+mn-cs"/>
        </a:defRPr>
      </a:lvl9pPr>
    </p:bodyStyle>
    <p:otherStyle>
      <a:defPPr>
        <a:defRPr lang="en-US"/>
      </a:defPPr>
      <a:lvl1pPr marL="0" algn="l" defTabSz="914171" rtl="0" eaLnBrk="1" latinLnBrk="0" hangingPunct="1">
        <a:defRPr sz="3599" kern="1200">
          <a:solidFill>
            <a:schemeClr val="tx1"/>
          </a:solidFill>
          <a:latin typeface="+mn-lt"/>
          <a:ea typeface="+mn-ea"/>
          <a:cs typeface="+mn-cs"/>
        </a:defRPr>
      </a:lvl1pPr>
      <a:lvl2pPr marL="914171" algn="l" defTabSz="914171" rtl="0" eaLnBrk="1" latinLnBrk="0" hangingPunct="1">
        <a:defRPr sz="3599" kern="1200">
          <a:solidFill>
            <a:schemeClr val="tx1"/>
          </a:solidFill>
          <a:latin typeface="+mn-lt"/>
          <a:ea typeface="+mn-ea"/>
          <a:cs typeface="+mn-cs"/>
        </a:defRPr>
      </a:lvl2pPr>
      <a:lvl3pPr marL="1828343" algn="l" defTabSz="914171" rtl="0" eaLnBrk="1" latinLnBrk="0" hangingPunct="1">
        <a:defRPr sz="3599" kern="1200">
          <a:solidFill>
            <a:schemeClr val="tx1"/>
          </a:solidFill>
          <a:latin typeface="+mn-lt"/>
          <a:ea typeface="+mn-ea"/>
          <a:cs typeface="+mn-cs"/>
        </a:defRPr>
      </a:lvl3pPr>
      <a:lvl4pPr marL="2742514" algn="l" defTabSz="914171" rtl="0" eaLnBrk="1" latinLnBrk="0" hangingPunct="1">
        <a:defRPr sz="3599" kern="1200">
          <a:solidFill>
            <a:schemeClr val="tx1"/>
          </a:solidFill>
          <a:latin typeface="+mn-lt"/>
          <a:ea typeface="+mn-ea"/>
          <a:cs typeface="+mn-cs"/>
        </a:defRPr>
      </a:lvl4pPr>
      <a:lvl5pPr marL="3656686" algn="l" defTabSz="914171" rtl="0" eaLnBrk="1" latinLnBrk="0" hangingPunct="1">
        <a:defRPr sz="3599" kern="1200">
          <a:solidFill>
            <a:schemeClr val="tx1"/>
          </a:solidFill>
          <a:latin typeface="+mn-lt"/>
          <a:ea typeface="+mn-ea"/>
          <a:cs typeface="+mn-cs"/>
        </a:defRPr>
      </a:lvl5pPr>
      <a:lvl6pPr marL="4570857" algn="l" defTabSz="914171" rtl="0" eaLnBrk="1" latinLnBrk="0" hangingPunct="1">
        <a:defRPr sz="3599" kern="1200">
          <a:solidFill>
            <a:schemeClr val="tx1"/>
          </a:solidFill>
          <a:latin typeface="+mn-lt"/>
          <a:ea typeface="+mn-ea"/>
          <a:cs typeface="+mn-cs"/>
        </a:defRPr>
      </a:lvl6pPr>
      <a:lvl7pPr marL="5485028" algn="l" defTabSz="914171" rtl="0" eaLnBrk="1" latinLnBrk="0" hangingPunct="1">
        <a:defRPr sz="3599" kern="1200">
          <a:solidFill>
            <a:schemeClr val="tx1"/>
          </a:solidFill>
          <a:latin typeface="+mn-lt"/>
          <a:ea typeface="+mn-ea"/>
          <a:cs typeface="+mn-cs"/>
        </a:defRPr>
      </a:lvl7pPr>
      <a:lvl8pPr marL="6399200" algn="l" defTabSz="914171" rtl="0" eaLnBrk="1" latinLnBrk="0" hangingPunct="1">
        <a:defRPr sz="3599" kern="1200">
          <a:solidFill>
            <a:schemeClr val="tx1"/>
          </a:solidFill>
          <a:latin typeface="+mn-lt"/>
          <a:ea typeface="+mn-ea"/>
          <a:cs typeface="+mn-cs"/>
        </a:defRPr>
      </a:lvl8pPr>
      <a:lvl9pPr marL="7313371" algn="l" defTabSz="914171"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0.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7.pn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0.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0.xml"/><Relationship Id="rId4" Type="http://schemas.openxmlformats.org/officeDocument/2006/relationships/image" Target="../media/image27.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0.xml"/><Relationship Id="rId4" Type="http://schemas.openxmlformats.org/officeDocument/2006/relationships/image" Target="../media/image28.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0.xml"/><Relationship Id="rId4" Type="http://schemas.openxmlformats.org/officeDocument/2006/relationships/image" Target="../media/image29.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0.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315"/>
        <p:cNvGrpSpPr/>
        <p:nvPr/>
      </p:nvGrpSpPr>
      <p:grpSpPr>
        <a:xfrm>
          <a:off x="0" y="0"/>
          <a:ext cx="0" cy="0"/>
          <a:chOff x="0" y="0"/>
          <a:chExt cx="0" cy="0"/>
        </a:xfrm>
      </p:grpSpPr>
      <p:grpSp>
        <p:nvGrpSpPr>
          <p:cNvPr id="1324" name="Group 1323">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32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32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dirty="0"/>
            </a:p>
          </p:txBody>
        </p:sp>
        <p:sp>
          <p:nvSpPr>
            <p:cNvPr id="132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dirty="0"/>
            </a:p>
          </p:txBody>
        </p:sp>
        <p:sp>
          <p:nvSpPr>
            <p:cNvPr id="1331"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341"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342"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dirty="0"/>
            </a:p>
          </p:txBody>
        </p:sp>
      </p:grpSp>
      <p:sp useBgFill="1">
        <p:nvSpPr>
          <p:cNvPr id="1332" name="Rectangle 1331">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3" name="Group 1342">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16659" y="-9526"/>
            <a:ext cx="10027212" cy="13725526"/>
            <a:chOff x="2928938" y="-4763"/>
            <a:chExt cx="5014912" cy="6862763"/>
          </a:xfrm>
        </p:grpSpPr>
        <p:sp>
          <p:nvSpPr>
            <p:cNvPr id="1344"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345"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dirty="0"/>
            </a:p>
          </p:txBody>
        </p:sp>
        <p:sp>
          <p:nvSpPr>
            <p:cNvPr id="1346"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dirty="0"/>
            </a:p>
          </p:txBody>
        </p:sp>
        <p:sp>
          <p:nvSpPr>
            <p:cNvPr id="1347"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339"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340"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dirty="0"/>
            </a:p>
          </p:txBody>
        </p:sp>
      </p:grpSp>
      <p:sp>
        <p:nvSpPr>
          <p:cNvPr id="1316" name="Google Shape;1316;p83"/>
          <p:cNvSpPr txBox="1">
            <a:spLocks noGrp="1"/>
          </p:cNvSpPr>
          <p:nvPr>
            <p:ph type="title"/>
          </p:nvPr>
        </p:nvSpPr>
        <p:spPr>
          <a:xfrm>
            <a:off x="10893760" y="2760136"/>
            <a:ext cx="12106292" cy="5232398"/>
          </a:xfrm>
          <a:prstGeom prst="rect">
            <a:avLst/>
          </a:prstGeom>
        </p:spPr>
        <p:txBody>
          <a:bodyPr spcFirstLastPara="1" vert="horz" lIns="91440" tIns="45720" rIns="91440" bIns="45720" rtlCol="0" anchor="b" anchorCtr="0">
            <a:normAutofit/>
          </a:bodyPr>
          <a:lstStyle/>
          <a:p>
            <a:pPr marL="0" lvl="0" indent="0" algn="r" defTabSz="457200">
              <a:spcBef>
                <a:spcPct val="0"/>
              </a:spcBef>
              <a:spcAft>
                <a:spcPts val="0"/>
              </a:spcAft>
            </a:pPr>
            <a:r>
              <a:rPr lang="en-US" sz="6000" b="1" dirty="0">
                <a:latin typeface="+mj-lt"/>
                <a:ea typeface="+mj-ea"/>
                <a:cs typeface="+mj-cs"/>
                <a:sym typeface="Roboto"/>
              </a:rPr>
              <a:t>Defensive Security Project</a:t>
            </a:r>
          </a:p>
          <a:p>
            <a:pPr marL="0" lvl="0" indent="0" algn="r" defTabSz="457200">
              <a:spcBef>
                <a:spcPct val="0"/>
              </a:spcBef>
              <a:spcAft>
                <a:spcPts val="0"/>
              </a:spcAft>
            </a:pPr>
            <a:r>
              <a:rPr lang="en-US" sz="6000" b="1" dirty="0">
                <a:latin typeface="+mj-lt"/>
                <a:ea typeface="+mj-ea"/>
                <a:cs typeface="+mj-cs"/>
                <a:sym typeface="Roboto"/>
              </a:rPr>
              <a:t>by: Emyrca Feliciano Estrada</a:t>
            </a:r>
          </a:p>
          <a:p>
            <a:pPr marL="0" lvl="0" indent="0" algn="r" defTabSz="457200">
              <a:spcBef>
                <a:spcPct val="0"/>
              </a:spcBef>
              <a:spcAft>
                <a:spcPts val="0"/>
              </a:spcAft>
            </a:pPr>
            <a:endParaRPr lang="en-US" sz="6000" dirty="0">
              <a:latin typeface="+mj-lt"/>
              <a:ea typeface="+mj-ea"/>
              <a:cs typeface="+mj-cs"/>
              <a:sym typeface="Roboto"/>
            </a:endParaRPr>
          </a:p>
        </p:txBody>
      </p:sp>
      <p:pic>
        <p:nvPicPr>
          <p:cNvPr id="1320" name="Picture 1319">
            <a:extLst>
              <a:ext uri="{FF2B5EF4-FFF2-40B4-BE49-F238E27FC236}">
                <a16:creationId xmlns:a16="http://schemas.microsoft.com/office/drawing/2014/main" id="{39C1B53E-29FA-1FB2-6D87-9894A757EDF9}"/>
              </a:ext>
            </a:extLst>
          </p:cNvPr>
          <p:cNvPicPr>
            <a:picLocks noChangeAspect="1"/>
          </p:cNvPicPr>
          <p:nvPr/>
        </p:nvPicPr>
        <p:blipFill rotWithShape="1">
          <a:blip r:embed="rId4"/>
          <a:srcRect l="31158" r="29130"/>
          <a:stretch/>
        </p:blipFill>
        <p:spPr>
          <a:xfrm>
            <a:off x="20" y="10"/>
            <a:ext cx="10893742" cy="13715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
        <p:nvSpPr>
          <p:cNvPr id="2" name="Slide Number Placeholder 1">
            <a:extLst>
              <a:ext uri="{FF2B5EF4-FFF2-40B4-BE49-F238E27FC236}">
                <a16:creationId xmlns:a16="http://schemas.microsoft.com/office/drawing/2014/main" id="{371FDAC4-2763-212A-1BFB-5B614DA2E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6"/>
                                        </p:tgtEl>
                                        <p:attrNameLst>
                                          <p:attrName>style.visibility</p:attrName>
                                        </p:attrNameLst>
                                      </p:cBhvr>
                                      <p:to>
                                        <p:strVal val="visible"/>
                                      </p:to>
                                    </p:set>
                                    <p:animEffect transition="in" filter="fade">
                                      <p:cBhvr>
                                        <p:cTn id="7" dur="500"/>
                                        <p:tgtEl>
                                          <p:spTgt spid="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rtl="0">
              <a:spcBef>
                <a:spcPts val="0"/>
              </a:spcBef>
              <a:spcAft>
                <a:spcPts val="0"/>
              </a:spcAft>
              <a:buNone/>
            </a:pPr>
            <a:r>
              <a:rPr lang="en-US" dirty="0"/>
              <a:t>Reports—Windows (Success &amp; Failure)</a:t>
            </a:r>
            <a:endParaRPr dirty="0"/>
          </a:p>
        </p:txBody>
      </p:sp>
      <p:sp>
        <p:nvSpPr>
          <p:cNvPr id="1412" name="Google Shape;1412;p94"/>
          <p:cNvSpPr txBox="1">
            <a:spLocks noGrp="1"/>
          </p:cNvSpPr>
          <p:nvPr>
            <p:ph type="subTitle" idx="1"/>
          </p:nvPr>
        </p:nvSpPr>
        <p:spPr>
          <a:xfrm>
            <a:off x="1520825" y="1802600"/>
            <a:ext cx="10745100" cy="972900"/>
          </a:xfrm>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Regular Report:</a:t>
            </a:r>
            <a:endParaRPr dirty="0"/>
          </a:p>
        </p:txBody>
      </p:sp>
      <p:sp>
        <p:nvSpPr>
          <p:cNvPr id="1413" name="Google Shape;1413;p94"/>
          <p:cNvSpPr/>
          <p:nvPr/>
        </p:nvSpPr>
        <p:spPr>
          <a:xfrm>
            <a:off x="1520825" y="2876775"/>
            <a:ext cx="10745100" cy="474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94"/>
          <p:cNvSpPr/>
          <p:nvPr/>
        </p:nvSpPr>
        <p:spPr>
          <a:xfrm>
            <a:off x="1520825" y="8172675"/>
            <a:ext cx="10745100" cy="474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94"/>
          <p:cNvSpPr/>
          <p:nvPr/>
        </p:nvSpPr>
        <p:spPr>
          <a:xfrm>
            <a:off x="13347275" y="2876775"/>
            <a:ext cx="10299000" cy="474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94"/>
          <p:cNvSpPr/>
          <p:nvPr/>
        </p:nvSpPr>
        <p:spPr>
          <a:xfrm>
            <a:off x="13347275" y="8222475"/>
            <a:ext cx="10419000" cy="464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94"/>
          <p:cNvSpPr txBox="1"/>
          <p:nvPr/>
        </p:nvSpPr>
        <p:spPr>
          <a:xfrm>
            <a:off x="3746075" y="5066075"/>
            <a:ext cx="151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1418" name="Google Shape;1418;p94"/>
          <p:cNvSpPr txBox="1"/>
          <p:nvPr/>
        </p:nvSpPr>
        <p:spPr>
          <a:xfrm>
            <a:off x="4801175" y="4850475"/>
            <a:ext cx="3798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dirty="0"/>
              <a:t>Report Image</a:t>
            </a:r>
            <a:endParaRPr sz="4000" dirty="0"/>
          </a:p>
        </p:txBody>
      </p:sp>
      <p:sp>
        <p:nvSpPr>
          <p:cNvPr id="1419" name="Google Shape;1419;p94"/>
          <p:cNvSpPr txBox="1"/>
          <p:nvPr/>
        </p:nvSpPr>
        <p:spPr>
          <a:xfrm>
            <a:off x="16739825" y="4850475"/>
            <a:ext cx="35139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dirty="0"/>
              <a:t>Report Image</a:t>
            </a:r>
            <a:endParaRPr sz="4000" dirty="0"/>
          </a:p>
        </p:txBody>
      </p:sp>
      <p:sp>
        <p:nvSpPr>
          <p:cNvPr id="1420" name="Google Shape;1420;p94"/>
          <p:cNvSpPr txBox="1"/>
          <p:nvPr/>
        </p:nvSpPr>
        <p:spPr>
          <a:xfrm>
            <a:off x="4801175" y="10146375"/>
            <a:ext cx="3798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dirty="0"/>
              <a:t>Report Image</a:t>
            </a:r>
            <a:endParaRPr sz="4000" dirty="0"/>
          </a:p>
        </p:txBody>
      </p:sp>
      <p:sp>
        <p:nvSpPr>
          <p:cNvPr id="1421" name="Google Shape;1421;p94"/>
          <p:cNvSpPr txBox="1"/>
          <p:nvPr/>
        </p:nvSpPr>
        <p:spPr>
          <a:xfrm>
            <a:off x="16739825" y="10430650"/>
            <a:ext cx="3798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dirty="0"/>
              <a:t>Report Image</a:t>
            </a:r>
            <a:endParaRPr sz="4000" dirty="0"/>
          </a:p>
        </p:txBody>
      </p:sp>
      <p:sp>
        <p:nvSpPr>
          <p:cNvPr id="2" name="Google Shape;1412;p94">
            <a:extLst>
              <a:ext uri="{FF2B5EF4-FFF2-40B4-BE49-F238E27FC236}">
                <a16:creationId xmlns:a16="http://schemas.microsoft.com/office/drawing/2014/main" id="{5AF39968-43FC-84C8-3F2E-A5868EBA2900}"/>
              </a:ext>
            </a:extLst>
          </p:cNvPr>
          <p:cNvSpPr txBox="1">
            <a:spLocks/>
          </p:cNvSpPr>
          <p:nvPr/>
        </p:nvSpPr>
        <p:spPr>
          <a:xfrm>
            <a:off x="13347275" y="1823425"/>
            <a:ext cx="10299000" cy="972900"/>
          </a:xfrm>
          <a:prstGeom prst="rect">
            <a:avLst/>
          </a:prstGeom>
          <a:noFill/>
          <a:ln>
            <a:noFill/>
          </a:ln>
        </p:spPr>
        <p:txBody>
          <a:bodyPr spcFirstLastPara="1" vert="horz" wrap="square" lIns="731350" tIns="121850" rIns="0" bIns="0" rtlCol="0" anchor="t" anchorCtr="0">
            <a:noAutofit/>
          </a:bodyPr>
          <a:lstStyle>
            <a:lvl1pPr marL="571357" lvl="0" indent="-571357" algn="l" defTabSz="914171" rtl="0" eaLnBrk="1" latinLnBrk="0" hangingPunct="1">
              <a:spcBef>
                <a:spcPts val="0"/>
              </a:spcBef>
              <a:spcAft>
                <a:spcPts val="0"/>
              </a:spcAft>
              <a:buClr>
                <a:schemeClr val="accent1">
                  <a:lumMod val="75000"/>
                </a:schemeClr>
              </a:buClr>
              <a:buSzPct val="145000"/>
              <a:buFont typeface="Arial"/>
              <a:buNone/>
              <a:defRPr sz="4800" kern="1200" cap="none">
                <a:solidFill>
                  <a:schemeClr val="tx1"/>
                </a:solidFill>
                <a:effectLst/>
                <a:latin typeface="Roboto"/>
                <a:ea typeface="Roboto"/>
                <a:cs typeface="Roboto"/>
                <a:sym typeface="Roboto"/>
              </a:defRPr>
            </a:lvl1pPr>
            <a:lvl2pPr marL="1485529" lvl="1"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2pPr>
            <a:lvl3pPr marL="2399700" lvl="2"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3pPr>
            <a:lvl4pPr marL="3085328" lvl="3"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4pPr>
            <a:lvl5pPr marL="3999500" lvl="4"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5pPr>
            <a:lvl6pPr marL="5027943" lvl="5"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6pPr>
            <a:lvl7pPr marL="5942114" lvl="6"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7pPr>
            <a:lvl8pPr marL="6856286" lvl="7"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8pPr>
            <a:lvl9pPr marL="7770457" lvl="8"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9pPr>
          </a:lstStyle>
          <a:p>
            <a:pPr marL="0" indent="0" algn="ctr"/>
            <a:r>
              <a:rPr lang="en-US" dirty="0"/>
              <a:t>Attack Report</a:t>
            </a:r>
          </a:p>
        </p:txBody>
      </p:sp>
      <p:sp>
        <p:nvSpPr>
          <p:cNvPr id="3" name="Slide Number Placeholder 2">
            <a:extLst>
              <a:ext uri="{FF2B5EF4-FFF2-40B4-BE49-F238E27FC236}">
                <a16:creationId xmlns:a16="http://schemas.microsoft.com/office/drawing/2014/main" id="{458E1C6D-271B-CC96-597C-B60E94D86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pic>
        <p:nvPicPr>
          <p:cNvPr id="6" name="Picture 5">
            <a:extLst>
              <a:ext uri="{FF2B5EF4-FFF2-40B4-BE49-F238E27FC236}">
                <a16:creationId xmlns:a16="http://schemas.microsoft.com/office/drawing/2014/main" id="{673E03A9-FA1D-EF57-E659-52F37855355E}"/>
              </a:ext>
            </a:extLst>
          </p:cNvPr>
          <p:cNvPicPr>
            <a:picLocks noChangeAspect="1"/>
          </p:cNvPicPr>
          <p:nvPr/>
        </p:nvPicPr>
        <p:blipFill>
          <a:blip r:embed="rId3"/>
          <a:stretch>
            <a:fillRect/>
          </a:stretch>
        </p:blipFill>
        <p:spPr>
          <a:xfrm>
            <a:off x="1520824" y="2876775"/>
            <a:ext cx="10896727" cy="4773336"/>
          </a:xfrm>
          <a:prstGeom prst="rect">
            <a:avLst/>
          </a:prstGeom>
        </p:spPr>
      </p:pic>
      <p:pic>
        <p:nvPicPr>
          <p:cNvPr id="8" name="Picture 7">
            <a:extLst>
              <a:ext uri="{FF2B5EF4-FFF2-40B4-BE49-F238E27FC236}">
                <a16:creationId xmlns:a16="http://schemas.microsoft.com/office/drawing/2014/main" id="{3EA6D113-5C6B-51F5-80D6-6D71E7911B98}"/>
              </a:ext>
            </a:extLst>
          </p:cNvPr>
          <p:cNvPicPr>
            <a:picLocks noChangeAspect="1"/>
          </p:cNvPicPr>
          <p:nvPr/>
        </p:nvPicPr>
        <p:blipFill>
          <a:blip r:embed="rId4"/>
          <a:stretch>
            <a:fillRect/>
          </a:stretch>
        </p:blipFill>
        <p:spPr>
          <a:xfrm>
            <a:off x="13347274" y="2865177"/>
            <a:ext cx="10419000" cy="4773336"/>
          </a:xfrm>
          <a:prstGeom prst="rect">
            <a:avLst/>
          </a:prstGeom>
        </p:spPr>
      </p:pic>
      <p:pic>
        <p:nvPicPr>
          <p:cNvPr id="10" name="Picture 9">
            <a:extLst>
              <a:ext uri="{FF2B5EF4-FFF2-40B4-BE49-F238E27FC236}">
                <a16:creationId xmlns:a16="http://schemas.microsoft.com/office/drawing/2014/main" id="{5B25561F-615A-AE00-1FDF-3E532EC52002}"/>
              </a:ext>
            </a:extLst>
          </p:cNvPr>
          <p:cNvPicPr>
            <a:picLocks noChangeAspect="1"/>
          </p:cNvPicPr>
          <p:nvPr/>
        </p:nvPicPr>
        <p:blipFill>
          <a:blip r:embed="rId5"/>
          <a:stretch>
            <a:fillRect/>
          </a:stretch>
        </p:blipFill>
        <p:spPr>
          <a:xfrm>
            <a:off x="1494040" y="8149297"/>
            <a:ext cx="5422290" cy="4849075"/>
          </a:xfrm>
          <a:prstGeom prst="rect">
            <a:avLst/>
          </a:prstGeom>
        </p:spPr>
      </p:pic>
      <p:pic>
        <p:nvPicPr>
          <p:cNvPr id="12" name="Picture 11">
            <a:extLst>
              <a:ext uri="{FF2B5EF4-FFF2-40B4-BE49-F238E27FC236}">
                <a16:creationId xmlns:a16="http://schemas.microsoft.com/office/drawing/2014/main" id="{488E8542-EFFF-FCE0-D7C6-51FD4EF40A16}"/>
              </a:ext>
            </a:extLst>
          </p:cNvPr>
          <p:cNvPicPr>
            <a:picLocks noChangeAspect="1"/>
          </p:cNvPicPr>
          <p:nvPr/>
        </p:nvPicPr>
        <p:blipFill>
          <a:blip r:embed="rId6"/>
          <a:stretch>
            <a:fillRect/>
          </a:stretch>
        </p:blipFill>
        <p:spPr>
          <a:xfrm>
            <a:off x="6752531" y="8159799"/>
            <a:ext cx="5568257" cy="4838573"/>
          </a:xfrm>
          <a:prstGeom prst="rect">
            <a:avLst/>
          </a:prstGeom>
        </p:spPr>
      </p:pic>
      <p:pic>
        <p:nvPicPr>
          <p:cNvPr id="14" name="Picture 13">
            <a:extLst>
              <a:ext uri="{FF2B5EF4-FFF2-40B4-BE49-F238E27FC236}">
                <a16:creationId xmlns:a16="http://schemas.microsoft.com/office/drawing/2014/main" id="{5124C987-63D8-EECC-CFAC-92354584794B}"/>
              </a:ext>
            </a:extLst>
          </p:cNvPr>
          <p:cNvPicPr>
            <a:picLocks noChangeAspect="1"/>
          </p:cNvPicPr>
          <p:nvPr/>
        </p:nvPicPr>
        <p:blipFill>
          <a:blip r:embed="rId7"/>
          <a:stretch>
            <a:fillRect/>
          </a:stretch>
        </p:blipFill>
        <p:spPr>
          <a:xfrm>
            <a:off x="13292412" y="8208537"/>
            <a:ext cx="5651134" cy="4788260"/>
          </a:xfrm>
          <a:prstGeom prst="rect">
            <a:avLst/>
          </a:prstGeom>
        </p:spPr>
      </p:pic>
      <p:pic>
        <p:nvPicPr>
          <p:cNvPr id="16" name="Picture 15">
            <a:extLst>
              <a:ext uri="{FF2B5EF4-FFF2-40B4-BE49-F238E27FC236}">
                <a16:creationId xmlns:a16="http://schemas.microsoft.com/office/drawing/2014/main" id="{5A192EB3-67AF-2F8D-E4D2-CC1B8E873D27}"/>
              </a:ext>
            </a:extLst>
          </p:cNvPr>
          <p:cNvPicPr>
            <a:picLocks noChangeAspect="1"/>
          </p:cNvPicPr>
          <p:nvPr/>
        </p:nvPicPr>
        <p:blipFill>
          <a:blip r:embed="rId8"/>
          <a:stretch>
            <a:fillRect/>
          </a:stretch>
        </p:blipFill>
        <p:spPr>
          <a:xfrm>
            <a:off x="18649653" y="8185159"/>
            <a:ext cx="5171485" cy="4811637"/>
          </a:xfrm>
          <a:prstGeom prst="rect">
            <a:avLst/>
          </a:prstGeom>
        </p:spPr>
      </p:pic>
    </p:spTree>
    <p:extLst>
      <p:ext uri="{BB962C8B-B14F-4D97-AF65-F5344CB8AC3E}">
        <p14:creationId xmlns:p14="http://schemas.microsoft.com/office/powerpoint/2010/main" val="25033970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400"/>
        <p:cNvGrpSpPr/>
        <p:nvPr/>
      </p:nvGrpSpPr>
      <p:grpSpPr>
        <a:xfrm>
          <a:off x="0" y="0"/>
          <a:ext cx="0" cy="0"/>
          <a:chOff x="0" y="0"/>
          <a:chExt cx="0" cy="0"/>
        </a:xfrm>
      </p:grpSpPr>
      <p:grpSp>
        <p:nvGrpSpPr>
          <p:cNvPr id="1494" name="Group 1493">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495"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496"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497"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498"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499"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0"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grpSp>
        <p:nvGrpSpPr>
          <p:cNvPr id="1502" name="Group 150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0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0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0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0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0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401" name="Google Shape;1401;p93"/>
          <p:cNvSpPr txBox="1">
            <a:spLocks noGrp="1"/>
          </p:cNvSpPr>
          <p:nvPr>
            <p:ph type="title"/>
          </p:nvPr>
        </p:nvSpPr>
        <p:spPr>
          <a:xfrm>
            <a:off x="2967850" y="1371600"/>
            <a:ext cx="5623306" cy="35051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dirty="0">
                <a:latin typeface="+mj-lt"/>
                <a:ea typeface="+mj-ea"/>
                <a:cs typeface="+mj-cs"/>
              </a:rPr>
              <a:t>			Alerts—Windows</a:t>
            </a:r>
          </a:p>
        </p:txBody>
      </p:sp>
      <p:sp>
        <p:nvSpPr>
          <p:cNvPr id="1403" name="Google Shape;1403;p93"/>
          <p:cNvSpPr txBox="1">
            <a:spLocks noGrp="1"/>
          </p:cNvSpPr>
          <p:nvPr>
            <p:ph type="body" idx="3"/>
          </p:nvPr>
        </p:nvSpPr>
        <p:spPr>
          <a:xfrm>
            <a:off x="2967846" y="5333998"/>
            <a:ext cx="5623310" cy="3238500"/>
          </a:xfrm>
          <a:prstGeom prst="rect">
            <a:avLst/>
          </a:prstGeom>
        </p:spPr>
        <p:txBody>
          <a:bodyPr spcFirstLastPara="1" vert="horz" lIns="91440" tIns="45720" rIns="91440" bIns="45720" rtlCol="0" anchor="ctr" anchorCtr="0">
            <a:normAutofit/>
          </a:bodyPr>
          <a:lstStyle/>
          <a:p>
            <a:pPr marL="571500" indent="-571500" defTabSz="457200">
              <a:spcBef>
                <a:spcPct val="20000"/>
              </a:spcBef>
              <a:spcAft>
                <a:spcPts val="600"/>
              </a:spcAft>
              <a:buSzPct val="145000"/>
              <a:buFont typeface="Arial" panose="020B0604020202020204" pitchFamily="34" charset="0"/>
              <a:buChar char="•"/>
            </a:pPr>
            <a:r>
              <a:rPr lang="en-US" sz="3600" dirty="0">
                <a:latin typeface="+mn-lt"/>
                <a:ea typeface="+mn-ea"/>
                <a:cs typeface="+mn-cs"/>
              </a:rPr>
              <a:t>Designed the following Alerts:</a:t>
            </a:r>
          </a:p>
          <a:p>
            <a:pPr marL="0" lvl="0" indent="0" defTabSz="457200">
              <a:spcBef>
                <a:spcPct val="20000"/>
              </a:spcBef>
              <a:spcAft>
                <a:spcPts val="600"/>
              </a:spcAft>
              <a:buSzPct val="145000"/>
              <a:buFont typeface="Arial"/>
              <a:buChar char="•"/>
            </a:pPr>
            <a:endParaRPr lang="en-US" sz="3600" dirty="0">
              <a:latin typeface="+mn-lt"/>
              <a:ea typeface="+mn-ea"/>
              <a:cs typeface="+mn-cs"/>
            </a:endParaRPr>
          </a:p>
          <a:p>
            <a:pPr marL="0" lvl="0" indent="0" defTabSz="457200">
              <a:spcBef>
                <a:spcPct val="20000"/>
              </a:spcBef>
              <a:spcAft>
                <a:spcPts val="600"/>
              </a:spcAft>
              <a:buSzPct val="145000"/>
              <a:buFont typeface="Arial"/>
              <a:buChar char="•"/>
            </a:pPr>
            <a:endParaRPr lang="en-US" sz="3600" dirty="0">
              <a:latin typeface="+mn-lt"/>
              <a:ea typeface="+mn-ea"/>
              <a:cs typeface="+mn-cs"/>
            </a:endParaRPr>
          </a:p>
        </p:txBody>
      </p:sp>
      <p:sp>
        <p:nvSpPr>
          <p:cNvPr id="151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9917" y="1297862"/>
            <a:ext cx="13760139"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04" name="Google Shape;1404;p93"/>
          <p:cNvGraphicFramePr/>
          <p:nvPr>
            <p:extLst>
              <p:ext uri="{D42A27DB-BD31-4B8C-83A1-F6EECF244321}">
                <p14:modId xmlns:p14="http://schemas.microsoft.com/office/powerpoint/2010/main" val="1024148069"/>
              </p:ext>
            </p:extLst>
          </p:nvPr>
        </p:nvGraphicFramePr>
        <p:xfrm>
          <a:off x="9773176" y="1371601"/>
          <a:ext cx="12702776" cy="10837900"/>
        </p:xfrm>
        <a:graphic>
          <a:graphicData uri="http://schemas.openxmlformats.org/drawingml/2006/table">
            <a:tbl>
              <a:tblPr>
                <a:tableStyleId>{3B4B98B0-60AC-42C2-AFA5-B58CD77FA1E5}</a:tableStyleId>
              </a:tblPr>
              <a:tblGrid>
                <a:gridCol w="5810358">
                  <a:extLst>
                    <a:ext uri="{9D8B030D-6E8A-4147-A177-3AD203B41FA5}">
                      <a16:colId xmlns:a16="http://schemas.microsoft.com/office/drawing/2014/main" val="20000"/>
                    </a:ext>
                  </a:extLst>
                </a:gridCol>
                <a:gridCol w="6892418">
                  <a:extLst>
                    <a:ext uri="{9D8B030D-6E8A-4147-A177-3AD203B41FA5}">
                      <a16:colId xmlns:a16="http://schemas.microsoft.com/office/drawing/2014/main" val="20001"/>
                    </a:ext>
                  </a:extLst>
                </a:gridCol>
              </a:tblGrid>
              <a:tr h="1476817">
                <a:tc>
                  <a:txBody>
                    <a:bodyPr/>
                    <a:lstStyle/>
                    <a:p>
                      <a:pPr marL="0" lvl="0" indent="0" algn="ctr" rtl="0">
                        <a:spcBef>
                          <a:spcPts val="0"/>
                        </a:spcBef>
                        <a:spcAft>
                          <a:spcPts val="0"/>
                        </a:spcAft>
                        <a:buNone/>
                      </a:pPr>
                      <a:r>
                        <a:rPr lang="en-US" sz="3200" b="1" cap="none" spc="0" dirty="0">
                          <a:solidFill>
                            <a:schemeClr val="tx1"/>
                          </a:solidFill>
                          <a:sym typeface="Roboto"/>
                        </a:rPr>
                        <a:t>Alerts Name &amp; Condition</a:t>
                      </a:r>
                      <a:endParaRPr lang="en-US" sz="3200" b="1" cap="none" spc="0" dirty="0">
                        <a:solidFill>
                          <a:schemeClr val="tx1"/>
                        </a:solidFill>
                        <a:latin typeface="Roboto"/>
                        <a:ea typeface="Roboto"/>
                        <a:cs typeface="Roboto"/>
                        <a:sym typeface="Roboto"/>
                      </a:endParaRPr>
                    </a:p>
                  </a:txBody>
                  <a:tcPr marL="1296592" marR="777956" marT="251460" marB="777956"/>
                </a:tc>
                <a:tc>
                  <a:txBody>
                    <a:bodyPr/>
                    <a:lstStyle/>
                    <a:p>
                      <a:pPr marL="0" lvl="0" indent="0" algn="ctr" rtl="0">
                        <a:spcBef>
                          <a:spcPts val="0"/>
                        </a:spcBef>
                        <a:spcAft>
                          <a:spcPts val="0"/>
                        </a:spcAft>
                        <a:buNone/>
                      </a:pPr>
                      <a:r>
                        <a:rPr lang="en-US" sz="3200" b="1" cap="none" spc="0" dirty="0">
                          <a:solidFill>
                            <a:schemeClr val="tx1"/>
                          </a:solidFill>
                          <a:sym typeface="Roboto"/>
                        </a:rPr>
                        <a:t>Alerts Description</a:t>
                      </a:r>
                      <a:endParaRPr lang="en-US" sz="3200" b="1"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0"/>
                  </a:ext>
                </a:extLst>
              </a:tr>
              <a:tr h="3048414">
                <a:tc>
                  <a:txBody>
                    <a:bodyPr/>
                    <a:lstStyle/>
                    <a:p>
                      <a:pPr marL="0" lvl="0" indent="0" algn="ctr" rtl="0">
                        <a:spcBef>
                          <a:spcPts val="0"/>
                        </a:spcBef>
                        <a:spcAft>
                          <a:spcPts val="0"/>
                        </a:spcAft>
                        <a:buNone/>
                      </a:pPr>
                      <a:r>
                        <a:rPr lang="en-US" sz="3200" b="1" cap="none" spc="0" dirty="0">
                          <a:solidFill>
                            <a:schemeClr val="accent1">
                              <a:lumMod val="50000"/>
                            </a:schemeClr>
                          </a:solidFill>
                          <a:latin typeface="+mn-lt"/>
                          <a:ea typeface="Roboto"/>
                          <a:cs typeface="Roboto"/>
                          <a:sym typeface="Roboto"/>
                        </a:rPr>
                        <a:t>Windows Alert </a:t>
                      </a:r>
                    </a:p>
                    <a:p>
                      <a:pPr marL="0" lvl="0" indent="0" algn="ctr" rtl="0">
                        <a:spcBef>
                          <a:spcPts val="0"/>
                        </a:spcBef>
                        <a:spcAft>
                          <a:spcPts val="0"/>
                        </a:spcAft>
                        <a:buNone/>
                      </a:pPr>
                      <a:r>
                        <a:rPr lang="en-US" sz="3200" b="1" cap="none" spc="0" dirty="0">
                          <a:solidFill>
                            <a:schemeClr val="accent1">
                              <a:lumMod val="50000"/>
                            </a:schemeClr>
                          </a:solidFill>
                          <a:latin typeface="+mn-lt"/>
                          <a:ea typeface="Roboto"/>
                          <a:cs typeface="Roboto"/>
                          <a:sym typeface="Roboto"/>
                        </a:rPr>
                        <a:t>Account Deletion</a:t>
                      </a:r>
                    </a:p>
                    <a:p>
                      <a:pPr marL="0" lvl="0" indent="0" algn="ctr" rtl="0">
                        <a:spcBef>
                          <a:spcPts val="0"/>
                        </a:spcBef>
                        <a:spcAft>
                          <a:spcPts val="0"/>
                        </a:spcAft>
                        <a:buNone/>
                      </a:pPr>
                      <a:r>
                        <a:rPr lang="en-US" sz="2400" b="1" cap="none" spc="0" dirty="0">
                          <a:solidFill>
                            <a:schemeClr val="tx2">
                              <a:lumMod val="50000"/>
                              <a:lumOff val="50000"/>
                            </a:schemeClr>
                          </a:solidFill>
                          <a:latin typeface="+mn-lt"/>
                          <a:ea typeface="Roboto"/>
                          <a:cs typeface="Roboto"/>
                          <a:sym typeface="Roboto"/>
                        </a:rPr>
                        <a:t>Baseline: &gt;35</a:t>
                      </a:r>
                      <a:br>
                        <a:rPr lang="en-US" sz="2400" b="1" cap="none" spc="0" dirty="0">
                          <a:solidFill>
                            <a:schemeClr val="tx2">
                              <a:lumMod val="50000"/>
                              <a:lumOff val="50000"/>
                            </a:schemeClr>
                          </a:solidFill>
                          <a:latin typeface="+mn-lt"/>
                          <a:ea typeface="Roboto"/>
                          <a:cs typeface="Roboto"/>
                          <a:sym typeface="Roboto"/>
                        </a:rPr>
                      </a:br>
                      <a:r>
                        <a:rPr lang="en-US" sz="2400" b="1" cap="none" spc="0" dirty="0">
                          <a:solidFill>
                            <a:schemeClr val="tx2">
                              <a:lumMod val="50000"/>
                              <a:lumOff val="50000"/>
                            </a:schemeClr>
                          </a:solidFill>
                          <a:latin typeface="+mn-lt"/>
                          <a:ea typeface="Roboto"/>
                          <a:cs typeface="Roboto"/>
                          <a:sym typeface="Roboto"/>
                        </a:rPr>
                        <a:t>Threshold: 1 Hour</a:t>
                      </a:r>
                    </a:p>
                  </a:txBody>
                  <a:tcPr marL="1296592" marR="777956" marT="251460" marB="777956"/>
                </a:tc>
                <a:tc>
                  <a:txBody>
                    <a:bodyPr/>
                    <a:lstStyle/>
                    <a:p>
                      <a:pPr marL="0" lvl="0" indent="0" algn="ctr" rtl="0">
                        <a:spcBef>
                          <a:spcPts val="0"/>
                        </a:spcBef>
                        <a:spcAft>
                          <a:spcPts val="0"/>
                        </a:spcAft>
                        <a:buNone/>
                      </a:pPr>
                      <a:r>
                        <a:rPr lang="en-US" sz="2400" cap="none" spc="0" dirty="0">
                          <a:solidFill>
                            <a:schemeClr val="tx1"/>
                          </a:solidFill>
                          <a:sym typeface="Roboto"/>
                        </a:rPr>
                        <a:t>Alert that's triggered when the threshold has been reached for the hourly count of the windows signature “a user account was deleted.”</a:t>
                      </a:r>
                      <a:endParaRPr lang="en-US" sz="2400"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1"/>
                  </a:ext>
                </a:extLst>
              </a:tr>
              <a:tr h="2637155">
                <a:tc>
                  <a:txBody>
                    <a:bodyPr/>
                    <a:lstStyle/>
                    <a:p>
                      <a:pPr marL="0" lvl="0" indent="0" algn="ctr" rtl="0">
                        <a:spcBef>
                          <a:spcPts val="0"/>
                        </a:spcBef>
                        <a:spcAft>
                          <a:spcPts val="0"/>
                        </a:spcAft>
                        <a:buNone/>
                      </a:pPr>
                      <a:r>
                        <a:rPr lang="en-US" sz="3200" b="1" cap="none" spc="0" dirty="0">
                          <a:solidFill>
                            <a:schemeClr val="accent1">
                              <a:lumMod val="50000"/>
                            </a:schemeClr>
                          </a:solidFill>
                          <a:sym typeface="Roboto"/>
                        </a:rPr>
                        <a:t>Windows Alert </a:t>
                      </a:r>
                    </a:p>
                    <a:p>
                      <a:pPr marL="0" lvl="0" indent="0" algn="ctr" rtl="0">
                        <a:spcBef>
                          <a:spcPts val="0"/>
                        </a:spcBef>
                        <a:spcAft>
                          <a:spcPts val="0"/>
                        </a:spcAft>
                        <a:buNone/>
                      </a:pPr>
                      <a:r>
                        <a:rPr lang="en-US" sz="3200" b="1" cap="none" spc="0" dirty="0">
                          <a:solidFill>
                            <a:schemeClr val="accent1">
                              <a:lumMod val="50000"/>
                            </a:schemeClr>
                          </a:solidFill>
                          <a:sym typeface="Roboto"/>
                        </a:rPr>
                        <a:t>Failed Activities</a:t>
                      </a:r>
                    </a:p>
                    <a:p>
                      <a:pPr marL="0" lvl="0" indent="0" algn="ctr" rtl="0">
                        <a:spcBef>
                          <a:spcPts val="0"/>
                        </a:spcBef>
                        <a:spcAft>
                          <a:spcPts val="0"/>
                        </a:spcAft>
                        <a:buNone/>
                      </a:pPr>
                      <a:r>
                        <a:rPr lang="en-US" sz="2400" b="1" cap="none" spc="0" dirty="0">
                          <a:solidFill>
                            <a:schemeClr val="tx2">
                              <a:lumMod val="50000"/>
                              <a:lumOff val="50000"/>
                            </a:schemeClr>
                          </a:solidFill>
                          <a:latin typeface="+mn-lt"/>
                          <a:ea typeface="Roboto"/>
                          <a:cs typeface="Roboto"/>
                          <a:sym typeface="Roboto"/>
                        </a:rPr>
                        <a:t>Baseline: &gt;15</a:t>
                      </a:r>
                    </a:p>
                    <a:p>
                      <a:pPr marL="0" lvl="0" indent="0" algn="ctr" rtl="0">
                        <a:spcBef>
                          <a:spcPts val="0"/>
                        </a:spcBef>
                        <a:spcAft>
                          <a:spcPts val="0"/>
                        </a:spcAft>
                        <a:buNone/>
                      </a:pPr>
                      <a:r>
                        <a:rPr lang="en-US" sz="2400" b="1" cap="none" spc="0" dirty="0">
                          <a:solidFill>
                            <a:schemeClr val="tx2">
                              <a:lumMod val="50000"/>
                              <a:lumOff val="50000"/>
                            </a:schemeClr>
                          </a:solidFill>
                          <a:latin typeface="+mn-lt"/>
                          <a:ea typeface="Roboto"/>
                          <a:cs typeface="Roboto"/>
                          <a:sym typeface="Roboto"/>
                        </a:rPr>
                        <a:t>Threshold: 1 Hour</a:t>
                      </a:r>
                    </a:p>
                  </a:txBody>
                  <a:tcPr marL="1296592" marR="777956" marT="251460" marB="777956"/>
                </a:tc>
                <a:tc>
                  <a:txBody>
                    <a:bodyPr/>
                    <a:lstStyle/>
                    <a:p>
                      <a:pPr marL="0" lvl="0" indent="0" algn="ctr" rtl="0">
                        <a:spcBef>
                          <a:spcPts val="0"/>
                        </a:spcBef>
                        <a:spcAft>
                          <a:spcPts val="0"/>
                        </a:spcAft>
                        <a:buNone/>
                      </a:pPr>
                      <a:r>
                        <a:rPr lang="en-US" sz="2400" cap="none" spc="0" dirty="0">
                          <a:solidFill>
                            <a:schemeClr val="tx1"/>
                          </a:solidFill>
                          <a:sym typeface="Roboto"/>
                        </a:rPr>
                        <a:t>Alert that’s triggered when the threshold has been reached for the hourly level of failed Windows Activity.</a:t>
                      </a:r>
                      <a:endParaRPr lang="en-US" sz="2400"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2"/>
                  </a:ext>
                </a:extLst>
              </a:tr>
              <a:tr h="3048414">
                <a:tc>
                  <a:txBody>
                    <a:bodyPr/>
                    <a:lstStyle/>
                    <a:p>
                      <a:pPr marL="0" lvl="0" indent="0" algn="ctr" rtl="0">
                        <a:spcBef>
                          <a:spcPts val="0"/>
                        </a:spcBef>
                        <a:spcAft>
                          <a:spcPts val="0"/>
                        </a:spcAft>
                        <a:buNone/>
                      </a:pPr>
                      <a:r>
                        <a:rPr lang="en-US" sz="3200" b="1" cap="none" spc="0" dirty="0">
                          <a:solidFill>
                            <a:schemeClr val="accent1">
                              <a:lumMod val="50000"/>
                            </a:schemeClr>
                          </a:solidFill>
                          <a:latin typeface="+mn-lt"/>
                          <a:sym typeface="Roboto"/>
                        </a:rPr>
                        <a:t>Windows Report </a:t>
                      </a:r>
                    </a:p>
                    <a:p>
                      <a:pPr marL="0" lvl="0" indent="0" algn="ctr" rtl="0">
                        <a:spcBef>
                          <a:spcPts val="0"/>
                        </a:spcBef>
                        <a:spcAft>
                          <a:spcPts val="0"/>
                        </a:spcAft>
                        <a:buNone/>
                      </a:pPr>
                      <a:r>
                        <a:rPr lang="en-US" sz="3200" b="1" cap="none" spc="0" dirty="0">
                          <a:solidFill>
                            <a:schemeClr val="accent1">
                              <a:lumMod val="50000"/>
                            </a:schemeClr>
                          </a:solidFill>
                          <a:latin typeface="+mn-lt"/>
                          <a:ea typeface="Roboto"/>
                          <a:cs typeface="Roboto"/>
                          <a:sym typeface="Roboto"/>
                        </a:rPr>
                        <a:t>Successful Logins</a:t>
                      </a:r>
                    </a:p>
                    <a:p>
                      <a:pPr marL="0" lvl="0" indent="0" algn="ctr" rtl="0">
                        <a:spcBef>
                          <a:spcPts val="0"/>
                        </a:spcBef>
                        <a:spcAft>
                          <a:spcPts val="0"/>
                        </a:spcAft>
                        <a:buNone/>
                      </a:pPr>
                      <a:r>
                        <a:rPr lang="en-US" sz="2400" b="1" cap="none" spc="0" dirty="0">
                          <a:solidFill>
                            <a:schemeClr val="tx2">
                              <a:lumMod val="50000"/>
                              <a:lumOff val="50000"/>
                            </a:schemeClr>
                          </a:solidFill>
                          <a:latin typeface="+mn-lt"/>
                          <a:ea typeface="Roboto"/>
                          <a:cs typeface="Roboto"/>
                          <a:sym typeface="Roboto"/>
                        </a:rPr>
                        <a:t>Baseline: &gt;25</a:t>
                      </a:r>
                    </a:p>
                    <a:p>
                      <a:pPr marL="0" lvl="0" indent="0" algn="ctr" rtl="0">
                        <a:spcBef>
                          <a:spcPts val="0"/>
                        </a:spcBef>
                        <a:spcAft>
                          <a:spcPts val="0"/>
                        </a:spcAft>
                        <a:buNone/>
                      </a:pPr>
                      <a:r>
                        <a:rPr lang="en-US" sz="2400" b="1" cap="none" spc="0" dirty="0">
                          <a:solidFill>
                            <a:schemeClr val="tx2">
                              <a:lumMod val="50000"/>
                              <a:lumOff val="50000"/>
                            </a:schemeClr>
                          </a:solidFill>
                          <a:latin typeface="+mn-lt"/>
                          <a:ea typeface="Roboto"/>
                          <a:cs typeface="Roboto"/>
                          <a:sym typeface="Roboto"/>
                        </a:rPr>
                        <a:t>Threshold: 1 Hour</a:t>
                      </a:r>
                    </a:p>
                  </a:txBody>
                  <a:tcPr marL="1296592" marR="777956" marT="251460" marB="777956"/>
                </a:tc>
                <a:tc>
                  <a:txBody>
                    <a:bodyPr/>
                    <a:lstStyle/>
                    <a:p>
                      <a:pPr marL="0" lvl="0" indent="0" algn="ctr" rtl="0">
                        <a:spcBef>
                          <a:spcPts val="0"/>
                        </a:spcBef>
                        <a:spcAft>
                          <a:spcPts val="0"/>
                        </a:spcAft>
                        <a:buNone/>
                      </a:pPr>
                      <a:r>
                        <a:rPr lang="en-US" sz="2400" cap="none" spc="0" dirty="0">
                          <a:solidFill>
                            <a:schemeClr val="tx1"/>
                          </a:solidFill>
                          <a:sym typeface="Roboto"/>
                        </a:rPr>
                        <a:t>Alert that’s triggered when the threshold has been reached for the hourly count of the windows signature “an account was successfully logged on.”</a:t>
                      </a:r>
                      <a:endParaRPr lang="en-US" sz="2400"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34A42B5E-9F66-8B14-266A-A11FA35C56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354240973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400"/>
        <p:cNvGrpSpPr/>
        <p:nvPr/>
      </p:nvGrpSpPr>
      <p:grpSpPr>
        <a:xfrm>
          <a:off x="0" y="0"/>
          <a:ext cx="0" cy="0"/>
          <a:chOff x="0" y="0"/>
          <a:chExt cx="0" cy="0"/>
        </a:xfrm>
      </p:grpSpPr>
      <p:grpSp>
        <p:nvGrpSpPr>
          <p:cNvPr id="1494" name="Group 1493">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495"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496"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497"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498"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499"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0"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grpSp>
        <p:nvGrpSpPr>
          <p:cNvPr id="1502" name="Group 150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0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0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0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0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0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401" name="Google Shape;1401;p93"/>
          <p:cNvSpPr txBox="1">
            <a:spLocks noGrp="1"/>
          </p:cNvSpPr>
          <p:nvPr>
            <p:ph type="title"/>
          </p:nvPr>
        </p:nvSpPr>
        <p:spPr>
          <a:xfrm>
            <a:off x="2967850" y="1371600"/>
            <a:ext cx="5623306" cy="35051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dirty="0">
                <a:latin typeface="+mj-lt"/>
                <a:ea typeface="+mj-ea"/>
                <a:cs typeface="+mj-cs"/>
              </a:rPr>
              <a:t>			Alerts—Windows</a:t>
            </a:r>
          </a:p>
        </p:txBody>
      </p:sp>
      <p:sp>
        <p:nvSpPr>
          <p:cNvPr id="1403" name="Google Shape;1403;p93"/>
          <p:cNvSpPr txBox="1">
            <a:spLocks noGrp="1"/>
          </p:cNvSpPr>
          <p:nvPr>
            <p:ph type="body" idx="3"/>
          </p:nvPr>
        </p:nvSpPr>
        <p:spPr>
          <a:xfrm>
            <a:off x="2967846" y="4305300"/>
            <a:ext cx="5623310" cy="4267198"/>
          </a:xfrm>
          <a:prstGeom prst="rect">
            <a:avLst/>
          </a:prstGeom>
        </p:spPr>
        <p:txBody>
          <a:bodyPr spcFirstLastPara="1" vert="horz" lIns="91440" tIns="45720" rIns="91440" bIns="45720" rtlCol="0" anchor="ctr" anchorCtr="0">
            <a:normAutofit/>
          </a:bodyPr>
          <a:lstStyle/>
          <a:p>
            <a:pPr marL="571500" indent="-571500" defTabSz="457200">
              <a:spcBef>
                <a:spcPct val="20000"/>
              </a:spcBef>
              <a:spcAft>
                <a:spcPts val="600"/>
              </a:spcAft>
              <a:buSzPct val="145000"/>
              <a:buFont typeface="Arial" panose="020B0604020202020204" pitchFamily="34" charset="0"/>
              <a:buChar char="•"/>
            </a:pPr>
            <a:r>
              <a:rPr lang="en-US" sz="3600" b="1" dirty="0">
                <a:latin typeface="+mn-lt"/>
                <a:ea typeface="+mn-ea"/>
                <a:cs typeface="+mn-cs"/>
              </a:rPr>
              <a:t>Justification</a:t>
            </a:r>
            <a:r>
              <a:rPr lang="en-US" sz="3600" dirty="0">
                <a:latin typeface="+mn-lt"/>
                <a:ea typeface="+mn-ea"/>
                <a:cs typeface="+mn-cs"/>
              </a:rPr>
              <a:t> </a:t>
            </a:r>
          </a:p>
          <a:p>
            <a:pPr marL="0" lvl="0" indent="0" defTabSz="457200">
              <a:spcBef>
                <a:spcPct val="20000"/>
              </a:spcBef>
              <a:spcAft>
                <a:spcPts val="600"/>
              </a:spcAft>
              <a:buSzPct val="145000"/>
              <a:buFont typeface="Arial"/>
              <a:buChar char="•"/>
            </a:pPr>
            <a:endParaRPr lang="en-US" sz="3600" dirty="0">
              <a:latin typeface="+mn-lt"/>
              <a:ea typeface="+mn-ea"/>
              <a:cs typeface="+mn-cs"/>
            </a:endParaRPr>
          </a:p>
          <a:p>
            <a:pPr marL="0" lvl="0" indent="0" defTabSz="457200">
              <a:spcBef>
                <a:spcPct val="20000"/>
              </a:spcBef>
              <a:spcAft>
                <a:spcPts val="600"/>
              </a:spcAft>
              <a:buSzPct val="145000"/>
              <a:buFont typeface="Arial"/>
              <a:buChar char="•"/>
            </a:pPr>
            <a:endParaRPr lang="en-US" sz="3600" dirty="0">
              <a:latin typeface="+mn-lt"/>
              <a:ea typeface="+mn-ea"/>
              <a:cs typeface="+mn-cs"/>
            </a:endParaRPr>
          </a:p>
        </p:txBody>
      </p:sp>
      <p:sp>
        <p:nvSpPr>
          <p:cNvPr id="151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9917" y="1297862"/>
            <a:ext cx="13760139"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04" name="Google Shape;1404;p93"/>
          <p:cNvGraphicFramePr/>
          <p:nvPr>
            <p:extLst>
              <p:ext uri="{D42A27DB-BD31-4B8C-83A1-F6EECF244321}">
                <p14:modId xmlns:p14="http://schemas.microsoft.com/office/powerpoint/2010/main" val="3652103361"/>
              </p:ext>
            </p:extLst>
          </p:nvPr>
        </p:nvGraphicFramePr>
        <p:xfrm>
          <a:off x="8839969" y="1297863"/>
          <a:ext cx="14108121" cy="10682019"/>
        </p:xfrm>
        <a:graphic>
          <a:graphicData uri="http://schemas.openxmlformats.org/drawingml/2006/table">
            <a:tbl>
              <a:tblPr>
                <a:tableStyleId>{3B4B98B0-60AC-42C2-AFA5-B58CD77FA1E5}</a:tableStyleId>
              </a:tblPr>
              <a:tblGrid>
                <a:gridCol w="4702707">
                  <a:extLst>
                    <a:ext uri="{9D8B030D-6E8A-4147-A177-3AD203B41FA5}">
                      <a16:colId xmlns:a16="http://schemas.microsoft.com/office/drawing/2014/main" val="20000"/>
                    </a:ext>
                  </a:extLst>
                </a:gridCol>
                <a:gridCol w="4702707">
                  <a:extLst>
                    <a:ext uri="{9D8B030D-6E8A-4147-A177-3AD203B41FA5}">
                      <a16:colId xmlns:a16="http://schemas.microsoft.com/office/drawing/2014/main" val="2310896520"/>
                    </a:ext>
                  </a:extLst>
                </a:gridCol>
                <a:gridCol w="4702707">
                  <a:extLst>
                    <a:ext uri="{9D8B030D-6E8A-4147-A177-3AD203B41FA5}">
                      <a16:colId xmlns:a16="http://schemas.microsoft.com/office/drawing/2014/main" val="3557637163"/>
                    </a:ext>
                  </a:extLst>
                </a:gridCol>
              </a:tblGrid>
              <a:tr h="2814006">
                <a:tc>
                  <a:txBody>
                    <a:bodyPr/>
                    <a:lstStyle/>
                    <a:p>
                      <a:pPr marL="0" lvl="0" indent="0" algn="ctr" rtl="0">
                        <a:spcBef>
                          <a:spcPts val="0"/>
                        </a:spcBef>
                        <a:spcAft>
                          <a:spcPts val="0"/>
                        </a:spcAft>
                        <a:buNone/>
                      </a:pPr>
                      <a:endParaRPr lang="en-US" sz="2400" b="1" cap="none" spc="0" dirty="0">
                        <a:solidFill>
                          <a:schemeClr val="accent1">
                            <a:lumMod val="50000"/>
                          </a:schemeClr>
                        </a:solidFill>
                        <a:latin typeface="+mn-lt"/>
                        <a:ea typeface="Roboto"/>
                        <a:cs typeface="Roboto"/>
                        <a:sym typeface="Roboto"/>
                      </a:endParaRPr>
                    </a:p>
                    <a:p>
                      <a:pPr marL="0" lvl="0" indent="0" algn="ctr" rtl="0">
                        <a:spcBef>
                          <a:spcPts val="0"/>
                        </a:spcBef>
                        <a:spcAft>
                          <a:spcPts val="0"/>
                        </a:spcAft>
                        <a:buNone/>
                      </a:pPr>
                      <a:endParaRPr lang="en-US" sz="2400" b="1" cap="none" spc="0" dirty="0">
                        <a:solidFill>
                          <a:schemeClr val="accent1">
                            <a:lumMod val="50000"/>
                          </a:schemeClr>
                        </a:solidFill>
                        <a:latin typeface="+mn-lt"/>
                        <a:ea typeface="Roboto"/>
                        <a:cs typeface="Roboto"/>
                        <a:sym typeface="Roboto"/>
                      </a:endParaRPr>
                    </a:p>
                    <a:p>
                      <a:pPr marL="0" lvl="0" indent="0" algn="ctr" rtl="0">
                        <a:spcBef>
                          <a:spcPts val="0"/>
                        </a:spcBef>
                        <a:spcAft>
                          <a:spcPts val="0"/>
                        </a:spcAft>
                        <a:buNone/>
                      </a:pPr>
                      <a:r>
                        <a:rPr lang="en-US" sz="2400" b="1" cap="none" spc="0" dirty="0">
                          <a:solidFill>
                            <a:schemeClr val="accent1">
                              <a:lumMod val="50000"/>
                            </a:schemeClr>
                          </a:solidFill>
                          <a:latin typeface="+mn-lt"/>
                          <a:ea typeface="Roboto"/>
                          <a:cs typeface="Roboto"/>
                          <a:sym typeface="Roboto"/>
                        </a:rPr>
                        <a:t>Windows Alert </a:t>
                      </a:r>
                    </a:p>
                    <a:p>
                      <a:pPr marL="0" lvl="0" indent="0" algn="ctr" rtl="0">
                        <a:spcBef>
                          <a:spcPts val="0"/>
                        </a:spcBef>
                        <a:spcAft>
                          <a:spcPts val="0"/>
                        </a:spcAft>
                        <a:buNone/>
                      </a:pPr>
                      <a:r>
                        <a:rPr lang="en-US" sz="2400" b="1" cap="none" spc="0" dirty="0">
                          <a:solidFill>
                            <a:schemeClr val="accent1">
                              <a:lumMod val="50000"/>
                            </a:schemeClr>
                          </a:solidFill>
                          <a:latin typeface="+mn-lt"/>
                          <a:ea typeface="Roboto"/>
                          <a:cs typeface="Roboto"/>
                          <a:sym typeface="Roboto"/>
                        </a:rPr>
                        <a:t>Account Deletion</a:t>
                      </a:r>
                    </a:p>
                  </a:txBody>
                  <a:tcPr marL="1296592" marR="777956" marT="251460" marB="777956"/>
                </a:tc>
                <a:tc>
                  <a:txBody>
                    <a:bodyPr/>
                    <a:lstStyle/>
                    <a:p>
                      <a:pPr marL="0" lvl="0" indent="0" algn="ctr" rtl="0">
                        <a:spcBef>
                          <a:spcPts val="0"/>
                        </a:spcBef>
                        <a:spcAft>
                          <a:spcPts val="0"/>
                        </a:spcAft>
                        <a:buNone/>
                      </a:pPr>
                      <a:endParaRPr lang="en-US" sz="2400" b="1" cap="none" spc="0" dirty="0">
                        <a:solidFill>
                          <a:schemeClr val="accent1">
                            <a:lumMod val="50000"/>
                          </a:schemeClr>
                        </a:solidFill>
                        <a:sym typeface="Roboto"/>
                      </a:endParaRPr>
                    </a:p>
                    <a:p>
                      <a:pPr marL="0" lvl="0" indent="0" algn="ctr" rtl="0">
                        <a:spcBef>
                          <a:spcPts val="0"/>
                        </a:spcBef>
                        <a:spcAft>
                          <a:spcPts val="0"/>
                        </a:spcAft>
                        <a:buNone/>
                      </a:pPr>
                      <a:endParaRPr lang="en-US" sz="2400" b="1" cap="none" spc="0" dirty="0">
                        <a:solidFill>
                          <a:schemeClr val="accent1">
                            <a:lumMod val="50000"/>
                          </a:schemeClr>
                        </a:solidFill>
                        <a:sym typeface="Roboto"/>
                      </a:endParaRPr>
                    </a:p>
                    <a:p>
                      <a:pPr marL="0" lvl="0" indent="0" algn="ctr" rtl="0">
                        <a:spcBef>
                          <a:spcPts val="0"/>
                        </a:spcBef>
                        <a:spcAft>
                          <a:spcPts val="0"/>
                        </a:spcAft>
                        <a:buNone/>
                      </a:pPr>
                      <a:r>
                        <a:rPr lang="en-US" sz="2400" b="1" cap="none" spc="0" dirty="0">
                          <a:solidFill>
                            <a:schemeClr val="accent1">
                              <a:lumMod val="50000"/>
                            </a:schemeClr>
                          </a:solidFill>
                          <a:sym typeface="Roboto"/>
                        </a:rPr>
                        <a:t>Windows Alert </a:t>
                      </a:r>
                    </a:p>
                    <a:p>
                      <a:pPr marL="0" lvl="0" indent="0" algn="ctr" rtl="0">
                        <a:spcBef>
                          <a:spcPts val="0"/>
                        </a:spcBef>
                        <a:spcAft>
                          <a:spcPts val="0"/>
                        </a:spcAft>
                        <a:buNone/>
                      </a:pPr>
                      <a:r>
                        <a:rPr lang="en-US" sz="2400" b="1" cap="none" spc="0" dirty="0">
                          <a:solidFill>
                            <a:schemeClr val="accent1">
                              <a:lumMod val="50000"/>
                            </a:schemeClr>
                          </a:solidFill>
                          <a:sym typeface="Roboto"/>
                        </a:rPr>
                        <a:t>Failed Activities</a:t>
                      </a:r>
                    </a:p>
                  </a:txBody>
                  <a:tcPr marL="1296592" marR="777956" marT="251460" marB="777956"/>
                </a:tc>
                <a:tc>
                  <a:txBody>
                    <a:bodyPr/>
                    <a:lstStyle/>
                    <a:p>
                      <a:pPr marL="0" lvl="0" indent="0" algn="ctr" rtl="0">
                        <a:spcBef>
                          <a:spcPts val="0"/>
                        </a:spcBef>
                        <a:spcAft>
                          <a:spcPts val="0"/>
                        </a:spcAft>
                        <a:buNone/>
                      </a:pPr>
                      <a:endParaRPr lang="en-US" sz="2400" b="1" cap="none" spc="0" dirty="0">
                        <a:solidFill>
                          <a:schemeClr val="accent1">
                            <a:lumMod val="50000"/>
                          </a:schemeClr>
                        </a:solidFill>
                        <a:latin typeface="+mn-lt"/>
                        <a:sym typeface="Roboto"/>
                      </a:endParaRPr>
                    </a:p>
                    <a:p>
                      <a:pPr marL="0" lvl="0" indent="0" algn="ctr" rtl="0">
                        <a:spcBef>
                          <a:spcPts val="0"/>
                        </a:spcBef>
                        <a:spcAft>
                          <a:spcPts val="0"/>
                        </a:spcAft>
                        <a:buNone/>
                      </a:pPr>
                      <a:endParaRPr lang="en-US" sz="2400" b="1" cap="none" spc="0" dirty="0">
                        <a:solidFill>
                          <a:schemeClr val="accent1">
                            <a:lumMod val="50000"/>
                          </a:schemeClr>
                        </a:solidFill>
                        <a:latin typeface="+mn-lt"/>
                        <a:sym typeface="Roboto"/>
                      </a:endParaRPr>
                    </a:p>
                    <a:p>
                      <a:pPr marL="0" lvl="0" indent="0" algn="ctr" rtl="0">
                        <a:spcBef>
                          <a:spcPts val="0"/>
                        </a:spcBef>
                        <a:spcAft>
                          <a:spcPts val="0"/>
                        </a:spcAft>
                        <a:buNone/>
                      </a:pPr>
                      <a:r>
                        <a:rPr lang="en-US" sz="2400" b="1" cap="none" spc="0" dirty="0">
                          <a:solidFill>
                            <a:schemeClr val="accent1">
                              <a:lumMod val="50000"/>
                            </a:schemeClr>
                          </a:solidFill>
                          <a:latin typeface="+mn-lt"/>
                          <a:sym typeface="Roboto"/>
                        </a:rPr>
                        <a:t>Windows Report </a:t>
                      </a:r>
                    </a:p>
                    <a:p>
                      <a:pPr marL="0" lvl="0" indent="0" algn="ctr" rtl="0">
                        <a:spcBef>
                          <a:spcPts val="0"/>
                        </a:spcBef>
                        <a:spcAft>
                          <a:spcPts val="0"/>
                        </a:spcAft>
                        <a:buNone/>
                      </a:pPr>
                      <a:r>
                        <a:rPr lang="en-US" sz="2400" b="1" cap="none" spc="0" dirty="0">
                          <a:solidFill>
                            <a:schemeClr val="accent1">
                              <a:lumMod val="50000"/>
                            </a:schemeClr>
                          </a:solidFill>
                          <a:latin typeface="+mn-lt"/>
                          <a:ea typeface="Roboto"/>
                          <a:cs typeface="Roboto"/>
                          <a:sym typeface="Roboto"/>
                        </a:rPr>
                        <a:t>Successful Logins</a:t>
                      </a:r>
                    </a:p>
                    <a:p>
                      <a:pPr marL="0" lvl="0" indent="0" algn="ctr" rtl="0">
                        <a:spcBef>
                          <a:spcPts val="0"/>
                        </a:spcBef>
                        <a:spcAft>
                          <a:spcPts val="0"/>
                        </a:spcAft>
                        <a:buNone/>
                      </a:pPr>
                      <a:endParaRPr lang="en-US" sz="2400" b="1" cap="none" spc="0" dirty="0">
                        <a:solidFill>
                          <a:schemeClr val="accent1">
                            <a:lumMod val="50000"/>
                          </a:schemeClr>
                        </a:solidFill>
                        <a:sym typeface="Roboto"/>
                      </a:endParaRPr>
                    </a:p>
                  </a:txBody>
                  <a:tcPr marL="1296592" marR="777956" marT="251460" marB="777956"/>
                </a:tc>
                <a:extLst>
                  <a:ext uri="{0D108BD9-81ED-4DB2-BD59-A6C34878D82A}">
                    <a16:rowId xmlns:a16="http://schemas.microsoft.com/office/drawing/2014/main" val="10000"/>
                  </a:ext>
                </a:extLst>
              </a:tr>
              <a:tr h="2867214">
                <a:tc>
                  <a:txBody>
                    <a:bodyPr/>
                    <a:lstStyle/>
                    <a:p>
                      <a:pPr marL="0" lvl="0" indent="0" algn="l" rtl="0">
                        <a:spcBef>
                          <a:spcPts val="0"/>
                        </a:spcBef>
                        <a:spcAft>
                          <a:spcPts val="0"/>
                        </a:spcAft>
                        <a:buNone/>
                      </a:pPr>
                      <a:r>
                        <a:rPr lang="en-US" sz="2000" b="1" cap="none" spc="0" dirty="0">
                          <a:solidFill>
                            <a:schemeClr val="accent1">
                              <a:lumMod val="75000"/>
                            </a:schemeClr>
                          </a:solidFill>
                          <a:latin typeface="+mn-lt"/>
                          <a:ea typeface="Roboto"/>
                          <a:cs typeface="Roboto"/>
                          <a:sym typeface="Roboto"/>
                        </a:rPr>
                        <a:t>Baseline: &gt;15</a:t>
                      </a:r>
                      <a:br>
                        <a:rPr lang="en-US" sz="1600" b="1" cap="none" spc="0" dirty="0">
                          <a:solidFill>
                            <a:schemeClr val="tx2">
                              <a:lumMod val="50000"/>
                              <a:lumOff val="50000"/>
                            </a:schemeClr>
                          </a:solidFill>
                          <a:latin typeface="+mn-lt"/>
                          <a:ea typeface="Roboto"/>
                          <a:cs typeface="Roboto"/>
                          <a:sym typeface="Roboto"/>
                        </a:rPr>
                      </a:br>
                      <a:r>
                        <a:rPr lang="en-US" sz="1600" b="0" cap="none" spc="0" dirty="0">
                          <a:solidFill>
                            <a:schemeClr val="tx2">
                              <a:lumMod val="50000"/>
                              <a:lumOff val="50000"/>
                            </a:schemeClr>
                          </a:solidFill>
                          <a:latin typeface="+mn-lt"/>
                          <a:ea typeface="Roboto"/>
                          <a:cs typeface="Roboto"/>
                          <a:sym typeface="Roboto"/>
                        </a:rPr>
                        <a:t>Establishes a benchmark for typical account management activities, aiding in the detection of deviations indicative of potential security breaches or insider threats.</a:t>
                      </a:r>
                    </a:p>
                  </a:txBody>
                  <a:tcPr marL="1296592" marR="777956" marT="251460" marB="777956"/>
                </a:tc>
                <a:tc>
                  <a:txBody>
                    <a:bodyPr/>
                    <a:lstStyle/>
                    <a:p>
                      <a:pPr marL="0" marR="0" lvl="0" indent="0" algn="l" defTabSz="914171" rtl="0" eaLnBrk="1" fontAlgn="auto" latinLnBrk="0" hangingPunct="1">
                        <a:lnSpc>
                          <a:spcPct val="100000"/>
                        </a:lnSpc>
                        <a:spcBef>
                          <a:spcPts val="0"/>
                        </a:spcBef>
                        <a:spcAft>
                          <a:spcPts val="0"/>
                        </a:spcAft>
                        <a:buClrTx/>
                        <a:buSzTx/>
                        <a:buFontTx/>
                        <a:buNone/>
                        <a:tabLst/>
                        <a:defRPr/>
                      </a:pPr>
                      <a:r>
                        <a:rPr lang="en-US" sz="2000" b="1" cap="none" spc="0" dirty="0">
                          <a:solidFill>
                            <a:schemeClr val="accent1">
                              <a:lumMod val="75000"/>
                            </a:schemeClr>
                          </a:solidFill>
                          <a:latin typeface="+mn-lt"/>
                          <a:ea typeface="Roboto"/>
                          <a:cs typeface="Roboto"/>
                          <a:sym typeface="Roboto"/>
                        </a:rPr>
                        <a:t>Baseline: &gt;110</a:t>
                      </a:r>
                    </a:p>
                    <a:p>
                      <a:pPr marL="0" marR="0" lvl="0" indent="0" algn="l" defTabSz="914171" rtl="0" eaLnBrk="1" fontAlgn="auto" latinLnBrk="0" hangingPunct="1">
                        <a:lnSpc>
                          <a:spcPct val="100000"/>
                        </a:lnSpc>
                        <a:spcBef>
                          <a:spcPts val="0"/>
                        </a:spcBef>
                        <a:spcAft>
                          <a:spcPts val="0"/>
                        </a:spcAft>
                        <a:buClrTx/>
                        <a:buSzTx/>
                        <a:buFontTx/>
                        <a:buNone/>
                        <a:tabLst/>
                        <a:defRPr/>
                      </a:pPr>
                      <a:r>
                        <a:rPr lang="en-US" sz="1600" b="0" cap="none" spc="0" dirty="0">
                          <a:solidFill>
                            <a:schemeClr val="tx2">
                              <a:lumMod val="50000"/>
                              <a:lumOff val="50000"/>
                            </a:schemeClr>
                          </a:solidFill>
                          <a:latin typeface="+mn-lt"/>
                          <a:ea typeface="Roboto"/>
                          <a:cs typeface="Roboto"/>
                          <a:sym typeface="Roboto"/>
                        </a:rPr>
                        <a:t>Defines the expected level of failed login attempts, serving as a reference point for identifying abnormal patterns that may signify unauthorized access attempts or system issues.</a:t>
                      </a:r>
                    </a:p>
                  </a:txBody>
                  <a:tcPr marL="1296592" marR="777956" marT="251460" marB="777956"/>
                </a:tc>
                <a:tc>
                  <a:txBody>
                    <a:bodyPr/>
                    <a:lstStyle/>
                    <a:p>
                      <a:pPr marL="0" marR="0" lvl="0" indent="0" algn="l" defTabSz="914171" rtl="0" eaLnBrk="1" fontAlgn="auto" latinLnBrk="0" hangingPunct="1">
                        <a:lnSpc>
                          <a:spcPct val="100000"/>
                        </a:lnSpc>
                        <a:spcBef>
                          <a:spcPts val="0"/>
                        </a:spcBef>
                        <a:spcAft>
                          <a:spcPts val="0"/>
                        </a:spcAft>
                        <a:buClrTx/>
                        <a:buSzTx/>
                        <a:buFontTx/>
                        <a:buNone/>
                        <a:tabLst/>
                        <a:defRPr/>
                      </a:pPr>
                      <a:r>
                        <a:rPr lang="en-US" sz="2000" b="1" cap="none" spc="0" dirty="0">
                          <a:solidFill>
                            <a:schemeClr val="accent1">
                              <a:lumMod val="75000"/>
                            </a:schemeClr>
                          </a:solidFill>
                          <a:latin typeface="+mn-lt"/>
                          <a:ea typeface="Roboto"/>
                          <a:cs typeface="Roboto"/>
                          <a:sym typeface="Roboto"/>
                        </a:rPr>
                        <a:t>Baseline: &gt;110</a:t>
                      </a:r>
                    </a:p>
                    <a:p>
                      <a:pPr marL="0" lvl="0" indent="0" algn="l" rtl="0">
                        <a:spcBef>
                          <a:spcPts val="0"/>
                        </a:spcBef>
                        <a:spcAft>
                          <a:spcPts val="0"/>
                        </a:spcAft>
                        <a:buNone/>
                      </a:pPr>
                      <a:r>
                        <a:rPr lang="en-US" sz="1600" b="0" cap="none" spc="0" dirty="0">
                          <a:solidFill>
                            <a:schemeClr val="tx2">
                              <a:lumMod val="50000"/>
                              <a:lumOff val="50000"/>
                            </a:schemeClr>
                          </a:solidFill>
                          <a:latin typeface="+mn-lt"/>
                          <a:ea typeface="Roboto"/>
                          <a:cs typeface="Roboto"/>
                          <a:sym typeface="Roboto"/>
                        </a:rPr>
                        <a:t>Sets a standard for the volume of successful login events, facilitating the detection of anomalies such as unusual login patterns or suspicious access attempts.</a:t>
                      </a:r>
                    </a:p>
                  </a:txBody>
                  <a:tcPr marL="1296592" marR="777956" marT="251460" marB="777956"/>
                </a:tc>
                <a:extLst>
                  <a:ext uri="{0D108BD9-81ED-4DB2-BD59-A6C34878D82A}">
                    <a16:rowId xmlns:a16="http://schemas.microsoft.com/office/drawing/2014/main" val="10001"/>
                  </a:ext>
                </a:extLst>
              </a:tr>
              <a:tr h="4782707">
                <a:tc>
                  <a:txBody>
                    <a:bodyPr/>
                    <a:lstStyle/>
                    <a:p>
                      <a:pPr marL="0" lvl="0" indent="0" algn="l" rtl="0">
                        <a:spcBef>
                          <a:spcPts val="0"/>
                        </a:spcBef>
                        <a:spcAft>
                          <a:spcPts val="0"/>
                        </a:spcAft>
                        <a:buNone/>
                      </a:pPr>
                      <a:r>
                        <a:rPr lang="en-US" sz="2000" b="1" cap="none" spc="0" dirty="0">
                          <a:solidFill>
                            <a:schemeClr val="accent1">
                              <a:lumMod val="75000"/>
                            </a:schemeClr>
                          </a:solidFill>
                          <a:latin typeface="+mn-lt"/>
                          <a:ea typeface="Roboto"/>
                          <a:cs typeface="Roboto"/>
                          <a:sym typeface="Roboto"/>
                        </a:rPr>
                        <a:t>Threshold:  1 Hour</a:t>
                      </a:r>
                    </a:p>
                    <a:p>
                      <a:pPr marL="0" lvl="0" indent="0" algn="l" rtl="0">
                        <a:spcBef>
                          <a:spcPts val="0"/>
                        </a:spcBef>
                        <a:spcAft>
                          <a:spcPts val="0"/>
                        </a:spcAft>
                        <a:buNone/>
                      </a:pPr>
                      <a:r>
                        <a:rPr lang="en-US" sz="1600" b="0" cap="none" spc="0" dirty="0">
                          <a:solidFill>
                            <a:schemeClr val="tx2">
                              <a:lumMod val="50000"/>
                              <a:lumOff val="50000"/>
                            </a:schemeClr>
                          </a:solidFill>
                          <a:latin typeface="+mn-lt"/>
                          <a:ea typeface="Roboto"/>
                          <a:cs typeface="Roboto"/>
                          <a:sym typeface="Roboto"/>
                        </a:rPr>
                        <a:t>If the threshold for account deletions is surpassed, it could indicate potential insider threats, such as disgruntled employees attempting to sabotage systems by removing accounts. Rapid detection is crucial to prevent unauthorized access and data breaches resulting from compromised credentials.</a:t>
                      </a:r>
                    </a:p>
                  </a:txBody>
                  <a:tcPr marL="1296592" marR="777956" marT="251460" marB="777956"/>
                </a:tc>
                <a:tc>
                  <a:txBody>
                    <a:bodyPr/>
                    <a:lstStyle/>
                    <a:p>
                      <a:pPr marL="0" lvl="0" indent="0" algn="l" rtl="0">
                        <a:spcBef>
                          <a:spcPts val="0"/>
                        </a:spcBef>
                        <a:spcAft>
                          <a:spcPts val="0"/>
                        </a:spcAft>
                        <a:buNone/>
                      </a:pPr>
                      <a:r>
                        <a:rPr lang="en-US" sz="2000" b="1" cap="none" spc="0" dirty="0">
                          <a:solidFill>
                            <a:schemeClr val="accent1">
                              <a:lumMod val="75000"/>
                            </a:schemeClr>
                          </a:solidFill>
                          <a:latin typeface="+mn-lt"/>
                          <a:ea typeface="Roboto"/>
                          <a:cs typeface="Roboto"/>
                          <a:sym typeface="Roboto"/>
                        </a:rPr>
                        <a:t>Threshold: 1 Hour</a:t>
                      </a:r>
                    </a:p>
                    <a:p>
                      <a:pPr marL="0" lvl="0" indent="0" algn="l" rtl="0">
                        <a:spcBef>
                          <a:spcPts val="0"/>
                        </a:spcBef>
                        <a:spcAft>
                          <a:spcPts val="0"/>
                        </a:spcAft>
                        <a:buNone/>
                      </a:pPr>
                      <a:r>
                        <a:rPr lang="en-US" sz="1600" b="0" cap="none" spc="0" dirty="0">
                          <a:solidFill>
                            <a:schemeClr val="tx2">
                              <a:lumMod val="50000"/>
                              <a:lumOff val="50000"/>
                            </a:schemeClr>
                          </a:solidFill>
                          <a:latin typeface="+mn-lt"/>
                          <a:ea typeface="Roboto"/>
                          <a:cs typeface="Roboto"/>
                          <a:sym typeface="Roboto"/>
                        </a:rPr>
                        <a:t>Exceeding the threshold for failed activities may indicate brute-force attacks or attempts to gain unauthorized access to systems. Prompt detection is essential to thwart potential breaches, prevent data loss, and safeguard sensitive information from malicious actors attempting to exploit vulnerabilities.</a:t>
                      </a:r>
                    </a:p>
                  </a:txBody>
                  <a:tcPr marL="1296592" marR="777956" marT="251460" marB="777956"/>
                </a:tc>
                <a:tc>
                  <a:txBody>
                    <a:bodyPr/>
                    <a:lstStyle/>
                    <a:p>
                      <a:pPr marL="0" lvl="0" indent="0" algn="l" rtl="0">
                        <a:spcBef>
                          <a:spcPts val="0"/>
                        </a:spcBef>
                        <a:spcAft>
                          <a:spcPts val="0"/>
                        </a:spcAft>
                        <a:buNone/>
                      </a:pPr>
                      <a:r>
                        <a:rPr lang="en-US" sz="2000" b="1" cap="none" spc="0" dirty="0">
                          <a:solidFill>
                            <a:schemeClr val="accent1">
                              <a:lumMod val="75000"/>
                            </a:schemeClr>
                          </a:solidFill>
                          <a:latin typeface="+mn-lt"/>
                          <a:ea typeface="Roboto"/>
                          <a:cs typeface="Roboto"/>
                          <a:sym typeface="Roboto"/>
                        </a:rPr>
                        <a:t>Threshold: 1 Hour</a:t>
                      </a:r>
                    </a:p>
                    <a:p>
                      <a:pPr marL="0" lvl="0" indent="0" algn="l" rtl="0">
                        <a:spcBef>
                          <a:spcPts val="0"/>
                        </a:spcBef>
                        <a:spcAft>
                          <a:spcPts val="0"/>
                        </a:spcAft>
                        <a:buNone/>
                      </a:pPr>
                      <a:r>
                        <a:rPr lang="en-US" sz="1600" b="0" cap="none" spc="0" dirty="0">
                          <a:solidFill>
                            <a:schemeClr val="tx2">
                              <a:lumMod val="50000"/>
                              <a:lumOff val="50000"/>
                            </a:schemeClr>
                          </a:solidFill>
                          <a:latin typeface="+mn-lt"/>
                          <a:ea typeface="Roboto"/>
                          <a:cs typeface="Roboto"/>
                          <a:sym typeface="Roboto"/>
                        </a:rPr>
                        <a:t>If the threshold for successful logins is exceeded, it could indicate unauthorized access attempts by malicious actors who have successfully obtained valid credentials or exploited vulnerabilities. Timely detection enables swift response measures to mitigate risks, prevent further unauthorized access, and protect sensitive data from unauthorized disclosure or manipulation.</a:t>
                      </a:r>
                    </a:p>
                  </a:txBody>
                  <a:tcPr marL="1296592" marR="777956" marT="251460" marB="777956"/>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34A42B5E-9F66-8B14-266A-A11FA35C56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3923521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rtl="0">
              <a:spcBef>
                <a:spcPts val="0"/>
              </a:spcBef>
              <a:spcAft>
                <a:spcPts val="0"/>
              </a:spcAft>
              <a:buNone/>
            </a:pPr>
            <a:r>
              <a:rPr lang="en-US" dirty="0"/>
              <a:t>Alerts—Windows (Account Deletion)</a:t>
            </a:r>
            <a:endParaRPr dirty="0"/>
          </a:p>
        </p:txBody>
      </p:sp>
      <p:sp>
        <p:nvSpPr>
          <p:cNvPr id="1412" name="Google Shape;1412;p94"/>
          <p:cNvSpPr txBox="1">
            <a:spLocks noGrp="1"/>
          </p:cNvSpPr>
          <p:nvPr>
            <p:ph type="subTitle" idx="1"/>
          </p:nvPr>
        </p:nvSpPr>
        <p:spPr>
          <a:xfrm>
            <a:off x="0" y="2012901"/>
            <a:ext cx="10266209" cy="972900"/>
          </a:xfrm>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  Regular Alerts</a:t>
            </a:r>
            <a:endParaRPr dirty="0"/>
          </a:p>
        </p:txBody>
      </p:sp>
      <p:sp>
        <p:nvSpPr>
          <p:cNvPr id="2" name="Google Shape;1412;p94">
            <a:extLst>
              <a:ext uri="{FF2B5EF4-FFF2-40B4-BE49-F238E27FC236}">
                <a16:creationId xmlns:a16="http://schemas.microsoft.com/office/drawing/2014/main" id="{5AF39968-43FC-84C8-3F2E-A5868EBA2900}"/>
              </a:ext>
            </a:extLst>
          </p:cNvPr>
          <p:cNvSpPr txBox="1">
            <a:spLocks/>
          </p:cNvSpPr>
          <p:nvPr/>
        </p:nvSpPr>
        <p:spPr>
          <a:xfrm>
            <a:off x="0" y="6625466"/>
            <a:ext cx="10266209" cy="972900"/>
          </a:xfrm>
          <a:prstGeom prst="rect">
            <a:avLst/>
          </a:prstGeom>
          <a:noFill/>
          <a:ln>
            <a:noFill/>
          </a:ln>
        </p:spPr>
        <p:txBody>
          <a:bodyPr spcFirstLastPara="1" vert="horz" wrap="square" lIns="731350" tIns="121850" rIns="0" bIns="0" rtlCol="0" anchor="t" anchorCtr="0">
            <a:noAutofit/>
          </a:bodyPr>
          <a:lstStyle>
            <a:lvl1pPr marL="571357" lvl="0" indent="-571357" algn="l" defTabSz="914171" rtl="0" eaLnBrk="1" latinLnBrk="0" hangingPunct="1">
              <a:spcBef>
                <a:spcPts val="0"/>
              </a:spcBef>
              <a:spcAft>
                <a:spcPts val="0"/>
              </a:spcAft>
              <a:buClr>
                <a:schemeClr val="accent1">
                  <a:lumMod val="75000"/>
                </a:schemeClr>
              </a:buClr>
              <a:buSzPct val="145000"/>
              <a:buFont typeface="Arial"/>
              <a:buNone/>
              <a:defRPr sz="4800" kern="1200" cap="none">
                <a:solidFill>
                  <a:schemeClr val="tx1"/>
                </a:solidFill>
                <a:effectLst/>
                <a:latin typeface="Roboto"/>
                <a:ea typeface="Roboto"/>
                <a:cs typeface="Roboto"/>
                <a:sym typeface="Roboto"/>
              </a:defRPr>
            </a:lvl1pPr>
            <a:lvl2pPr marL="1485529" lvl="1"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2pPr>
            <a:lvl3pPr marL="2399700" lvl="2"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3pPr>
            <a:lvl4pPr marL="3085328" lvl="3"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4pPr>
            <a:lvl5pPr marL="3999500" lvl="4"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5pPr>
            <a:lvl6pPr marL="5027943" lvl="5"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6pPr>
            <a:lvl7pPr marL="5942114" lvl="6"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7pPr>
            <a:lvl8pPr marL="6856286" lvl="7"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8pPr>
            <a:lvl9pPr marL="7770457" lvl="8"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9pPr>
          </a:lstStyle>
          <a:p>
            <a:pPr marL="0" indent="0" algn="ctr"/>
            <a:r>
              <a:rPr lang="en-US" dirty="0"/>
              <a:t>Attack Alerts</a:t>
            </a:r>
          </a:p>
        </p:txBody>
      </p:sp>
      <p:sp>
        <p:nvSpPr>
          <p:cNvPr id="3" name="Slide Number Placeholder 2">
            <a:extLst>
              <a:ext uri="{FF2B5EF4-FFF2-40B4-BE49-F238E27FC236}">
                <a16:creationId xmlns:a16="http://schemas.microsoft.com/office/drawing/2014/main" id="{458E1C6D-271B-CC96-597C-B60E94D86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pic>
        <p:nvPicPr>
          <p:cNvPr id="10" name="Picture 9">
            <a:extLst>
              <a:ext uri="{FF2B5EF4-FFF2-40B4-BE49-F238E27FC236}">
                <a16:creationId xmlns:a16="http://schemas.microsoft.com/office/drawing/2014/main" id="{776ECADD-F889-2853-FAC5-8BDAEEC1D1DF}"/>
              </a:ext>
            </a:extLst>
          </p:cNvPr>
          <p:cNvPicPr>
            <a:picLocks noChangeAspect="1"/>
          </p:cNvPicPr>
          <p:nvPr/>
        </p:nvPicPr>
        <p:blipFill>
          <a:blip r:embed="rId3"/>
          <a:stretch>
            <a:fillRect/>
          </a:stretch>
        </p:blipFill>
        <p:spPr>
          <a:xfrm>
            <a:off x="3787128" y="2985801"/>
            <a:ext cx="17461762" cy="3153215"/>
          </a:xfrm>
          <a:prstGeom prst="rect">
            <a:avLst/>
          </a:prstGeom>
        </p:spPr>
      </p:pic>
      <p:pic>
        <p:nvPicPr>
          <p:cNvPr id="13" name="Picture 12">
            <a:extLst>
              <a:ext uri="{FF2B5EF4-FFF2-40B4-BE49-F238E27FC236}">
                <a16:creationId xmlns:a16="http://schemas.microsoft.com/office/drawing/2014/main" id="{FB30F7E5-B3AA-7DDD-D31C-D207958134CD}"/>
              </a:ext>
            </a:extLst>
          </p:cNvPr>
          <p:cNvPicPr>
            <a:picLocks noChangeAspect="1"/>
          </p:cNvPicPr>
          <p:nvPr/>
        </p:nvPicPr>
        <p:blipFill>
          <a:blip r:embed="rId4"/>
          <a:stretch>
            <a:fillRect/>
          </a:stretch>
        </p:blipFill>
        <p:spPr>
          <a:xfrm>
            <a:off x="3787128" y="7701617"/>
            <a:ext cx="17471288" cy="3219899"/>
          </a:xfrm>
          <a:prstGeom prst="rect">
            <a:avLst/>
          </a:prstGeom>
        </p:spPr>
      </p:pic>
      <p:sp>
        <p:nvSpPr>
          <p:cNvPr id="15" name="Speech Bubble: Rectangle with Corners Rounded 14">
            <a:extLst>
              <a:ext uri="{FF2B5EF4-FFF2-40B4-BE49-F238E27FC236}">
                <a16:creationId xmlns:a16="http://schemas.microsoft.com/office/drawing/2014/main" id="{F10A0806-FDF6-BB0F-7466-6B8CB75AA137}"/>
              </a:ext>
            </a:extLst>
          </p:cNvPr>
          <p:cNvSpPr/>
          <p:nvPr/>
        </p:nvSpPr>
        <p:spPr>
          <a:xfrm>
            <a:off x="15398496" y="7111916"/>
            <a:ext cx="2779776" cy="146304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cs typeface="Roboto" panose="02000000000000000000" pitchFamily="2" charset="0"/>
              </a:rPr>
              <a:t>NO ACTIVITY:</a:t>
            </a: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10:00AM – 11:00AM</a:t>
            </a:r>
          </a:p>
        </p:txBody>
      </p:sp>
    </p:spTree>
    <p:extLst>
      <p:ext uri="{BB962C8B-B14F-4D97-AF65-F5344CB8AC3E}">
        <p14:creationId xmlns:p14="http://schemas.microsoft.com/office/powerpoint/2010/main" val="212888798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rtl="0">
              <a:spcBef>
                <a:spcPts val="0"/>
              </a:spcBef>
              <a:spcAft>
                <a:spcPts val="0"/>
              </a:spcAft>
              <a:buNone/>
            </a:pPr>
            <a:r>
              <a:rPr lang="en-US" dirty="0"/>
              <a:t>Alerts—Windows (Failed Activities)</a:t>
            </a:r>
            <a:endParaRPr dirty="0"/>
          </a:p>
        </p:txBody>
      </p:sp>
      <p:sp>
        <p:nvSpPr>
          <p:cNvPr id="1412" name="Google Shape;1412;p94"/>
          <p:cNvSpPr txBox="1">
            <a:spLocks noGrp="1"/>
          </p:cNvSpPr>
          <p:nvPr>
            <p:ph type="subTitle" idx="1"/>
          </p:nvPr>
        </p:nvSpPr>
        <p:spPr>
          <a:xfrm>
            <a:off x="0" y="1562601"/>
            <a:ext cx="10266209" cy="972900"/>
          </a:xfrm>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  Regular Alerts</a:t>
            </a:r>
            <a:endParaRPr dirty="0"/>
          </a:p>
        </p:txBody>
      </p:sp>
      <p:sp>
        <p:nvSpPr>
          <p:cNvPr id="2" name="Google Shape;1412;p94">
            <a:extLst>
              <a:ext uri="{FF2B5EF4-FFF2-40B4-BE49-F238E27FC236}">
                <a16:creationId xmlns:a16="http://schemas.microsoft.com/office/drawing/2014/main" id="{5AF39968-43FC-84C8-3F2E-A5868EBA2900}"/>
              </a:ext>
            </a:extLst>
          </p:cNvPr>
          <p:cNvSpPr txBox="1">
            <a:spLocks/>
          </p:cNvSpPr>
          <p:nvPr/>
        </p:nvSpPr>
        <p:spPr>
          <a:xfrm>
            <a:off x="0" y="5748478"/>
            <a:ext cx="10266209" cy="972900"/>
          </a:xfrm>
          <a:prstGeom prst="rect">
            <a:avLst/>
          </a:prstGeom>
          <a:noFill/>
          <a:ln>
            <a:noFill/>
          </a:ln>
        </p:spPr>
        <p:txBody>
          <a:bodyPr spcFirstLastPara="1" vert="horz" wrap="square" lIns="731350" tIns="121850" rIns="0" bIns="0" rtlCol="0" anchor="t" anchorCtr="0">
            <a:noAutofit/>
          </a:bodyPr>
          <a:lstStyle>
            <a:lvl1pPr marL="571357" lvl="0" indent="-571357" algn="l" defTabSz="914171" rtl="0" eaLnBrk="1" latinLnBrk="0" hangingPunct="1">
              <a:spcBef>
                <a:spcPts val="0"/>
              </a:spcBef>
              <a:spcAft>
                <a:spcPts val="0"/>
              </a:spcAft>
              <a:buClr>
                <a:schemeClr val="accent1">
                  <a:lumMod val="75000"/>
                </a:schemeClr>
              </a:buClr>
              <a:buSzPct val="145000"/>
              <a:buFont typeface="Arial"/>
              <a:buNone/>
              <a:defRPr sz="4800" kern="1200" cap="none">
                <a:solidFill>
                  <a:schemeClr val="tx1"/>
                </a:solidFill>
                <a:effectLst/>
                <a:latin typeface="Roboto"/>
                <a:ea typeface="Roboto"/>
                <a:cs typeface="Roboto"/>
                <a:sym typeface="Roboto"/>
              </a:defRPr>
            </a:lvl1pPr>
            <a:lvl2pPr marL="1485529" lvl="1"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2pPr>
            <a:lvl3pPr marL="2399700" lvl="2"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3pPr>
            <a:lvl4pPr marL="3085328" lvl="3"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4pPr>
            <a:lvl5pPr marL="3999500" lvl="4"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5pPr>
            <a:lvl6pPr marL="5027943" lvl="5"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6pPr>
            <a:lvl7pPr marL="5942114" lvl="6"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7pPr>
            <a:lvl8pPr marL="6856286" lvl="7"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8pPr>
            <a:lvl9pPr marL="7770457" lvl="8"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9pPr>
          </a:lstStyle>
          <a:p>
            <a:pPr marL="0" indent="0" algn="ctr"/>
            <a:r>
              <a:rPr lang="en-US" dirty="0"/>
              <a:t>Attack Alerts</a:t>
            </a:r>
          </a:p>
        </p:txBody>
      </p:sp>
      <p:sp>
        <p:nvSpPr>
          <p:cNvPr id="3" name="Slide Number Placeholder 2">
            <a:extLst>
              <a:ext uri="{FF2B5EF4-FFF2-40B4-BE49-F238E27FC236}">
                <a16:creationId xmlns:a16="http://schemas.microsoft.com/office/drawing/2014/main" id="{458E1C6D-271B-CC96-597C-B60E94D86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pic>
        <p:nvPicPr>
          <p:cNvPr id="10" name="Picture 9">
            <a:extLst>
              <a:ext uri="{FF2B5EF4-FFF2-40B4-BE49-F238E27FC236}">
                <a16:creationId xmlns:a16="http://schemas.microsoft.com/office/drawing/2014/main" id="{776ECADD-F889-2853-FAC5-8BDAEEC1D1DF}"/>
              </a:ext>
            </a:extLst>
          </p:cNvPr>
          <p:cNvPicPr>
            <a:picLocks noChangeAspect="1"/>
          </p:cNvPicPr>
          <p:nvPr/>
        </p:nvPicPr>
        <p:blipFill>
          <a:blip r:embed="rId3"/>
          <a:stretch>
            <a:fillRect/>
          </a:stretch>
        </p:blipFill>
        <p:spPr>
          <a:xfrm>
            <a:off x="3787128" y="2447725"/>
            <a:ext cx="17461762" cy="3153215"/>
          </a:xfrm>
          <a:prstGeom prst="rect">
            <a:avLst/>
          </a:prstGeom>
        </p:spPr>
      </p:pic>
      <p:pic>
        <p:nvPicPr>
          <p:cNvPr id="13" name="Picture 12">
            <a:extLst>
              <a:ext uri="{FF2B5EF4-FFF2-40B4-BE49-F238E27FC236}">
                <a16:creationId xmlns:a16="http://schemas.microsoft.com/office/drawing/2014/main" id="{FB30F7E5-B3AA-7DDD-D31C-D207958134CD}"/>
              </a:ext>
            </a:extLst>
          </p:cNvPr>
          <p:cNvPicPr>
            <a:picLocks noChangeAspect="1"/>
          </p:cNvPicPr>
          <p:nvPr/>
        </p:nvPicPr>
        <p:blipFill>
          <a:blip r:embed="rId4"/>
          <a:stretch>
            <a:fillRect/>
          </a:stretch>
        </p:blipFill>
        <p:spPr>
          <a:xfrm>
            <a:off x="3787128" y="6749195"/>
            <a:ext cx="17471288" cy="3219899"/>
          </a:xfrm>
          <a:prstGeom prst="rect">
            <a:avLst/>
          </a:prstGeom>
        </p:spPr>
      </p:pic>
      <p:pic>
        <p:nvPicPr>
          <p:cNvPr id="5" name="Picture 4">
            <a:extLst>
              <a:ext uri="{FF2B5EF4-FFF2-40B4-BE49-F238E27FC236}">
                <a16:creationId xmlns:a16="http://schemas.microsoft.com/office/drawing/2014/main" id="{74CC5814-E39E-E425-CF26-ACBC3466FBF5}"/>
              </a:ext>
            </a:extLst>
          </p:cNvPr>
          <p:cNvPicPr>
            <a:picLocks noChangeAspect="1"/>
          </p:cNvPicPr>
          <p:nvPr/>
        </p:nvPicPr>
        <p:blipFill>
          <a:blip r:embed="rId5"/>
          <a:stretch>
            <a:fillRect/>
          </a:stretch>
        </p:blipFill>
        <p:spPr>
          <a:xfrm>
            <a:off x="3768075" y="2516731"/>
            <a:ext cx="17452236" cy="3162741"/>
          </a:xfrm>
          <a:prstGeom prst="rect">
            <a:avLst/>
          </a:prstGeom>
        </p:spPr>
      </p:pic>
      <p:pic>
        <p:nvPicPr>
          <p:cNvPr id="7" name="Picture 6">
            <a:extLst>
              <a:ext uri="{FF2B5EF4-FFF2-40B4-BE49-F238E27FC236}">
                <a16:creationId xmlns:a16="http://schemas.microsoft.com/office/drawing/2014/main" id="{7ACE32E1-812F-CE74-6FE4-CC0D014CC7E6}"/>
              </a:ext>
            </a:extLst>
          </p:cNvPr>
          <p:cNvPicPr>
            <a:picLocks noChangeAspect="1"/>
          </p:cNvPicPr>
          <p:nvPr/>
        </p:nvPicPr>
        <p:blipFill>
          <a:blip r:embed="rId6"/>
          <a:stretch>
            <a:fillRect/>
          </a:stretch>
        </p:blipFill>
        <p:spPr>
          <a:xfrm>
            <a:off x="3768075" y="6796389"/>
            <a:ext cx="17433183" cy="3162741"/>
          </a:xfrm>
          <a:prstGeom prst="rect">
            <a:avLst/>
          </a:prstGeom>
        </p:spPr>
      </p:pic>
      <p:pic>
        <p:nvPicPr>
          <p:cNvPr id="12" name="Picture 11">
            <a:extLst>
              <a:ext uri="{FF2B5EF4-FFF2-40B4-BE49-F238E27FC236}">
                <a16:creationId xmlns:a16="http://schemas.microsoft.com/office/drawing/2014/main" id="{4D0464E0-5DB5-2AD3-86F1-CD21902823BE}"/>
              </a:ext>
            </a:extLst>
          </p:cNvPr>
          <p:cNvPicPr>
            <a:picLocks noChangeAspect="1"/>
          </p:cNvPicPr>
          <p:nvPr/>
        </p:nvPicPr>
        <p:blipFill>
          <a:blip r:embed="rId7"/>
          <a:stretch>
            <a:fillRect/>
          </a:stretch>
        </p:blipFill>
        <p:spPr>
          <a:xfrm>
            <a:off x="11208139" y="9969094"/>
            <a:ext cx="10069330" cy="2715004"/>
          </a:xfrm>
          <a:prstGeom prst="rect">
            <a:avLst/>
          </a:prstGeom>
        </p:spPr>
      </p:pic>
      <p:sp>
        <p:nvSpPr>
          <p:cNvPr id="14" name="Speech Bubble: Rectangle with Corners Rounded 13">
            <a:extLst>
              <a:ext uri="{FF2B5EF4-FFF2-40B4-BE49-F238E27FC236}">
                <a16:creationId xmlns:a16="http://schemas.microsoft.com/office/drawing/2014/main" id="{F1E24179-7E87-E759-7F8B-8A7ACD19D66F}"/>
              </a:ext>
            </a:extLst>
          </p:cNvPr>
          <p:cNvSpPr/>
          <p:nvPr/>
        </p:nvSpPr>
        <p:spPr>
          <a:xfrm>
            <a:off x="15270480" y="6096207"/>
            <a:ext cx="2779776" cy="146304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cs typeface="Roboto" panose="02000000000000000000" pitchFamily="2" charset="0"/>
              </a:rPr>
              <a:t>NO ACTIVITY</a:t>
            </a:r>
          </a:p>
          <a:p>
            <a:pPr algn="ctr"/>
            <a:r>
              <a:rPr lang="en-US" dirty="0">
                <a:latin typeface="Roboto" panose="02000000000000000000" pitchFamily="2" charset="0"/>
                <a:ea typeface="Roboto" panose="02000000000000000000" pitchFamily="2" charset="0"/>
                <a:cs typeface="Roboto" panose="02000000000000000000" pitchFamily="2" charset="0"/>
              </a:rPr>
              <a:t>9:00AM – 12:00AM</a:t>
            </a:r>
          </a:p>
        </p:txBody>
      </p:sp>
      <p:sp>
        <p:nvSpPr>
          <p:cNvPr id="15" name="Speech Bubble: Rectangle with Corners Rounded 14">
            <a:extLst>
              <a:ext uri="{FF2B5EF4-FFF2-40B4-BE49-F238E27FC236}">
                <a16:creationId xmlns:a16="http://schemas.microsoft.com/office/drawing/2014/main" id="{88DACD1F-C72D-DF91-5D49-0FDFB4ED9DE0}"/>
              </a:ext>
            </a:extLst>
          </p:cNvPr>
          <p:cNvSpPr/>
          <p:nvPr/>
        </p:nvSpPr>
        <p:spPr>
          <a:xfrm>
            <a:off x="7717283" y="6096207"/>
            <a:ext cx="2779776" cy="146304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cs typeface="Roboto" panose="02000000000000000000" pitchFamily="2" charset="0"/>
              </a:rPr>
              <a:t>ACTIVITY DECREASE</a:t>
            </a:r>
          </a:p>
        </p:txBody>
      </p:sp>
    </p:spTree>
    <p:extLst>
      <p:ext uri="{BB962C8B-B14F-4D97-AF65-F5344CB8AC3E}">
        <p14:creationId xmlns:p14="http://schemas.microsoft.com/office/powerpoint/2010/main" val="37172849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rtl="0">
              <a:spcBef>
                <a:spcPts val="0"/>
              </a:spcBef>
              <a:spcAft>
                <a:spcPts val="0"/>
              </a:spcAft>
              <a:buNone/>
            </a:pPr>
            <a:r>
              <a:rPr lang="en-US" dirty="0"/>
              <a:t>Alerts—Windows (Successful Logins)</a:t>
            </a:r>
            <a:endParaRPr dirty="0"/>
          </a:p>
        </p:txBody>
      </p:sp>
      <p:sp>
        <p:nvSpPr>
          <p:cNvPr id="1412" name="Google Shape;1412;p94"/>
          <p:cNvSpPr txBox="1">
            <a:spLocks noGrp="1"/>
          </p:cNvSpPr>
          <p:nvPr>
            <p:ph type="subTitle" idx="1"/>
          </p:nvPr>
        </p:nvSpPr>
        <p:spPr>
          <a:xfrm>
            <a:off x="0" y="1526451"/>
            <a:ext cx="10266209" cy="972900"/>
          </a:xfrm>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  Regular Alerts</a:t>
            </a:r>
            <a:endParaRPr dirty="0"/>
          </a:p>
        </p:txBody>
      </p:sp>
      <p:sp>
        <p:nvSpPr>
          <p:cNvPr id="2" name="Google Shape;1412;p94">
            <a:extLst>
              <a:ext uri="{FF2B5EF4-FFF2-40B4-BE49-F238E27FC236}">
                <a16:creationId xmlns:a16="http://schemas.microsoft.com/office/drawing/2014/main" id="{5AF39968-43FC-84C8-3F2E-A5868EBA2900}"/>
              </a:ext>
            </a:extLst>
          </p:cNvPr>
          <p:cNvSpPr txBox="1">
            <a:spLocks/>
          </p:cNvSpPr>
          <p:nvPr/>
        </p:nvSpPr>
        <p:spPr>
          <a:xfrm>
            <a:off x="0" y="6158068"/>
            <a:ext cx="10266209" cy="972900"/>
          </a:xfrm>
          <a:prstGeom prst="rect">
            <a:avLst/>
          </a:prstGeom>
          <a:noFill/>
          <a:ln>
            <a:noFill/>
          </a:ln>
        </p:spPr>
        <p:txBody>
          <a:bodyPr spcFirstLastPara="1" vert="horz" wrap="square" lIns="731350" tIns="121850" rIns="0" bIns="0" rtlCol="0" anchor="t" anchorCtr="0">
            <a:noAutofit/>
          </a:bodyPr>
          <a:lstStyle>
            <a:lvl1pPr marL="571357" lvl="0" indent="-571357" algn="l" defTabSz="914171" rtl="0" eaLnBrk="1" latinLnBrk="0" hangingPunct="1">
              <a:spcBef>
                <a:spcPts val="0"/>
              </a:spcBef>
              <a:spcAft>
                <a:spcPts val="0"/>
              </a:spcAft>
              <a:buClr>
                <a:schemeClr val="accent1">
                  <a:lumMod val="75000"/>
                </a:schemeClr>
              </a:buClr>
              <a:buSzPct val="145000"/>
              <a:buFont typeface="Arial"/>
              <a:buNone/>
              <a:defRPr sz="4800" kern="1200" cap="none">
                <a:solidFill>
                  <a:schemeClr val="tx1"/>
                </a:solidFill>
                <a:effectLst/>
                <a:latin typeface="Roboto"/>
                <a:ea typeface="Roboto"/>
                <a:cs typeface="Roboto"/>
                <a:sym typeface="Roboto"/>
              </a:defRPr>
            </a:lvl1pPr>
            <a:lvl2pPr marL="1485529" lvl="1"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2pPr>
            <a:lvl3pPr marL="2399700" lvl="2"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3pPr>
            <a:lvl4pPr marL="3085328" lvl="3"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4pPr>
            <a:lvl5pPr marL="3999500" lvl="4"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5pPr>
            <a:lvl6pPr marL="5027943" lvl="5"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6pPr>
            <a:lvl7pPr marL="5942114" lvl="6"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7pPr>
            <a:lvl8pPr marL="6856286" lvl="7"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8pPr>
            <a:lvl9pPr marL="7770457" lvl="8"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9pPr>
          </a:lstStyle>
          <a:p>
            <a:pPr marL="0" indent="0" algn="ctr"/>
            <a:r>
              <a:rPr lang="en-US" dirty="0"/>
              <a:t>Attack Alerts</a:t>
            </a:r>
          </a:p>
        </p:txBody>
      </p:sp>
      <p:sp>
        <p:nvSpPr>
          <p:cNvPr id="3" name="Slide Number Placeholder 2">
            <a:extLst>
              <a:ext uri="{FF2B5EF4-FFF2-40B4-BE49-F238E27FC236}">
                <a16:creationId xmlns:a16="http://schemas.microsoft.com/office/drawing/2014/main" id="{458E1C6D-271B-CC96-597C-B60E94D86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pic>
        <p:nvPicPr>
          <p:cNvPr id="10" name="Picture 9">
            <a:extLst>
              <a:ext uri="{FF2B5EF4-FFF2-40B4-BE49-F238E27FC236}">
                <a16:creationId xmlns:a16="http://schemas.microsoft.com/office/drawing/2014/main" id="{776ECADD-F889-2853-FAC5-8BDAEEC1D1DF}"/>
              </a:ext>
            </a:extLst>
          </p:cNvPr>
          <p:cNvPicPr>
            <a:picLocks noChangeAspect="1"/>
          </p:cNvPicPr>
          <p:nvPr/>
        </p:nvPicPr>
        <p:blipFill>
          <a:blip r:embed="rId3"/>
          <a:stretch>
            <a:fillRect/>
          </a:stretch>
        </p:blipFill>
        <p:spPr>
          <a:xfrm>
            <a:off x="3787128" y="2985801"/>
            <a:ext cx="17461762" cy="3153215"/>
          </a:xfrm>
          <a:prstGeom prst="rect">
            <a:avLst/>
          </a:prstGeom>
        </p:spPr>
      </p:pic>
      <p:pic>
        <p:nvPicPr>
          <p:cNvPr id="13" name="Picture 12">
            <a:extLst>
              <a:ext uri="{FF2B5EF4-FFF2-40B4-BE49-F238E27FC236}">
                <a16:creationId xmlns:a16="http://schemas.microsoft.com/office/drawing/2014/main" id="{FB30F7E5-B3AA-7DDD-D31C-D207958134CD}"/>
              </a:ext>
            </a:extLst>
          </p:cNvPr>
          <p:cNvPicPr>
            <a:picLocks noChangeAspect="1"/>
          </p:cNvPicPr>
          <p:nvPr/>
        </p:nvPicPr>
        <p:blipFill>
          <a:blip r:embed="rId4"/>
          <a:stretch>
            <a:fillRect/>
          </a:stretch>
        </p:blipFill>
        <p:spPr>
          <a:xfrm>
            <a:off x="3777602" y="7111915"/>
            <a:ext cx="17471288" cy="3219899"/>
          </a:xfrm>
          <a:prstGeom prst="rect">
            <a:avLst/>
          </a:prstGeom>
        </p:spPr>
      </p:pic>
      <p:pic>
        <p:nvPicPr>
          <p:cNvPr id="6" name="Picture 5">
            <a:extLst>
              <a:ext uri="{FF2B5EF4-FFF2-40B4-BE49-F238E27FC236}">
                <a16:creationId xmlns:a16="http://schemas.microsoft.com/office/drawing/2014/main" id="{0101665F-872D-3DA8-F59F-400E7D2C3AA7}"/>
              </a:ext>
            </a:extLst>
          </p:cNvPr>
          <p:cNvPicPr>
            <a:picLocks noChangeAspect="1"/>
          </p:cNvPicPr>
          <p:nvPr/>
        </p:nvPicPr>
        <p:blipFill>
          <a:blip r:embed="rId5"/>
          <a:stretch>
            <a:fillRect/>
          </a:stretch>
        </p:blipFill>
        <p:spPr>
          <a:xfrm>
            <a:off x="3787128" y="7150020"/>
            <a:ext cx="17490341" cy="3181794"/>
          </a:xfrm>
          <a:prstGeom prst="rect">
            <a:avLst/>
          </a:prstGeom>
        </p:spPr>
      </p:pic>
      <p:pic>
        <p:nvPicPr>
          <p:cNvPr id="9" name="Picture 8">
            <a:extLst>
              <a:ext uri="{FF2B5EF4-FFF2-40B4-BE49-F238E27FC236}">
                <a16:creationId xmlns:a16="http://schemas.microsoft.com/office/drawing/2014/main" id="{E38841D8-B1FE-4F05-6AFB-3F261B5E06AE}"/>
              </a:ext>
            </a:extLst>
          </p:cNvPr>
          <p:cNvPicPr>
            <a:picLocks noChangeAspect="1"/>
          </p:cNvPicPr>
          <p:nvPr/>
        </p:nvPicPr>
        <p:blipFill>
          <a:blip r:embed="rId6"/>
          <a:stretch>
            <a:fillRect/>
          </a:stretch>
        </p:blipFill>
        <p:spPr>
          <a:xfrm>
            <a:off x="3844286" y="2985801"/>
            <a:ext cx="17414130" cy="3153215"/>
          </a:xfrm>
          <a:prstGeom prst="rect">
            <a:avLst/>
          </a:prstGeom>
        </p:spPr>
      </p:pic>
      <p:pic>
        <p:nvPicPr>
          <p:cNvPr id="12" name="Picture 11">
            <a:extLst>
              <a:ext uri="{FF2B5EF4-FFF2-40B4-BE49-F238E27FC236}">
                <a16:creationId xmlns:a16="http://schemas.microsoft.com/office/drawing/2014/main" id="{A96BBED6-1796-0CB8-EAB7-BB12ED53BD1F}"/>
              </a:ext>
            </a:extLst>
          </p:cNvPr>
          <p:cNvPicPr>
            <a:picLocks noChangeAspect="1"/>
          </p:cNvPicPr>
          <p:nvPr/>
        </p:nvPicPr>
        <p:blipFill>
          <a:blip r:embed="rId7"/>
          <a:stretch>
            <a:fillRect/>
          </a:stretch>
        </p:blipFill>
        <p:spPr>
          <a:xfrm>
            <a:off x="14180354" y="9980554"/>
            <a:ext cx="7097115" cy="2610214"/>
          </a:xfrm>
          <a:prstGeom prst="rect">
            <a:avLst/>
          </a:prstGeom>
        </p:spPr>
      </p:pic>
      <p:sp>
        <p:nvSpPr>
          <p:cNvPr id="15" name="Speech Bubble: Rectangle with Corners Rounded 14">
            <a:extLst>
              <a:ext uri="{FF2B5EF4-FFF2-40B4-BE49-F238E27FC236}">
                <a16:creationId xmlns:a16="http://schemas.microsoft.com/office/drawing/2014/main" id="{CA9D5839-57BB-03F8-1284-852E916ED472}"/>
              </a:ext>
            </a:extLst>
          </p:cNvPr>
          <p:cNvSpPr/>
          <p:nvPr/>
        </p:nvSpPr>
        <p:spPr>
          <a:xfrm>
            <a:off x="8522208" y="6678932"/>
            <a:ext cx="2779776" cy="146304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cs typeface="Roboto" panose="02000000000000000000" pitchFamily="2" charset="0"/>
              </a:rPr>
              <a:t>ACTIVITY DECREASE</a:t>
            </a:r>
          </a:p>
        </p:txBody>
      </p:sp>
    </p:spTree>
    <p:extLst>
      <p:ext uri="{BB962C8B-B14F-4D97-AF65-F5344CB8AC3E}">
        <p14:creationId xmlns:p14="http://schemas.microsoft.com/office/powerpoint/2010/main" val="393210753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392"/>
        <p:cNvGrpSpPr/>
        <p:nvPr/>
      </p:nvGrpSpPr>
      <p:grpSpPr>
        <a:xfrm>
          <a:off x="0" y="0"/>
          <a:ext cx="0" cy="0"/>
          <a:chOff x="0" y="0"/>
          <a:chExt cx="0" cy="0"/>
        </a:xfrm>
      </p:grpSpPr>
      <p:grpSp>
        <p:nvGrpSpPr>
          <p:cNvPr id="1422" name="Group 1421">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423"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424"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dirty="0"/>
            </a:p>
          </p:txBody>
        </p:sp>
        <p:sp>
          <p:nvSpPr>
            <p:cNvPr id="1425"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dirty="0"/>
            </a:p>
          </p:txBody>
        </p:sp>
        <p:sp>
          <p:nvSpPr>
            <p:cNvPr id="1426"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427"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428"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dirty="0"/>
            </a:p>
          </p:txBody>
        </p:sp>
      </p:grpSp>
      <p:sp useBgFill="1">
        <p:nvSpPr>
          <p:cNvPr id="1430" name="Rectangle 1429">
            <a:extLst>
              <a:ext uri="{FF2B5EF4-FFF2-40B4-BE49-F238E27FC236}">
                <a16:creationId xmlns:a16="http://schemas.microsoft.com/office/drawing/2014/main" id="{384E03DA-B800-46E1-AF36-59DF74A4B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32" name="Rectangle 1431">
            <a:extLst>
              <a:ext uri="{FF2B5EF4-FFF2-40B4-BE49-F238E27FC236}">
                <a16:creationId xmlns:a16="http://schemas.microsoft.com/office/drawing/2014/main" id="{D7A9900B-CB87-464C-884A-B15D70B64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24377650" cy="13716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395" name="Google Shape;1395;p92"/>
          <p:cNvSpPr txBox="1">
            <a:spLocks noGrp="1"/>
          </p:cNvSpPr>
          <p:nvPr>
            <p:ph type="title"/>
          </p:nvPr>
        </p:nvSpPr>
        <p:spPr>
          <a:xfrm>
            <a:off x="1584551" y="1642530"/>
            <a:ext cx="13956200" cy="10444234"/>
          </a:xfrm>
          <a:prstGeom prst="rect">
            <a:avLst/>
          </a:prstGeom>
        </p:spPr>
        <p:txBody>
          <a:bodyPr spcFirstLastPara="1" vert="horz" lIns="91440" tIns="45720" rIns="91440" bIns="45720" rtlCol="0" anchor="ctr" anchorCtr="0">
            <a:normAutofit/>
          </a:bodyPr>
          <a:lstStyle/>
          <a:p>
            <a:pPr marL="0" lvl="0" indent="0" algn="r" defTabSz="457200">
              <a:spcBef>
                <a:spcPct val="0"/>
              </a:spcBef>
              <a:spcAft>
                <a:spcPts val="0"/>
              </a:spcAft>
              <a:buClr>
                <a:schemeClr val="dk1"/>
              </a:buClr>
              <a:buSzPts val="1100"/>
            </a:pPr>
            <a:r>
              <a:rPr lang="en-US" sz="6000" dirty="0">
                <a:solidFill>
                  <a:schemeClr val="tx1"/>
                </a:solidFill>
                <a:latin typeface="+mj-lt"/>
                <a:ea typeface="+mj-ea"/>
                <a:cs typeface="+mj-cs"/>
              </a:rPr>
              <a:t>Windows Dashboards</a:t>
            </a:r>
            <a:endParaRPr lang="en-US" sz="6000" b="1" dirty="0">
              <a:solidFill>
                <a:schemeClr val="tx1"/>
              </a:solidFill>
              <a:latin typeface="+mj-lt"/>
              <a:ea typeface="+mj-ea"/>
              <a:cs typeface="+mj-cs"/>
            </a:endParaRPr>
          </a:p>
          <a:p>
            <a:pPr marL="0" lvl="0" indent="0" algn="r" defTabSz="457200">
              <a:spcBef>
                <a:spcPct val="0"/>
              </a:spcBef>
              <a:spcAft>
                <a:spcPts val="0"/>
              </a:spcAft>
            </a:pPr>
            <a:endParaRPr lang="en-US" sz="6000" dirty="0">
              <a:solidFill>
                <a:schemeClr val="tx1"/>
              </a:solidFill>
              <a:latin typeface="+mj-lt"/>
              <a:ea typeface="+mj-ea"/>
              <a:cs typeface="+mj-cs"/>
              <a:sym typeface="Roboto Light"/>
            </a:endParaRPr>
          </a:p>
        </p:txBody>
      </p:sp>
      <p:cxnSp>
        <p:nvCxnSpPr>
          <p:cNvPr id="1434" name="Straight Connector 1433">
            <a:extLst>
              <a:ext uri="{FF2B5EF4-FFF2-40B4-BE49-F238E27FC236}">
                <a16:creationId xmlns:a16="http://schemas.microsoft.com/office/drawing/2014/main" id="{2095369B-D528-438E-80C9-A093047670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259012" y="3847126"/>
            <a:ext cx="0" cy="60350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932BF82-D053-3112-BE70-4E36571A7791}"/>
              </a:ext>
            </a:extLst>
          </p:cNvPr>
          <p:cNvSpPr>
            <a:spLocks noGrp="1"/>
          </p:cNvSpPr>
          <p:nvPr>
            <p:ph type="sldNum" idx="12"/>
          </p:nvPr>
        </p:nvSpPr>
        <p:spPr>
          <a:xfrm>
            <a:off x="21635166" y="12399262"/>
            <a:ext cx="2111278" cy="730250"/>
          </a:xfrm>
        </p:spPr>
        <p:txBody>
          <a:bodyPr vert="horz" lIns="91440" tIns="45720" rIns="91440" bIns="45720" rtlCol="0" anchor="ctr">
            <a:normAutofit/>
          </a:bodyPr>
          <a:lstStyle/>
          <a:p>
            <a:pPr lvl="0" indent="0" defTabSz="457200">
              <a:spcBef>
                <a:spcPts val="0"/>
              </a:spcBef>
              <a:spcAft>
                <a:spcPts val="600"/>
              </a:spcAft>
              <a:buNone/>
            </a:pPr>
            <a:fld id="{00000000-1234-1234-1234-123412341234}" type="slidenum">
              <a:rPr lang="en-US" sz="1000" kern="1200" smtClean="0">
                <a:solidFill>
                  <a:schemeClr val="tx1"/>
                </a:solidFill>
                <a:ea typeface="+mn-ea"/>
                <a:cs typeface="+mn-cs"/>
              </a:rPr>
              <a:pPr lvl="0" indent="0" defTabSz="457200">
                <a:spcBef>
                  <a:spcPts val="0"/>
                </a:spcBef>
                <a:spcAft>
                  <a:spcPts val="600"/>
                </a:spcAft>
                <a:buNone/>
              </a:pPr>
              <a:t>16</a:t>
            </a:fld>
            <a:endParaRPr lang="en-US" sz="1000" kern="1200" dirty="0">
              <a:solidFill>
                <a:schemeClr val="tx1"/>
              </a:solidFill>
              <a:ea typeface="+mn-ea"/>
              <a:cs typeface="+mn-cs"/>
            </a:endParaRPr>
          </a:p>
        </p:txBody>
      </p:sp>
      <p:sp>
        <p:nvSpPr>
          <p:cNvPr id="1396" name="Google Shape;1396;p92"/>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55396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395"/>
                                        </p:tgtEl>
                                        <p:attrNameLst>
                                          <p:attrName>style.visibility</p:attrName>
                                        </p:attrNameLst>
                                      </p:cBhvr>
                                      <p:to>
                                        <p:strVal val="visible"/>
                                      </p:to>
                                    </p:set>
                                    <p:animEffect transition="in" filter="fade">
                                      <p:cBhvr>
                                        <p:cTn id="7" dur="700"/>
                                        <p:tgtEl>
                                          <p:spTgt spid="1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105"/>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dirty="0"/>
              <a:t>			Regular Dashboards—Windows</a:t>
            </a:r>
            <a:endParaRPr dirty="0"/>
          </a:p>
        </p:txBody>
      </p:sp>
      <p:sp>
        <p:nvSpPr>
          <p:cNvPr id="1541" name="Google Shape;1541;p105"/>
          <p:cNvSpPr txBox="1">
            <a:spLocks noGrp="1"/>
          </p:cNvSpPr>
          <p:nvPr>
            <p:ph type="subTitle" idx="1"/>
          </p:nvPr>
        </p:nvSpPr>
        <p:spPr>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Windows Server Monitoring</a:t>
            </a:r>
            <a:endParaRPr dirty="0"/>
          </a:p>
        </p:txBody>
      </p:sp>
      <p:sp>
        <p:nvSpPr>
          <p:cNvPr id="1546" name="Google Shape;1546;p105"/>
          <p:cNvSpPr txBox="1"/>
          <p:nvPr/>
        </p:nvSpPr>
        <p:spPr>
          <a:xfrm>
            <a:off x="3746075" y="5066075"/>
            <a:ext cx="151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D71E41FE-5445-4E68-AB7A-724E0281F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pic>
        <p:nvPicPr>
          <p:cNvPr id="6" name="Picture 5">
            <a:extLst>
              <a:ext uri="{FF2B5EF4-FFF2-40B4-BE49-F238E27FC236}">
                <a16:creationId xmlns:a16="http://schemas.microsoft.com/office/drawing/2014/main" id="{031ED13E-3F55-C950-469F-441FD878AE67}"/>
              </a:ext>
            </a:extLst>
          </p:cNvPr>
          <p:cNvPicPr>
            <a:picLocks noChangeAspect="1"/>
          </p:cNvPicPr>
          <p:nvPr/>
        </p:nvPicPr>
        <p:blipFill>
          <a:blip r:embed="rId3"/>
          <a:stretch>
            <a:fillRect/>
          </a:stretch>
        </p:blipFill>
        <p:spPr>
          <a:xfrm>
            <a:off x="3746075" y="3349431"/>
            <a:ext cx="19202014" cy="7017137"/>
          </a:xfrm>
          <a:prstGeom prst="rect">
            <a:avLst/>
          </a:prstGeom>
        </p:spPr>
      </p:pic>
    </p:spTree>
    <p:extLst>
      <p:ext uri="{BB962C8B-B14F-4D97-AF65-F5344CB8AC3E}">
        <p14:creationId xmlns:p14="http://schemas.microsoft.com/office/powerpoint/2010/main" val="386372143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105"/>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dirty="0"/>
              <a:t>			Attack Dashboards—Windows</a:t>
            </a:r>
            <a:endParaRPr dirty="0"/>
          </a:p>
        </p:txBody>
      </p:sp>
      <p:sp>
        <p:nvSpPr>
          <p:cNvPr id="1541" name="Google Shape;1541;p105"/>
          <p:cNvSpPr txBox="1">
            <a:spLocks noGrp="1"/>
          </p:cNvSpPr>
          <p:nvPr>
            <p:ph type="subTitle" idx="1"/>
          </p:nvPr>
        </p:nvSpPr>
        <p:spPr>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Windows Server Monitoring Attack!</a:t>
            </a:r>
            <a:endParaRPr dirty="0"/>
          </a:p>
        </p:txBody>
      </p:sp>
      <p:sp>
        <p:nvSpPr>
          <p:cNvPr id="1546" name="Google Shape;1546;p105"/>
          <p:cNvSpPr txBox="1"/>
          <p:nvPr/>
        </p:nvSpPr>
        <p:spPr>
          <a:xfrm>
            <a:off x="3746075" y="5066075"/>
            <a:ext cx="151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D71E41FE-5445-4E68-AB7A-724E0281F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pic>
        <p:nvPicPr>
          <p:cNvPr id="4" name="Picture 3">
            <a:extLst>
              <a:ext uri="{FF2B5EF4-FFF2-40B4-BE49-F238E27FC236}">
                <a16:creationId xmlns:a16="http://schemas.microsoft.com/office/drawing/2014/main" id="{F41EBA15-9716-5FC4-2EC6-4FAE0E2BA0B9}"/>
              </a:ext>
            </a:extLst>
          </p:cNvPr>
          <p:cNvPicPr>
            <a:picLocks noChangeAspect="1"/>
          </p:cNvPicPr>
          <p:nvPr/>
        </p:nvPicPr>
        <p:blipFill>
          <a:blip r:embed="rId3"/>
          <a:stretch>
            <a:fillRect/>
          </a:stretch>
        </p:blipFill>
        <p:spPr>
          <a:xfrm>
            <a:off x="3746075" y="3348922"/>
            <a:ext cx="19202014" cy="7018155"/>
          </a:xfrm>
          <a:prstGeom prst="rect">
            <a:avLst/>
          </a:prstGeom>
        </p:spPr>
      </p:pic>
    </p:spTree>
    <p:extLst>
      <p:ext uri="{BB962C8B-B14F-4D97-AF65-F5344CB8AC3E}">
        <p14:creationId xmlns:p14="http://schemas.microsoft.com/office/powerpoint/2010/main" val="378482808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54"/>
        <p:cNvGrpSpPr/>
        <p:nvPr/>
      </p:nvGrpSpPr>
      <p:grpSpPr>
        <a:xfrm>
          <a:off x="0" y="0"/>
          <a:ext cx="0" cy="0"/>
          <a:chOff x="0" y="0"/>
          <a:chExt cx="0" cy="0"/>
        </a:xfrm>
      </p:grpSpPr>
      <p:grpSp>
        <p:nvGrpSpPr>
          <p:cNvPr id="1563" name="Group 1562">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564"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565"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dirty="0"/>
            </a:p>
          </p:txBody>
        </p:sp>
        <p:sp>
          <p:nvSpPr>
            <p:cNvPr id="1566"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dirty="0"/>
            </a:p>
          </p:txBody>
        </p:sp>
        <p:sp>
          <p:nvSpPr>
            <p:cNvPr id="1567"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568"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569"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dirty="0"/>
            </a:p>
          </p:txBody>
        </p:sp>
      </p:grpSp>
      <p:sp useBgFill="1">
        <p:nvSpPr>
          <p:cNvPr id="1571" name="Rectangle 157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73" name="Group 157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049021" y="2"/>
            <a:ext cx="10027212" cy="13715997"/>
            <a:chOff x="2928938" y="-4763"/>
            <a:chExt cx="5014912" cy="6862763"/>
          </a:xfrm>
        </p:grpSpPr>
        <p:sp>
          <p:nvSpPr>
            <p:cNvPr id="157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57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dirty="0"/>
            </a:p>
          </p:txBody>
        </p:sp>
        <p:sp>
          <p:nvSpPr>
            <p:cNvPr id="157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dirty="0"/>
            </a:p>
          </p:txBody>
        </p:sp>
        <p:sp>
          <p:nvSpPr>
            <p:cNvPr id="157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57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57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dirty="0"/>
            </a:p>
          </p:txBody>
        </p:sp>
      </p:grpSp>
      <p:sp>
        <p:nvSpPr>
          <p:cNvPr id="1557" name="Google Shape;1557;p106"/>
          <p:cNvSpPr txBox="1">
            <a:spLocks noGrp="1"/>
          </p:cNvSpPr>
          <p:nvPr>
            <p:ph type="title"/>
          </p:nvPr>
        </p:nvSpPr>
        <p:spPr>
          <a:xfrm>
            <a:off x="2035849" y="1848464"/>
            <a:ext cx="16345684" cy="6571732"/>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buClr>
                <a:schemeClr val="dk1"/>
              </a:buClr>
              <a:buSzPts val="1100"/>
            </a:pPr>
            <a:r>
              <a:rPr lang="en-US" sz="12300" dirty="0">
                <a:solidFill>
                  <a:schemeClr val="tx1"/>
                </a:solidFill>
                <a:latin typeface="+mj-lt"/>
                <a:ea typeface="+mj-ea"/>
                <a:cs typeface="+mj-cs"/>
              </a:rPr>
              <a:t>Windows Attack Analysis</a:t>
            </a:r>
            <a:endParaRPr lang="en-US" sz="12300" b="1" dirty="0">
              <a:solidFill>
                <a:schemeClr val="tx1"/>
              </a:solidFill>
              <a:latin typeface="+mj-lt"/>
              <a:ea typeface="+mj-ea"/>
              <a:cs typeface="+mj-cs"/>
            </a:endParaRPr>
          </a:p>
          <a:p>
            <a:pPr marL="0" lvl="0" indent="0" algn="l" defTabSz="457200">
              <a:spcBef>
                <a:spcPct val="0"/>
              </a:spcBef>
              <a:spcAft>
                <a:spcPts val="0"/>
              </a:spcAft>
            </a:pPr>
            <a:endParaRPr lang="en-US" sz="12300" dirty="0">
              <a:solidFill>
                <a:schemeClr val="tx1"/>
              </a:solidFill>
              <a:latin typeface="+mj-lt"/>
              <a:ea typeface="+mj-ea"/>
              <a:cs typeface="+mj-cs"/>
              <a:sym typeface="Roboto Light"/>
            </a:endParaRPr>
          </a:p>
        </p:txBody>
      </p:sp>
      <p:sp>
        <p:nvSpPr>
          <p:cNvPr id="1558" name="Google Shape;1558;p106"/>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C8D88E01-AF01-C71C-9467-86B7FE64541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19</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557"/>
                                        </p:tgtEl>
                                        <p:attrNameLst>
                                          <p:attrName>style.visibility</p:attrName>
                                        </p:attrNameLst>
                                      </p:cBhvr>
                                      <p:to>
                                        <p:strVal val="visible"/>
                                      </p:to>
                                    </p:set>
                                    <p:animEffect transition="in" filter="fade">
                                      <p:cBhvr>
                                        <p:cTn id="7" dur="1000"/>
                                        <p:tgtEl>
                                          <p:spTgt spid="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84"/>
          <p:cNvSpPr txBox="1">
            <a:spLocks noGrp="1"/>
          </p:cNvSpPr>
          <p:nvPr>
            <p:ph type="title"/>
          </p:nvPr>
        </p:nvSpPr>
        <p:spPr>
          <a:xfrm>
            <a:off x="-32791" y="0"/>
            <a:ext cx="24443100" cy="4462272"/>
          </a:xfrm>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dirty="0"/>
              <a:t>				</a:t>
            </a:r>
            <a:br>
              <a:rPr lang="en-US" dirty="0"/>
            </a:br>
            <a:r>
              <a:rPr lang="en-US" dirty="0"/>
              <a:t>				</a:t>
            </a:r>
            <a:br>
              <a:rPr lang="en-US" dirty="0"/>
            </a:br>
            <a:r>
              <a:rPr lang="en-US" dirty="0"/>
              <a:t>				Table of Contents</a:t>
            </a:r>
            <a:endParaRPr dirty="0"/>
          </a:p>
        </p:txBody>
      </p:sp>
      <p:sp>
        <p:nvSpPr>
          <p:cNvPr id="1325" name="Google Shape;1325;p84"/>
          <p:cNvSpPr txBox="1">
            <a:spLocks noGrp="1"/>
          </p:cNvSpPr>
          <p:nvPr>
            <p:ph type="subTitle" idx="1"/>
          </p:nvPr>
        </p:nvSpPr>
        <p:spPr>
          <a:xfrm>
            <a:off x="0" y="3563662"/>
            <a:ext cx="24377700" cy="2562816"/>
          </a:xfrm>
          <a:prstGeom prst="rect">
            <a:avLst/>
          </a:prstGeom>
        </p:spPr>
        <p:txBody>
          <a:bodyPr spcFirstLastPara="1" wrap="square" lIns="1219000" tIns="243750" rIns="1219000" bIns="0" anchor="t" anchorCtr="0">
            <a:normAutofit/>
          </a:bodyPr>
          <a:lstStyle/>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This document contains the following resources: </a:t>
            </a:r>
            <a:endParaRPr dirty="0"/>
          </a:p>
        </p:txBody>
      </p:sp>
      <p:graphicFrame>
        <p:nvGraphicFramePr>
          <p:cNvPr id="1336" name="Google Shape;1328;p84">
            <a:extLst>
              <a:ext uri="{FF2B5EF4-FFF2-40B4-BE49-F238E27FC236}">
                <a16:creationId xmlns:a16="http://schemas.microsoft.com/office/drawing/2014/main" id="{0244C982-190D-AD64-5B78-93D4D7FA7E62}"/>
              </a:ext>
            </a:extLst>
          </p:cNvPr>
          <p:cNvGraphicFramePr/>
          <p:nvPr/>
        </p:nvGraphicFramePr>
        <p:xfrm>
          <a:off x="3968495" y="6126479"/>
          <a:ext cx="18979593" cy="4952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1D81C187-8773-8E15-A6C2-968BD3E880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562"/>
        <p:cNvGrpSpPr/>
        <p:nvPr/>
      </p:nvGrpSpPr>
      <p:grpSpPr>
        <a:xfrm>
          <a:off x="0" y="0"/>
          <a:ext cx="0" cy="0"/>
          <a:chOff x="0" y="0"/>
          <a:chExt cx="0" cy="0"/>
        </a:xfrm>
      </p:grpSpPr>
      <p:grpSp>
        <p:nvGrpSpPr>
          <p:cNvPr id="1571" name="Group 1570">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72"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73"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74"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75"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76"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77"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useBgFill="1">
        <p:nvSpPr>
          <p:cNvPr id="1579" name="Rectangle 157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67" name="Picture 1566" descr="Financial graphs on a dark display">
            <a:extLst>
              <a:ext uri="{FF2B5EF4-FFF2-40B4-BE49-F238E27FC236}">
                <a16:creationId xmlns:a16="http://schemas.microsoft.com/office/drawing/2014/main" id="{036986AF-F888-B448-008E-6509E0BCB380}"/>
              </a:ext>
            </a:extLst>
          </p:cNvPr>
          <p:cNvPicPr>
            <a:picLocks noChangeAspect="1"/>
          </p:cNvPicPr>
          <p:nvPr/>
        </p:nvPicPr>
        <p:blipFill rotWithShape="1">
          <a:blip r:embed="rId4"/>
          <a:srcRect l="22956" r="28764"/>
          <a:stretch/>
        </p:blipFill>
        <p:spPr>
          <a:xfrm>
            <a:off x="13782257" y="10"/>
            <a:ext cx="10595394" cy="13715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581" name="Group 158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462274" y="0"/>
            <a:ext cx="4872359" cy="13716002"/>
            <a:chOff x="1320800" y="0"/>
            <a:chExt cx="2436813" cy="6858001"/>
          </a:xfrm>
        </p:grpSpPr>
        <p:sp>
          <p:nvSpPr>
            <p:cNvPr id="158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8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8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8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8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8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563" name="Google Shape;1563;p107"/>
          <p:cNvSpPr txBox="1">
            <a:spLocks noGrp="1"/>
          </p:cNvSpPr>
          <p:nvPr>
            <p:ph type="title"/>
          </p:nvPr>
        </p:nvSpPr>
        <p:spPr>
          <a:xfrm>
            <a:off x="1943653" y="1371600"/>
            <a:ext cx="10518620" cy="3505198"/>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pPr>
            <a:r>
              <a:rPr lang="en-US" sz="4000" dirty="0">
                <a:latin typeface="+mj-lt"/>
                <a:ea typeface="+mj-ea"/>
                <a:cs typeface="+mj-cs"/>
              </a:rPr>
              <a:t>			Attack Report Summary—Windows</a:t>
            </a:r>
          </a:p>
        </p:txBody>
      </p:sp>
      <p:sp>
        <p:nvSpPr>
          <p:cNvPr id="1565" name="Google Shape;1565;p107"/>
          <p:cNvSpPr txBox="1">
            <a:spLocks noGrp="1"/>
          </p:cNvSpPr>
          <p:nvPr>
            <p:ph type="body" idx="3"/>
          </p:nvPr>
        </p:nvSpPr>
        <p:spPr>
          <a:xfrm>
            <a:off x="1286600" y="5333998"/>
            <a:ext cx="10518620" cy="6248402"/>
          </a:xfrm>
          <a:prstGeom prst="rect">
            <a:avLst/>
          </a:prstGeom>
        </p:spPr>
        <p:txBody>
          <a:bodyPr spcFirstLastPara="1" vert="horz" lIns="91440" tIns="45720" rIns="91440" bIns="45720" rtlCol="0" anchor="ctr" anchorCtr="0">
            <a:normAutofit fontScale="62500" lnSpcReduction="20000"/>
          </a:bodyPr>
          <a:lstStyle/>
          <a:p>
            <a:pPr marL="0" lvl="0" indent="0" defTabSz="457200">
              <a:spcBef>
                <a:spcPct val="20000"/>
              </a:spcBef>
              <a:spcAft>
                <a:spcPts val="600"/>
              </a:spcAft>
              <a:buSzPct val="145000"/>
              <a:buNone/>
            </a:pPr>
            <a:r>
              <a:rPr lang="en-US" sz="4000" dirty="0">
                <a:latin typeface="+mn-lt"/>
                <a:ea typeface="+mn-ea"/>
                <a:cs typeface="+mn-cs"/>
              </a:rPr>
              <a:t>Summarize your findings from your </a:t>
            </a:r>
            <a:r>
              <a:rPr lang="en-US" sz="4000" b="1" dirty="0">
                <a:latin typeface="+mn-lt"/>
                <a:ea typeface="+mn-ea"/>
                <a:cs typeface="+mn-cs"/>
              </a:rPr>
              <a:t>reports</a:t>
            </a:r>
            <a:r>
              <a:rPr lang="en-US" sz="4000" dirty="0">
                <a:latin typeface="+mn-lt"/>
                <a:ea typeface="+mn-ea"/>
                <a:cs typeface="+mn-cs"/>
              </a:rPr>
              <a:t> when analyzing the attack logs.</a:t>
            </a:r>
          </a:p>
          <a:p>
            <a:pPr marL="0" lvl="0" indent="0" defTabSz="457200">
              <a:spcBef>
                <a:spcPct val="20000"/>
              </a:spcBef>
              <a:spcAft>
                <a:spcPts val="600"/>
              </a:spcAft>
              <a:buSzPct val="145000"/>
              <a:buFont typeface="Arial"/>
              <a:buChar char="•"/>
            </a:pPr>
            <a:endParaRPr lang="en-US" sz="4000" dirty="0">
              <a:latin typeface="+mn-lt"/>
              <a:ea typeface="+mn-ea"/>
              <a:cs typeface="+mn-cs"/>
            </a:endParaRPr>
          </a:p>
          <a:p>
            <a:pPr marL="1485900" lvl="0" indent="-571500" defTabSz="457200">
              <a:spcBef>
                <a:spcPct val="20000"/>
              </a:spcBef>
              <a:spcAft>
                <a:spcPts val="600"/>
              </a:spcAft>
              <a:buSzPct val="145000"/>
              <a:buFont typeface="Wingdings" panose="05000000000000000000" pitchFamily="2" charset="2"/>
              <a:buChar char="ü"/>
            </a:pPr>
            <a:r>
              <a:rPr lang="en-US" sz="4000" dirty="0">
                <a:latin typeface="+mn-lt"/>
                <a:ea typeface="+mn-ea"/>
                <a:cs typeface="+mn-cs"/>
              </a:rPr>
              <a:t>Analysis of the attack logs indicates a spike in high </a:t>
            </a:r>
            <a:r>
              <a:rPr lang="en-US" sz="4000" b="1" dirty="0">
                <a:latin typeface="+mn-lt"/>
                <a:ea typeface="+mn-ea"/>
                <a:cs typeface="+mn-cs"/>
              </a:rPr>
              <a:t>severity</a:t>
            </a:r>
            <a:r>
              <a:rPr lang="en-US" sz="4000" dirty="0">
                <a:latin typeface="+mn-lt"/>
                <a:ea typeface="+mn-ea"/>
                <a:cs typeface="+mn-cs"/>
              </a:rPr>
              <a:t> </a:t>
            </a:r>
            <a:r>
              <a:rPr lang="en-US" sz="4000" b="1" dirty="0">
                <a:latin typeface="+mn-lt"/>
                <a:ea typeface="+mn-ea"/>
                <a:cs typeface="+mn-cs"/>
              </a:rPr>
              <a:t>levels</a:t>
            </a:r>
            <a:r>
              <a:rPr lang="en-US" sz="4000" dirty="0">
                <a:latin typeface="+mn-lt"/>
                <a:ea typeface="+mn-ea"/>
                <a:cs typeface="+mn-cs"/>
              </a:rPr>
              <a:t>, signaling heightened concerns regarding system integrity and security. This surge in high severity events implies a potential significant threat to the system's stability and functionality.</a:t>
            </a:r>
          </a:p>
          <a:p>
            <a:pPr marL="1485900" lvl="0" indent="-571500" defTabSz="457200">
              <a:spcBef>
                <a:spcPct val="20000"/>
              </a:spcBef>
              <a:spcAft>
                <a:spcPts val="600"/>
              </a:spcAft>
              <a:buSzPct val="145000"/>
              <a:buFont typeface="Wingdings" panose="05000000000000000000" pitchFamily="2" charset="2"/>
              <a:buChar char="ü"/>
            </a:pPr>
            <a:endParaRPr lang="en-US" sz="4000" dirty="0">
              <a:latin typeface="+mn-lt"/>
              <a:ea typeface="+mn-ea"/>
              <a:cs typeface="+mn-cs"/>
            </a:endParaRPr>
          </a:p>
          <a:p>
            <a:pPr marL="1485900" lvl="0" indent="-571500" defTabSz="457200">
              <a:spcBef>
                <a:spcPct val="20000"/>
              </a:spcBef>
              <a:spcAft>
                <a:spcPts val="600"/>
              </a:spcAft>
              <a:buSzPct val="145000"/>
              <a:buFont typeface="Wingdings" panose="05000000000000000000" pitchFamily="2" charset="2"/>
              <a:buChar char="ü"/>
            </a:pPr>
            <a:r>
              <a:rPr lang="en-US" sz="4000" dirty="0">
                <a:latin typeface="+mn-lt"/>
                <a:ea typeface="+mn-ea"/>
                <a:cs typeface="+mn-cs"/>
              </a:rPr>
              <a:t>Conversely, there has been a decline in the occurrence of </a:t>
            </a:r>
            <a:r>
              <a:rPr lang="en-US" sz="4000" b="1" dirty="0">
                <a:latin typeface="+mn-lt"/>
                <a:ea typeface="+mn-ea"/>
                <a:cs typeface="+mn-cs"/>
              </a:rPr>
              <a:t>failed activities</a:t>
            </a:r>
            <a:r>
              <a:rPr lang="en-US" sz="4000" dirty="0">
                <a:latin typeface="+mn-lt"/>
                <a:ea typeface="+mn-ea"/>
                <a:cs typeface="+mn-cs"/>
              </a:rPr>
              <a:t> within the attack logs, potentially indicating successful unauthorized access or activities.</a:t>
            </a:r>
          </a:p>
          <a:p>
            <a:pPr marL="1485900" lvl="0" indent="-571500" defTabSz="457200">
              <a:spcBef>
                <a:spcPct val="20000"/>
              </a:spcBef>
              <a:spcAft>
                <a:spcPts val="600"/>
              </a:spcAft>
              <a:buSzPct val="145000"/>
              <a:buFont typeface="Wingdings" panose="05000000000000000000" pitchFamily="2" charset="2"/>
              <a:buChar char="ü"/>
            </a:pPr>
            <a:endParaRPr lang="en-US" sz="4000" dirty="0">
              <a:latin typeface="+mn-lt"/>
              <a:ea typeface="+mn-ea"/>
              <a:cs typeface="+mn-cs"/>
            </a:endParaRPr>
          </a:p>
          <a:p>
            <a:pPr marL="1485900" lvl="0" indent="-571500" defTabSz="457200">
              <a:spcBef>
                <a:spcPct val="20000"/>
              </a:spcBef>
              <a:spcAft>
                <a:spcPts val="600"/>
              </a:spcAft>
              <a:buSzPct val="145000"/>
              <a:buFont typeface="Wingdings" panose="05000000000000000000" pitchFamily="2" charset="2"/>
              <a:buChar char="ü"/>
            </a:pPr>
            <a:r>
              <a:rPr lang="en-US" sz="4000" dirty="0">
                <a:latin typeface="+mn-lt"/>
                <a:ea typeface="+mn-ea"/>
                <a:cs typeface="+mn-cs"/>
              </a:rPr>
              <a:t>The correlation between increased </a:t>
            </a:r>
            <a:r>
              <a:rPr lang="en-US" sz="4000" b="1" dirty="0">
                <a:latin typeface="+mn-lt"/>
                <a:ea typeface="+mn-ea"/>
                <a:cs typeface="+mn-cs"/>
              </a:rPr>
              <a:t>successful activities </a:t>
            </a:r>
            <a:r>
              <a:rPr lang="en-US" sz="4000" dirty="0">
                <a:latin typeface="+mn-lt"/>
                <a:ea typeface="+mn-ea"/>
                <a:cs typeface="+mn-cs"/>
              </a:rPr>
              <a:t>and diminished </a:t>
            </a:r>
            <a:r>
              <a:rPr lang="en-US" sz="4000" b="1" dirty="0">
                <a:latin typeface="+mn-lt"/>
                <a:ea typeface="+mn-ea"/>
                <a:cs typeface="+mn-cs"/>
              </a:rPr>
              <a:t>failure activities </a:t>
            </a:r>
            <a:r>
              <a:rPr lang="en-US" sz="4000" dirty="0">
                <a:latin typeface="+mn-lt"/>
                <a:ea typeface="+mn-ea"/>
                <a:cs typeface="+mn-cs"/>
              </a:rPr>
              <a:t>rates suggests a potential security breach. These observations underscore the critical imperative for ongoing monitoring and the implementation of robust security measures to safeguard against such threats.</a:t>
            </a:r>
          </a:p>
          <a:p>
            <a:pPr marL="914400" lvl="0" indent="0" defTabSz="457200">
              <a:spcBef>
                <a:spcPct val="20000"/>
              </a:spcBef>
              <a:spcAft>
                <a:spcPts val="600"/>
              </a:spcAft>
              <a:buSzPct val="145000"/>
              <a:buFont typeface="Arial"/>
              <a:buChar char="•"/>
            </a:pPr>
            <a:endParaRPr lang="en-US" sz="4000" dirty="0">
              <a:latin typeface="+mn-lt"/>
              <a:ea typeface="+mn-ea"/>
              <a:cs typeface="+mn-cs"/>
            </a:endParaRPr>
          </a:p>
        </p:txBody>
      </p:sp>
      <p:sp>
        <p:nvSpPr>
          <p:cNvPr id="2" name="Slide Number Placeholder 1">
            <a:extLst>
              <a:ext uri="{FF2B5EF4-FFF2-40B4-BE49-F238E27FC236}">
                <a16:creationId xmlns:a16="http://schemas.microsoft.com/office/drawing/2014/main" id="{6C877D1A-C5A8-CFD5-3135-F5441E2C337F}"/>
              </a:ext>
            </a:extLst>
          </p:cNvPr>
          <p:cNvSpPr>
            <a:spLocks noGrp="1"/>
          </p:cNvSpPr>
          <p:nvPr>
            <p:ph type="sldNum" idx="12"/>
          </p:nvPr>
        </p:nvSpPr>
        <p:spPr>
          <a:xfrm>
            <a:off x="21898007" y="11734262"/>
            <a:ext cx="1102047" cy="730250"/>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1000" kern="1200">
                <a:solidFill>
                  <a:srgbClr val="FFFFFF"/>
                </a:solidFill>
                <a:ea typeface="+mn-ea"/>
                <a:cs typeface="+mn-cs"/>
              </a:rPr>
              <a:pPr lvl="0" indent="0">
                <a:spcBef>
                  <a:spcPts val="0"/>
                </a:spcBef>
                <a:spcAft>
                  <a:spcPts val="600"/>
                </a:spcAft>
                <a:buNone/>
              </a:pPr>
              <a:t>20</a:t>
            </a:fld>
            <a:endParaRPr lang="en-US" sz="1000" kern="1200" dirty="0">
              <a:solidFill>
                <a:srgbClr val="FFFFFF"/>
              </a:solidFill>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569"/>
        <p:cNvGrpSpPr/>
        <p:nvPr/>
      </p:nvGrpSpPr>
      <p:grpSpPr>
        <a:xfrm>
          <a:off x="0" y="0"/>
          <a:ext cx="0" cy="0"/>
          <a:chOff x="0" y="0"/>
          <a:chExt cx="0" cy="0"/>
        </a:xfrm>
      </p:grpSpPr>
      <p:grpSp>
        <p:nvGrpSpPr>
          <p:cNvPr id="1578" name="Group 1577">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79"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80"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81"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82"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83"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84"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useBgFill="1">
        <p:nvSpPr>
          <p:cNvPr id="1586" name="Rectangle 1585">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74" name="Picture 1573" descr="Graph">
            <a:extLst>
              <a:ext uri="{FF2B5EF4-FFF2-40B4-BE49-F238E27FC236}">
                <a16:creationId xmlns:a16="http://schemas.microsoft.com/office/drawing/2014/main" id="{0F20882A-642C-DEE4-9F7C-54DDBC0E7CBF}"/>
              </a:ext>
            </a:extLst>
          </p:cNvPr>
          <p:cNvPicPr>
            <a:picLocks noChangeAspect="1"/>
          </p:cNvPicPr>
          <p:nvPr/>
        </p:nvPicPr>
        <p:blipFill rotWithShape="1">
          <a:blip r:embed="rId4"/>
          <a:srcRect l="20227" r="31493"/>
          <a:stretch/>
        </p:blipFill>
        <p:spPr>
          <a:xfrm>
            <a:off x="13782257" y="10"/>
            <a:ext cx="10595394" cy="13715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588" name="Group 1587">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462274" y="0"/>
            <a:ext cx="4872359" cy="13716002"/>
            <a:chOff x="1320800" y="0"/>
            <a:chExt cx="2436813" cy="6858001"/>
          </a:xfrm>
        </p:grpSpPr>
        <p:sp>
          <p:nvSpPr>
            <p:cNvPr id="1589"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90"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91"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92"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93"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94"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570" name="Google Shape;1570;p108"/>
          <p:cNvSpPr txBox="1">
            <a:spLocks noGrp="1"/>
          </p:cNvSpPr>
          <p:nvPr>
            <p:ph type="title"/>
          </p:nvPr>
        </p:nvSpPr>
        <p:spPr>
          <a:xfrm>
            <a:off x="1943653" y="1371600"/>
            <a:ext cx="10518620" cy="3505198"/>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pPr>
            <a:r>
              <a:rPr lang="en-US" sz="4000" dirty="0">
                <a:latin typeface="+mj-lt"/>
                <a:ea typeface="+mj-ea"/>
                <a:cs typeface="+mj-cs"/>
              </a:rPr>
              <a:t>			Attack Alert Summary—Windows</a:t>
            </a:r>
          </a:p>
        </p:txBody>
      </p:sp>
      <p:sp>
        <p:nvSpPr>
          <p:cNvPr id="1572" name="Google Shape;1572;p108"/>
          <p:cNvSpPr txBox="1">
            <a:spLocks noGrp="1"/>
          </p:cNvSpPr>
          <p:nvPr>
            <p:ph type="body" idx="3"/>
          </p:nvPr>
        </p:nvSpPr>
        <p:spPr>
          <a:xfrm>
            <a:off x="1286600" y="5333998"/>
            <a:ext cx="10518620" cy="6591302"/>
          </a:xfrm>
          <a:prstGeom prst="rect">
            <a:avLst/>
          </a:prstGeom>
        </p:spPr>
        <p:txBody>
          <a:bodyPr spcFirstLastPara="1" vert="horz" lIns="91440" tIns="45720" rIns="91440" bIns="45720" rtlCol="0" anchor="ctr" anchorCtr="0">
            <a:normAutofit fontScale="25000" lnSpcReduction="20000"/>
          </a:bodyPr>
          <a:lstStyle/>
          <a:p>
            <a:pPr marL="0" lvl="0" indent="0" defTabSz="457200">
              <a:spcBef>
                <a:spcPct val="20000"/>
              </a:spcBef>
              <a:spcAft>
                <a:spcPts val="600"/>
              </a:spcAft>
              <a:buSzPct val="145000"/>
              <a:buNone/>
            </a:pPr>
            <a:r>
              <a:rPr lang="en-US" sz="10000" dirty="0">
                <a:latin typeface="+mn-lt"/>
                <a:ea typeface="+mn-ea"/>
                <a:cs typeface="+mn-cs"/>
              </a:rPr>
              <a:t>Summarize your findings from your </a:t>
            </a:r>
            <a:r>
              <a:rPr lang="en-US" sz="10000" b="1" dirty="0">
                <a:latin typeface="+mn-lt"/>
                <a:ea typeface="+mn-ea"/>
                <a:cs typeface="+mn-cs"/>
              </a:rPr>
              <a:t>alerts</a:t>
            </a:r>
            <a:r>
              <a:rPr lang="en-US" sz="10000" dirty="0">
                <a:latin typeface="+mn-lt"/>
                <a:ea typeface="+mn-ea"/>
                <a:cs typeface="+mn-cs"/>
              </a:rPr>
              <a:t> when analyzing the attack logs. Were the thresholds correct?</a:t>
            </a:r>
          </a:p>
          <a:p>
            <a:pPr marL="0" lvl="0" indent="0" defTabSz="457200">
              <a:spcBef>
                <a:spcPct val="20000"/>
              </a:spcBef>
              <a:spcAft>
                <a:spcPts val="600"/>
              </a:spcAft>
              <a:buSzPct val="145000"/>
              <a:buNone/>
            </a:pPr>
            <a:endParaRPr lang="en-US" sz="10000" dirty="0">
              <a:latin typeface="+mn-lt"/>
              <a:ea typeface="+mn-ea"/>
              <a:cs typeface="+mn-cs"/>
            </a:endParaRPr>
          </a:p>
          <a:p>
            <a:pPr marL="1485900" lvl="0" indent="-571500" defTabSz="457200">
              <a:spcBef>
                <a:spcPct val="20000"/>
              </a:spcBef>
              <a:spcAft>
                <a:spcPts val="600"/>
              </a:spcAft>
              <a:buSzPct val="145000"/>
              <a:buFont typeface="Wingdings" panose="05000000000000000000" pitchFamily="2" charset="2"/>
              <a:buChar char="ü"/>
            </a:pPr>
            <a:r>
              <a:rPr lang="en-US" sz="10000" dirty="0">
                <a:latin typeface="+mn-lt"/>
                <a:ea typeface="+mn-ea"/>
                <a:cs typeface="+mn-cs"/>
              </a:rPr>
              <a:t>The alert for</a:t>
            </a:r>
            <a:r>
              <a:rPr lang="en-US" sz="10000" b="1" dirty="0">
                <a:latin typeface="+mn-lt"/>
                <a:ea typeface="+mn-ea"/>
                <a:cs typeface="+mn-cs"/>
              </a:rPr>
              <a:t> failed activity </a:t>
            </a:r>
            <a:r>
              <a:rPr lang="en-US" sz="10000" dirty="0">
                <a:latin typeface="+mn-lt"/>
                <a:ea typeface="+mn-ea"/>
                <a:cs typeface="+mn-cs"/>
              </a:rPr>
              <a:t>was initiated at 08:00 on March 3, 2020, triggered by a significant surge in failed activities. The quantity of failed activities recorded during this period markedly exceeded that of any other hour, signaling a potential security vulnerability.</a:t>
            </a:r>
          </a:p>
          <a:p>
            <a:pPr marL="1485900" lvl="0" indent="-571500" defTabSz="457200">
              <a:spcBef>
                <a:spcPct val="20000"/>
              </a:spcBef>
              <a:spcAft>
                <a:spcPts val="600"/>
              </a:spcAft>
              <a:buSzPct val="145000"/>
              <a:buFont typeface="Wingdings" panose="05000000000000000000" pitchFamily="2" charset="2"/>
              <a:buChar char="ü"/>
            </a:pPr>
            <a:endParaRPr lang="en-US" sz="10000" dirty="0">
              <a:latin typeface="+mn-lt"/>
              <a:ea typeface="+mn-ea"/>
              <a:cs typeface="+mn-cs"/>
            </a:endParaRPr>
          </a:p>
          <a:p>
            <a:pPr marL="1485900" lvl="0" indent="-571500" defTabSz="457200">
              <a:spcBef>
                <a:spcPct val="20000"/>
              </a:spcBef>
              <a:spcAft>
                <a:spcPts val="600"/>
              </a:spcAft>
              <a:buSzPct val="145000"/>
              <a:buFont typeface="Wingdings" panose="05000000000000000000" pitchFamily="2" charset="2"/>
              <a:buChar char="ü"/>
            </a:pPr>
            <a:r>
              <a:rPr lang="en-US" sz="10000" dirty="0">
                <a:latin typeface="+mn-lt"/>
                <a:ea typeface="+mn-ea"/>
                <a:cs typeface="+mn-cs"/>
              </a:rPr>
              <a:t>Similarly, the alert for </a:t>
            </a:r>
            <a:r>
              <a:rPr lang="en-US" sz="10000" b="1" dirty="0">
                <a:latin typeface="+mn-lt"/>
                <a:ea typeface="+mn-ea"/>
                <a:cs typeface="+mn-cs"/>
              </a:rPr>
              <a:t>successful logins </a:t>
            </a:r>
            <a:r>
              <a:rPr lang="en-US" sz="10000" dirty="0">
                <a:latin typeface="+mn-lt"/>
                <a:ea typeface="+mn-ea"/>
                <a:cs typeface="+mn-cs"/>
              </a:rPr>
              <a:t>was activated, affirming that the volume of successful logins remained within anticipated parameters on March 25, 2020, totaling 196 instances.</a:t>
            </a:r>
          </a:p>
          <a:p>
            <a:pPr marL="1485900" lvl="0" indent="-571500" defTabSz="457200">
              <a:spcBef>
                <a:spcPct val="20000"/>
              </a:spcBef>
              <a:spcAft>
                <a:spcPts val="600"/>
              </a:spcAft>
              <a:buSzPct val="145000"/>
              <a:buFont typeface="Wingdings" panose="05000000000000000000" pitchFamily="2" charset="2"/>
              <a:buChar char="ü"/>
            </a:pPr>
            <a:endParaRPr lang="en-US" sz="10000" dirty="0">
              <a:latin typeface="+mn-lt"/>
              <a:ea typeface="+mn-ea"/>
              <a:cs typeface="+mn-cs"/>
            </a:endParaRPr>
          </a:p>
          <a:p>
            <a:pPr marL="1485900" lvl="0" indent="-571500" defTabSz="457200">
              <a:spcBef>
                <a:spcPct val="20000"/>
              </a:spcBef>
              <a:spcAft>
                <a:spcPts val="600"/>
              </a:spcAft>
              <a:buSzPct val="145000"/>
              <a:buFont typeface="Wingdings" panose="05000000000000000000" pitchFamily="2" charset="2"/>
              <a:buChar char="ü"/>
            </a:pPr>
            <a:r>
              <a:rPr lang="en-US" sz="10000" dirty="0">
                <a:latin typeface="+mn-lt"/>
                <a:ea typeface="+mn-ea"/>
                <a:cs typeface="+mn-cs"/>
              </a:rPr>
              <a:t>Conversely, the alert for </a:t>
            </a:r>
            <a:r>
              <a:rPr lang="en-US" sz="10000" b="1" dirty="0">
                <a:latin typeface="+mn-lt"/>
                <a:ea typeface="+mn-ea"/>
                <a:cs typeface="+mn-cs"/>
              </a:rPr>
              <a:t>deleted accounts </a:t>
            </a:r>
            <a:r>
              <a:rPr lang="en-US" sz="10000" dirty="0">
                <a:latin typeface="+mn-lt"/>
                <a:ea typeface="+mn-ea"/>
                <a:cs typeface="+mn-cs"/>
              </a:rPr>
              <a:t>remained inactive, indicating that the number of deletions remained consistent with expected norms. Overall, the alert thresholds demonstrate accurate alignment, effectively reflecting the operational dynamics within the system</a:t>
            </a:r>
            <a:r>
              <a:rPr lang="en-US" sz="4000" dirty="0">
                <a:latin typeface="+mn-lt"/>
                <a:ea typeface="+mn-ea"/>
                <a:cs typeface="+mn-cs"/>
              </a:rPr>
              <a:t>.</a:t>
            </a:r>
          </a:p>
          <a:p>
            <a:pPr marL="914400" lvl="0" indent="0" defTabSz="457200">
              <a:spcBef>
                <a:spcPct val="20000"/>
              </a:spcBef>
              <a:spcAft>
                <a:spcPts val="600"/>
              </a:spcAft>
              <a:buSzPct val="145000"/>
              <a:buFont typeface="Arial"/>
              <a:buChar char="•"/>
            </a:pPr>
            <a:endParaRPr lang="en-US" sz="4000" dirty="0">
              <a:latin typeface="+mn-lt"/>
              <a:ea typeface="+mn-ea"/>
              <a:cs typeface="+mn-cs"/>
            </a:endParaRPr>
          </a:p>
          <a:p>
            <a:pPr marL="914400" lvl="0" indent="0" defTabSz="457200">
              <a:spcBef>
                <a:spcPct val="20000"/>
              </a:spcBef>
              <a:spcAft>
                <a:spcPts val="600"/>
              </a:spcAft>
              <a:buSzPct val="145000"/>
              <a:buFont typeface="Arial"/>
              <a:buChar char="•"/>
            </a:pPr>
            <a:endParaRPr lang="en-US" sz="4000" dirty="0">
              <a:latin typeface="+mn-lt"/>
              <a:ea typeface="+mn-ea"/>
              <a:cs typeface="+mn-cs"/>
            </a:endParaRPr>
          </a:p>
        </p:txBody>
      </p:sp>
      <p:sp>
        <p:nvSpPr>
          <p:cNvPr id="2" name="Slide Number Placeholder 1">
            <a:extLst>
              <a:ext uri="{FF2B5EF4-FFF2-40B4-BE49-F238E27FC236}">
                <a16:creationId xmlns:a16="http://schemas.microsoft.com/office/drawing/2014/main" id="{96BB16E5-819E-6C71-03D6-2B7AC8008A75}"/>
              </a:ext>
            </a:extLst>
          </p:cNvPr>
          <p:cNvSpPr>
            <a:spLocks noGrp="1"/>
          </p:cNvSpPr>
          <p:nvPr>
            <p:ph type="sldNum" idx="12"/>
          </p:nvPr>
        </p:nvSpPr>
        <p:spPr>
          <a:xfrm>
            <a:off x="21898007" y="11734262"/>
            <a:ext cx="1102047" cy="730250"/>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1000" kern="1200">
                <a:solidFill>
                  <a:srgbClr val="FFFFFF"/>
                </a:solidFill>
                <a:ea typeface="+mn-ea"/>
                <a:cs typeface="+mn-cs"/>
              </a:rPr>
              <a:pPr lvl="0" indent="0">
                <a:spcBef>
                  <a:spcPts val="0"/>
                </a:spcBef>
                <a:spcAft>
                  <a:spcPts val="600"/>
                </a:spcAft>
                <a:buNone/>
              </a:pPr>
              <a:t>21</a:t>
            </a:fld>
            <a:endParaRPr lang="en-US" sz="1000" kern="1200" dirty="0">
              <a:solidFill>
                <a:srgbClr val="FFFFFF"/>
              </a:solidFill>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576"/>
        <p:cNvGrpSpPr/>
        <p:nvPr/>
      </p:nvGrpSpPr>
      <p:grpSpPr>
        <a:xfrm>
          <a:off x="0" y="0"/>
          <a:ext cx="0" cy="0"/>
          <a:chOff x="0" y="0"/>
          <a:chExt cx="0" cy="0"/>
        </a:xfrm>
      </p:grpSpPr>
      <p:grpSp>
        <p:nvGrpSpPr>
          <p:cNvPr id="1585" name="Group 1584">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86"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87"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88"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89"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90"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91"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useBgFill="1">
        <p:nvSpPr>
          <p:cNvPr id="1593" name="Rectangle 1592">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81" name="Picture 1580" descr="Magnifying glass showing decling performance">
            <a:extLst>
              <a:ext uri="{FF2B5EF4-FFF2-40B4-BE49-F238E27FC236}">
                <a16:creationId xmlns:a16="http://schemas.microsoft.com/office/drawing/2014/main" id="{3A8460EE-E90B-7831-4FBA-14296F73624A}"/>
              </a:ext>
            </a:extLst>
          </p:cNvPr>
          <p:cNvPicPr>
            <a:picLocks noChangeAspect="1"/>
          </p:cNvPicPr>
          <p:nvPr/>
        </p:nvPicPr>
        <p:blipFill rotWithShape="1">
          <a:blip r:embed="rId4"/>
          <a:srcRect l="8936" r="39501"/>
          <a:stretch/>
        </p:blipFill>
        <p:spPr>
          <a:xfrm>
            <a:off x="13782257" y="10"/>
            <a:ext cx="10595394" cy="13715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595" name="Group 159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462274" y="0"/>
            <a:ext cx="4872359" cy="13716002"/>
            <a:chOff x="1320800" y="0"/>
            <a:chExt cx="2436813" cy="6858001"/>
          </a:xfrm>
        </p:grpSpPr>
        <p:sp>
          <p:nvSpPr>
            <p:cNvPr id="159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9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9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9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60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60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577" name="Google Shape;1577;p109"/>
          <p:cNvSpPr txBox="1">
            <a:spLocks noGrp="1"/>
          </p:cNvSpPr>
          <p:nvPr>
            <p:ph type="title"/>
          </p:nvPr>
        </p:nvSpPr>
        <p:spPr>
          <a:xfrm>
            <a:off x="1943653" y="1371600"/>
            <a:ext cx="10518620" cy="3505198"/>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pPr>
            <a:r>
              <a:rPr lang="en-US" sz="4000" dirty="0">
                <a:latin typeface="+mj-lt"/>
                <a:ea typeface="+mj-ea"/>
                <a:cs typeface="+mj-cs"/>
              </a:rPr>
              <a:t>			Attack Dashboard Summary—Windows</a:t>
            </a:r>
          </a:p>
        </p:txBody>
      </p:sp>
      <p:sp>
        <p:nvSpPr>
          <p:cNvPr id="1579" name="Google Shape;1579;p109"/>
          <p:cNvSpPr txBox="1">
            <a:spLocks noGrp="1"/>
          </p:cNvSpPr>
          <p:nvPr>
            <p:ph type="body" idx="3"/>
          </p:nvPr>
        </p:nvSpPr>
        <p:spPr>
          <a:xfrm>
            <a:off x="1286600" y="5333998"/>
            <a:ext cx="10518620" cy="6248402"/>
          </a:xfrm>
          <a:prstGeom prst="rect">
            <a:avLst/>
          </a:prstGeom>
        </p:spPr>
        <p:txBody>
          <a:bodyPr spcFirstLastPara="1" vert="horz" lIns="91440" tIns="45720" rIns="91440" bIns="45720" rtlCol="0" anchor="ctr" anchorCtr="0">
            <a:normAutofit fontScale="62500" lnSpcReduction="20000"/>
          </a:bodyPr>
          <a:lstStyle/>
          <a:p>
            <a:pPr marL="0" lvl="0" indent="0" defTabSz="457200">
              <a:spcBef>
                <a:spcPct val="20000"/>
              </a:spcBef>
              <a:spcAft>
                <a:spcPts val="600"/>
              </a:spcAft>
              <a:buSzPct val="145000"/>
              <a:buNone/>
            </a:pPr>
            <a:r>
              <a:rPr lang="en-US" sz="4000" dirty="0">
                <a:latin typeface="+mn-lt"/>
                <a:ea typeface="+mn-ea"/>
                <a:cs typeface="+mn-cs"/>
              </a:rPr>
              <a:t>Summarize your findings from your dashboards when analyzing the attack logs.</a:t>
            </a:r>
          </a:p>
          <a:p>
            <a:pPr marL="914400" lvl="0" indent="0" defTabSz="457200">
              <a:spcBef>
                <a:spcPct val="20000"/>
              </a:spcBef>
              <a:spcAft>
                <a:spcPts val="600"/>
              </a:spcAft>
              <a:buSzPct val="145000"/>
              <a:buFont typeface="Arial"/>
              <a:buChar char="•"/>
            </a:pPr>
            <a:endParaRPr lang="en-US" sz="4000" dirty="0">
              <a:latin typeface="+mn-lt"/>
              <a:ea typeface="+mn-ea"/>
              <a:cs typeface="+mn-cs"/>
            </a:endParaRPr>
          </a:p>
          <a:p>
            <a:pPr marL="977900" lvl="0" indent="-571500" defTabSz="457200">
              <a:spcBef>
                <a:spcPct val="20000"/>
              </a:spcBef>
              <a:spcAft>
                <a:spcPts val="600"/>
              </a:spcAft>
              <a:buSzPct val="145000"/>
              <a:buFont typeface="Wingdings" panose="05000000000000000000" pitchFamily="2" charset="2"/>
              <a:buChar char="ü"/>
            </a:pPr>
            <a:r>
              <a:rPr lang="en-US" sz="4000" dirty="0">
                <a:latin typeface="+mn-lt"/>
                <a:ea typeface="+mn-ea"/>
                <a:cs typeface="+mn-cs"/>
              </a:rPr>
              <a:t>The findings from the </a:t>
            </a:r>
            <a:r>
              <a:rPr lang="en-US" sz="4000" b="1" dirty="0">
                <a:latin typeface="+mn-lt"/>
                <a:ea typeface="+mn-ea"/>
                <a:cs typeface="+mn-cs"/>
              </a:rPr>
              <a:t>Line chart </a:t>
            </a:r>
            <a:r>
              <a:rPr lang="en-US" sz="4000" dirty="0">
                <a:latin typeface="+mn-lt"/>
                <a:ea typeface="+mn-ea"/>
                <a:cs typeface="+mn-cs"/>
              </a:rPr>
              <a:t>were corroborated by the </a:t>
            </a:r>
            <a:r>
              <a:rPr lang="en-US" sz="4000" b="1" dirty="0">
                <a:latin typeface="+mn-lt"/>
                <a:ea typeface="+mn-ea"/>
                <a:cs typeface="+mn-cs"/>
              </a:rPr>
              <a:t>Pie chart </a:t>
            </a:r>
            <a:r>
              <a:rPr lang="en-US" sz="4000" dirty="0">
                <a:latin typeface="+mn-lt"/>
                <a:ea typeface="+mn-ea"/>
                <a:cs typeface="+mn-cs"/>
              </a:rPr>
              <a:t>for signatures, notably indicating elevated counts for </a:t>
            </a:r>
            <a:r>
              <a:rPr lang="en-US" sz="4000" b="1" dirty="0">
                <a:latin typeface="+mn-lt"/>
                <a:ea typeface="+mn-ea"/>
                <a:cs typeface="+mn-cs"/>
              </a:rPr>
              <a:t>“A user was locked out"</a:t>
            </a:r>
            <a:r>
              <a:rPr lang="en-US" sz="4000" dirty="0">
                <a:latin typeface="+mn-lt"/>
                <a:ea typeface="+mn-ea"/>
                <a:cs typeface="+mn-cs"/>
              </a:rPr>
              <a:t> and </a:t>
            </a:r>
            <a:r>
              <a:rPr lang="en-US" sz="4000" b="1" dirty="0">
                <a:latin typeface="+mn-lt"/>
                <a:ea typeface="+mn-ea"/>
                <a:cs typeface="+mn-cs"/>
              </a:rPr>
              <a:t>"An attempt was made to reset account password".</a:t>
            </a:r>
          </a:p>
          <a:p>
            <a:pPr marL="977900" lvl="0" indent="-571500" defTabSz="457200">
              <a:spcBef>
                <a:spcPct val="20000"/>
              </a:spcBef>
              <a:spcAft>
                <a:spcPts val="600"/>
              </a:spcAft>
              <a:buSzPct val="145000"/>
              <a:buFont typeface="Wingdings" panose="05000000000000000000" pitchFamily="2" charset="2"/>
              <a:buChar char="ü"/>
            </a:pPr>
            <a:endParaRPr lang="en-US" sz="4000" dirty="0">
              <a:latin typeface="+mn-lt"/>
              <a:ea typeface="+mn-ea"/>
              <a:cs typeface="+mn-cs"/>
            </a:endParaRPr>
          </a:p>
          <a:p>
            <a:pPr marL="977900" lvl="0" indent="-571500" defTabSz="457200">
              <a:spcBef>
                <a:spcPct val="20000"/>
              </a:spcBef>
              <a:spcAft>
                <a:spcPts val="600"/>
              </a:spcAft>
              <a:buSzPct val="145000"/>
              <a:buFont typeface="Wingdings" panose="05000000000000000000" pitchFamily="2" charset="2"/>
              <a:buChar char="ü"/>
            </a:pPr>
            <a:r>
              <a:rPr lang="en-US" sz="4000" dirty="0">
                <a:latin typeface="+mn-lt"/>
                <a:ea typeface="+mn-ea"/>
                <a:cs typeface="+mn-cs"/>
              </a:rPr>
              <a:t>Similarly, the </a:t>
            </a:r>
            <a:r>
              <a:rPr lang="en-US" sz="4000" b="1" dirty="0">
                <a:latin typeface="+mn-lt"/>
                <a:ea typeface="+mn-ea"/>
                <a:cs typeface="+mn-cs"/>
              </a:rPr>
              <a:t>Pie chart </a:t>
            </a:r>
            <a:r>
              <a:rPr lang="en-US" sz="4000" dirty="0">
                <a:latin typeface="+mn-lt"/>
                <a:ea typeface="+mn-ea"/>
                <a:cs typeface="+mn-cs"/>
              </a:rPr>
              <a:t>for users reinforced the conclusions drawn from the </a:t>
            </a:r>
            <a:r>
              <a:rPr lang="en-US" sz="4000" b="1" dirty="0">
                <a:latin typeface="+mn-lt"/>
                <a:ea typeface="+mn-ea"/>
                <a:cs typeface="+mn-cs"/>
              </a:rPr>
              <a:t>Line chart</a:t>
            </a:r>
            <a:r>
              <a:rPr lang="en-US" sz="4000" dirty="0">
                <a:latin typeface="+mn-lt"/>
                <a:ea typeface="+mn-ea"/>
                <a:cs typeface="+mn-cs"/>
              </a:rPr>
              <a:t>, highlighting </a:t>
            </a:r>
            <a:r>
              <a:rPr lang="en-US" sz="4000" b="1" dirty="0">
                <a:latin typeface="+mn-lt"/>
                <a:ea typeface="+mn-ea"/>
                <a:cs typeface="+mn-cs"/>
              </a:rPr>
              <a:t>user_a </a:t>
            </a:r>
            <a:r>
              <a:rPr lang="en-US" sz="4000" dirty="0">
                <a:latin typeface="+mn-lt"/>
                <a:ea typeface="+mn-ea"/>
                <a:cs typeface="+mn-cs"/>
              </a:rPr>
              <a:t>and </a:t>
            </a:r>
            <a:r>
              <a:rPr lang="en-US" sz="4000" b="1" dirty="0">
                <a:latin typeface="+mn-lt"/>
                <a:ea typeface="+mn-ea"/>
                <a:cs typeface="+mn-cs"/>
              </a:rPr>
              <a:t>user_k</a:t>
            </a:r>
            <a:r>
              <a:rPr lang="en-US" sz="4000" dirty="0">
                <a:latin typeface="+mn-lt"/>
                <a:ea typeface="+mn-ea"/>
                <a:cs typeface="+mn-cs"/>
              </a:rPr>
              <a:t> for their substantial counts and significant proportions.</a:t>
            </a:r>
          </a:p>
          <a:p>
            <a:pPr marL="977900" lvl="0" indent="-571500" defTabSz="457200">
              <a:spcBef>
                <a:spcPct val="20000"/>
              </a:spcBef>
              <a:spcAft>
                <a:spcPts val="600"/>
              </a:spcAft>
              <a:buSzPct val="145000"/>
              <a:buFont typeface="Wingdings" panose="05000000000000000000" pitchFamily="2" charset="2"/>
              <a:buChar char="ü"/>
            </a:pPr>
            <a:endParaRPr lang="en-US" sz="4000" dirty="0">
              <a:latin typeface="+mn-lt"/>
              <a:ea typeface="+mn-ea"/>
              <a:cs typeface="+mn-cs"/>
            </a:endParaRPr>
          </a:p>
          <a:p>
            <a:pPr marL="977900" lvl="0" indent="-571500" defTabSz="457200">
              <a:spcBef>
                <a:spcPct val="20000"/>
              </a:spcBef>
              <a:spcAft>
                <a:spcPts val="600"/>
              </a:spcAft>
              <a:buSzPct val="145000"/>
              <a:buFont typeface="Wingdings" panose="05000000000000000000" pitchFamily="2" charset="2"/>
              <a:buChar char="ü"/>
            </a:pPr>
            <a:r>
              <a:rPr lang="en-US" sz="4000" dirty="0">
                <a:latin typeface="+mn-lt"/>
                <a:ea typeface="+mn-ea"/>
                <a:cs typeface="+mn-cs"/>
              </a:rPr>
              <a:t>Furthermore, the </a:t>
            </a:r>
            <a:r>
              <a:rPr lang="en-US" sz="4000" b="1" dirty="0">
                <a:latin typeface="+mn-lt"/>
                <a:ea typeface="+mn-ea"/>
                <a:cs typeface="+mn-cs"/>
              </a:rPr>
              <a:t>Single Value chart </a:t>
            </a:r>
            <a:r>
              <a:rPr lang="en-US" sz="4000" dirty="0">
                <a:latin typeface="+mn-lt"/>
                <a:ea typeface="+mn-ea"/>
                <a:cs typeface="+mn-cs"/>
              </a:rPr>
              <a:t>for the signature </a:t>
            </a:r>
            <a:r>
              <a:rPr lang="en-US" sz="4000" b="1" dirty="0">
                <a:latin typeface="+mn-lt"/>
                <a:ea typeface="+mn-ea"/>
                <a:cs typeface="+mn-cs"/>
              </a:rPr>
              <a:t>"A logon was attempted using explicit credentials" </a:t>
            </a:r>
            <a:r>
              <a:rPr lang="en-US" sz="4000" dirty="0">
                <a:latin typeface="+mn-lt"/>
                <a:ea typeface="+mn-ea"/>
                <a:cs typeface="+mn-cs"/>
              </a:rPr>
              <a:t>exhibited a decline in activity.</a:t>
            </a:r>
          </a:p>
        </p:txBody>
      </p:sp>
      <p:sp>
        <p:nvSpPr>
          <p:cNvPr id="2" name="Slide Number Placeholder 1">
            <a:extLst>
              <a:ext uri="{FF2B5EF4-FFF2-40B4-BE49-F238E27FC236}">
                <a16:creationId xmlns:a16="http://schemas.microsoft.com/office/drawing/2014/main" id="{BAFAEB08-2865-A893-3404-404DC66AE904}"/>
              </a:ext>
            </a:extLst>
          </p:cNvPr>
          <p:cNvSpPr>
            <a:spLocks noGrp="1"/>
          </p:cNvSpPr>
          <p:nvPr>
            <p:ph type="sldNum" idx="12"/>
          </p:nvPr>
        </p:nvSpPr>
        <p:spPr>
          <a:xfrm>
            <a:off x="21898007" y="11734262"/>
            <a:ext cx="1102047" cy="730250"/>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1000" kern="1200">
                <a:solidFill>
                  <a:srgbClr val="FFFFFF"/>
                </a:solidFill>
                <a:ea typeface="+mn-ea"/>
                <a:cs typeface="+mn-cs"/>
              </a:rPr>
              <a:pPr lvl="0" indent="0">
                <a:spcBef>
                  <a:spcPts val="0"/>
                </a:spcBef>
                <a:spcAft>
                  <a:spcPts val="600"/>
                </a:spcAft>
                <a:buNone/>
              </a:pPr>
              <a:t>22</a:t>
            </a:fld>
            <a:endParaRPr lang="en-US" sz="1000" kern="1200" dirty="0">
              <a:solidFill>
                <a:srgbClr val="FFFFFF"/>
              </a:solidFill>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6"/>
        <p:cNvGrpSpPr/>
        <p:nvPr/>
      </p:nvGrpSpPr>
      <p:grpSpPr>
        <a:xfrm>
          <a:off x="0" y="0"/>
          <a:ext cx="0" cy="0"/>
          <a:chOff x="0" y="0"/>
          <a:chExt cx="0" cy="0"/>
        </a:xfrm>
      </p:grpSpPr>
      <p:grpSp>
        <p:nvGrpSpPr>
          <p:cNvPr id="1495" name="Group 1494">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496"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497"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dirty="0"/>
            </a:p>
          </p:txBody>
        </p:sp>
        <p:sp>
          <p:nvSpPr>
            <p:cNvPr id="1498"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dirty="0"/>
            </a:p>
          </p:txBody>
        </p:sp>
        <p:sp>
          <p:nvSpPr>
            <p:cNvPr id="1499"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500"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501"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dirty="0"/>
            </a:p>
          </p:txBody>
        </p:sp>
      </p:grpSp>
      <p:sp useBgFill="1">
        <p:nvSpPr>
          <p:cNvPr id="1503" name="Rectangle 1502">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05" name="Group 1504">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049021" y="2"/>
            <a:ext cx="10027212" cy="13715997"/>
            <a:chOff x="2928938" y="-4763"/>
            <a:chExt cx="5014912" cy="6862763"/>
          </a:xfrm>
        </p:grpSpPr>
        <p:sp>
          <p:nvSpPr>
            <p:cNvPr id="1506"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507"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dirty="0"/>
            </a:p>
          </p:txBody>
        </p:sp>
        <p:sp>
          <p:nvSpPr>
            <p:cNvPr id="1508"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dirty="0"/>
            </a:p>
          </p:txBody>
        </p:sp>
        <p:sp>
          <p:nvSpPr>
            <p:cNvPr id="1509"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510"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511"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dirty="0"/>
            </a:p>
          </p:txBody>
        </p:sp>
      </p:grpSp>
      <p:sp>
        <p:nvSpPr>
          <p:cNvPr id="1489" name="Google Shape;1489;p100"/>
          <p:cNvSpPr txBox="1">
            <a:spLocks noGrp="1"/>
          </p:cNvSpPr>
          <p:nvPr>
            <p:ph type="title"/>
          </p:nvPr>
        </p:nvSpPr>
        <p:spPr>
          <a:xfrm>
            <a:off x="2035849" y="1848464"/>
            <a:ext cx="16345684" cy="6571732"/>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buClr>
                <a:schemeClr val="dk1"/>
              </a:buClr>
              <a:buSzPts val="1100"/>
            </a:pPr>
            <a:r>
              <a:rPr lang="en-US" sz="12300" dirty="0">
                <a:solidFill>
                  <a:schemeClr val="tx1"/>
                </a:solidFill>
                <a:latin typeface="+mj-lt"/>
                <a:ea typeface="+mj-ea"/>
                <a:cs typeface="+mj-cs"/>
              </a:rPr>
              <a:t>Apache Logs</a:t>
            </a:r>
            <a:endParaRPr lang="en-US" sz="12300" b="1" dirty="0">
              <a:solidFill>
                <a:schemeClr val="tx1"/>
              </a:solidFill>
              <a:latin typeface="+mj-lt"/>
              <a:ea typeface="+mj-ea"/>
              <a:cs typeface="+mj-cs"/>
            </a:endParaRPr>
          </a:p>
          <a:p>
            <a:pPr marL="0" lvl="0" indent="0" algn="l" defTabSz="457200">
              <a:spcBef>
                <a:spcPct val="0"/>
              </a:spcBef>
              <a:spcAft>
                <a:spcPts val="0"/>
              </a:spcAft>
            </a:pPr>
            <a:endParaRPr lang="en-US" sz="12300" dirty="0">
              <a:solidFill>
                <a:schemeClr val="tx1"/>
              </a:solidFill>
              <a:latin typeface="+mj-lt"/>
              <a:ea typeface="+mj-ea"/>
              <a:cs typeface="+mj-cs"/>
              <a:sym typeface="Roboto Light"/>
            </a:endParaRPr>
          </a:p>
        </p:txBody>
      </p:sp>
      <p:sp>
        <p:nvSpPr>
          <p:cNvPr id="1488" name="Google Shape;1488;p100"/>
          <p:cNvSpPr txBox="1"/>
          <p:nvPr/>
        </p:nvSpPr>
        <p:spPr>
          <a:xfrm>
            <a:off x="2035849" y="8420196"/>
            <a:ext cx="14352402" cy="1726696"/>
          </a:xfrm>
          <a:prstGeom prst="rect">
            <a:avLst/>
          </a:prstGeom>
        </p:spPr>
        <p:txBody>
          <a:bodyPr spcFirstLastPara="1" vert="horz" lIns="91440" tIns="45720" rIns="91440" bIns="45720" rtlCol="0" anchor="t" anchorCtr="0">
            <a:normAutofit/>
          </a:bodyPr>
          <a:lstStyle/>
          <a:p>
            <a:pPr lvl="0" defTabSz="457200">
              <a:spcBef>
                <a:spcPct val="20000"/>
              </a:spcBef>
              <a:spcAft>
                <a:spcPts val="600"/>
              </a:spcAft>
              <a:buClr>
                <a:schemeClr val="accent1">
                  <a:lumMod val="75000"/>
                </a:schemeClr>
              </a:buClr>
              <a:buSzPct val="145000"/>
            </a:pPr>
            <a:endParaRPr lang="en-US" sz="2100" kern="1200" dirty="0">
              <a:solidFill>
                <a:schemeClr val="tx1"/>
              </a:solidFill>
              <a:latin typeface="+mn-lt"/>
              <a:ea typeface="+mn-ea"/>
              <a:cs typeface="+mn-cs"/>
            </a:endParaRPr>
          </a:p>
        </p:txBody>
      </p:sp>
      <p:sp>
        <p:nvSpPr>
          <p:cNvPr id="1490" name="Google Shape;1490;p100"/>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478BAB56-DC0A-B561-E6AE-BB0EC47A554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23</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489"/>
                                        </p:tgtEl>
                                        <p:attrNameLst>
                                          <p:attrName>style.visibility</p:attrName>
                                        </p:attrNameLst>
                                      </p:cBhvr>
                                      <p:to>
                                        <p:strVal val="visible"/>
                                      </p:to>
                                    </p:set>
                                    <p:animEffect transition="in" filter="fade">
                                      <p:cBhvr>
                                        <p:cTn id="7" dur="700"/>
                                        <p:tgtEl>
                                          <p:spTgt spid="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400"/>
        <p:cNvGrpSpPr/>
        <p:nvPr/>
      </p:nvGrpSpPr>
      <p:grpSpPr>
        <a:xfrm>
          <a:off x="0" y="0"/>
          <a:ext cx="0" cy="0"/>
          <a:chOff x="0" y="0"/>
          <a:chExt cx="0" cy="0"/>
        </a:xfrm>
      </p:grpSpPr>
      <p:grpSp>
        <p:nvGrpSpPr>
          <p:cNvPr id="1494" name="Group 1493">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495"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496"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497"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498"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499"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0"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grpSp>
        <p:nvGrpSpPr>
          <p:cNvPr id="1502" name="Group 150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0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0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0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0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0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401" name="Google Shape;1401;p93"/>
          <p:cNvSpPr txBox="1">
            <a:spLocks noGrp="1"/>
          </p:cNvSpPr>
          <p:nvPr>
            <p:ph type="title"/>
          </p:nvPr>
        </p:nvSpPr>
        <p:spPr>
          <a:xfrm>
            <a:off x="2967850" y="1371600"/>
            <a:ext cx="5623306" cy="35051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dirty="0">
                <a:latin typeface="+mj-lt"/>
                <a:ea typeface="+mj-ea"/>
                <a:cs typeface="+mj-cs"/>
              </a:rPr>
              <a:t>			Reports—Apache</a:t>
            </a:r>
          </a:p>
        </p:txBody>
      </p:sp>
      <p:sp>
        <p:nvSpPr>
          <p:cNvPr id="1403" name="Google Shape;1403;p93"/>
          <p:cNvSpPr txBox="1">
            <a:spLocks noGrp="1"/>
          </p:cNvSpPr>
          <p:nvPr>
            <p:ph type="body" idx="3"/>
          </p:nvPr>
        </p:nvSpPr>
        <p:spPr>
          <a:xfrm>
            <a:off x="2967846" y="5333998"/>
            <a:ext cx="5623310" cy="3238500"/>
          </a:xfrm>
          <a:prstGeom prst="rect">
            <a:avLst/>
          </a:prstGeom>
        </p:spPr>
        <p:txBody>
          <a:bodyPr spcFirstLastPara="1" vert="horz" lIns="91440" tIns="45720" rIns="91440" bIns="45720" rtlCol="0" anchor="ctr" anchorCtr="0">
            <a:normAutofit/>
          </a:bodyPr>
          <a:lstStyle/>
          <a:p>
            <a:pPr marL="571500" indent="-571500" defTabSz="457200">
              <a:spcBef>
                <a:spcPct val="20000"/>
              </a:spcBef>
              <a:spcAft>
                <a:spcPts val="600"/>
              </a:spcAft>
              <a:buSzPct val="145000"/>
              <a:buFont typeface="Arial" panose="020B0604020202020204" pitchFamily="34" charset="0"/>
              <a:buChar char="•"/>
            </a:pPr>
            <a:r>
              <a:rPr lang="en-US" sz="3600" dirty="0">
                <a:latin typeface="+mn-lt"/>
                <a:ea typeface="+mn-ea"/>
                <a:cs typeface="+mn-cs"/>
              </a:rPr>
              <a:t>Designed the following reports:</a:t>
            </a:r>
          </a:p>
          <a:p>
            <a:pPr marL="0" lvl="0" indent="0" defTabSz="457200">
              <a:spcBef>
                <a:spcPct val="20000"/>
              </a:spcBef>
              <a:spcAft>
                <a:spcPts val="600"/>
              </a:spcAft>
              <a:buSzPct val="145000"/>
              <a:buFont typeface="Arial"/>
              <a:buChar char="•"/>
            </a:pPr>
            <a:endParaRPr lang="en-US" sz="3600" dirty="0">
              <a:latin typeface="+mn-lt"/>
              <a:ea typeface="+mn-ea"/>
              <a:cs typeface="+mn-cs"/>
            </a:endParaRPr>
          </a:p>
          <a:p>
            <a:pPr marL="0" lvl="0" indent="0" defTabSz="457200">
              <a:spcBef>
                <a:spcPct val="20000"/>
              </a:spcBef>
              <a:spcAft>
                <a:spcPts val="600"/>
              </a:spcAft>
              <a:buSzPct val="145000"/>
              <a:buFont typeface="Arial"/>
              <a:buChar char="•"/>
            </a:pPr>
            <a:endParaRPr lang="en-US" sz="3600" dirty="0">
              <a:latin typeface="+mn-lt"/>
              <a:ea typeface="+mn-ea"/>
              <a:cs typeface="+mn-cs"/>
            </a:endParaRPr>
          </a:p>
        </p:txBody>
      </p:sp>
      <p:sp>
        <p:nvSpPr>
          <p:cNvPr id="151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9917" y="1297862"/>
            <a:ext cx="13760139"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04" name="Google Shape;1404;p93"/>
          <p:cNvGraphicFramePr/>
          <p:nvPr>
            <p:extLst>
              <p:ext uri="{D42A27DB-BD31-4B8C-83A1-F6EECF244321}">
                <p14:modId xmlns:p14="http://schemas.microsoft.com/office/powerpoint/2010/main" val="2758654887"/>
              </p:ext>
            </p:extLst>
          </p:nvPr>
        </p:nvGraphicFramePr>
        <p:xfrm>
          <a:off x="10196211" y="2190750"/>
          <a:ext cx="11838705" cy="8540148"/>
        </p:xfrm>
        <a:graphic>
          <a:graphicData uri="http://schemas.openxmlformats.org/drawingml/2006/table">
            <a:tbl>
              <a:tblPr>
                <a:tableStyleId>{3B4B98B0-60AC-42C2-AFA5-B58CD77FA1E5}</a:tableStyleId>
              </a:tblPr>
              <a:tblGrid>
                <a:gridCol w="5415124">
                  <a:extLst>
                    <a:ext uri="{9D8B030D-6E8A-4147-A177-3AD203B41FA5}">
                      <a16:colId xmlns:a16="http://schemas.microsoft.com/office/drawing/2014/main" val="20000"/>
                    </a:ext>
                  </a:extLst>
                </a:gridCol>
                <a:gridCol w="6423581">
                  <a:extLst>
                    <a:ext uri="{9D8B030D-6E8A-4147-A177-3AD203B41FA5}">
                      <a16:colId xmlns:a16="http://schemas.microsoft.com/office/drawing/2014/main" val="20001"/>
                    </a:ext>
                  </a:extLst>
                </a:gridCol>
              </a:tblGrid>
              <a:tr h="1459914">
                <a:tc>
                  <a:txBody>
                    <a:bodyPr/>
                    <a:lstStyle/>
                    <a:p>
                      <a:pPr marL="0" lvl="0" indent="0" algn="ctr" rtl="0">
                        <a:spcBef>
                          <a:spcPts val="0"/>
                        </a:spcBef>
                        <a:spcAft>
                          <a:spcPts val="0"/>
                        </a:spcAft>
                        <a:buNone/>
                      </a:pPr>
                      <a:r>
                        <a:rPr lang="en-US" sz="3300" b="1" cap="none" spc="0" dirty="0">
                          <a:solidFill>
                            <a:schemeClr val="tx1"/>
                          </a:solidFill>
                          <a:sym typeface="Roboto"/>
                        </a:rPr>
                        <a:t>Report Name</a:t>
                      </a:r>
                      <a:endParaRPr lang="en-US" sz="3300" b="1" cap="none" spc="0" dirty="0">
                        <a:solidFill>
                          <a:schemeClr val="tx1"/>
                        </a:solidFill>
                        <a:latin typeface="Roboto"/>
                        <a:ea typeface="Roboto"/>
                        <a:cs typeface="Roboto"/>
                        <a:sym typeface="Roboto"/>
                      </a:endParaRPr>
                    </a:p>
                  </a:txBody>
                  <a:tcPr marL="1296592" marR="777956" marT="251460" marB="777956"/>
                </a:tc>
                <a:tc>
                  <a:txBody>
                    <a:bodyPr/>
                    <a:lstStyle/>
                    <a:p>
                      <a:pPr marL="0" lvl="0" indent="0" algn="ctr" rtl="0">
                        <a:spcBef>
                          <a:spcPts val="0"/>
                        </a:spcBef>
                        <a:spcAft>
                          <a:spcPts val="0"/>
                        </a:spcAft>
                        <a:buNone/>
                      </a:pPr>
                      <a:r>
                        <a:rPr lang="en-US" sz="3300" b="1" cap="none" spc="0" dirty="0">
                          <a:solidFill>
                            <a:schemeClr val="tx1"/>
                          </a:solidFill>
                          <a:sym typeface="Roboto"/>
                        </a:rPr>
                        <a:t>Report Description</a:t>
                      </a:r>
                      <a:endParaRPr lang="en-US" sz="3300" b="1"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0"/>
                  </a:ext>
                </a:extLst>
              </a:tr>
              <a:tr h="2200420">
                <a:tc>
                  <a:txBody>
                    <a:bodyPr/>
                    <a:lstStyle/>
                    <a:p>
                      <a:pPr marL="0" lvl="0" indent="0" algn="ctr" rtl="0">
                        <a:spcBef>
                          <a:spcPts val="0"/>
                        </a:spcBef>
                        <a:spcAft>
                          <a:spcPts val="0"/>
                        </a:spcAft>
                        <a:buNone/>
                      </a:pPr>
                      <a:r>
                        <a:rPr lang="en-US" sz="3200" b="1" cap="none" spc="0" dirty="0">
                          <a:solidFill>
                            <a:schemeClr val="accent1">
                              <a:lumMod val="50000"/>
                            </a:schemeClr>
                          </a:solidFill>
                          <a:sym typeface="Roboto"/>
                        </a:rPr>
                        <a:t>Apache Report</a:t>
                      </a:r>
                    </a:p>
                    <a:p>
                      <a:pPr marL="0" lvl="0" indent="0" algn="ctr" rtl="0">
                        <a:spcBef>
                          <a:spcPts val="0"/>
                        </a:spcBef>
                        <a:spcAft>
                          <a:spcPts val="0"/>
                        </a:spcAft>
                        <a:buNone/>
                      </a:pPr>
                      <a:r>
                        <a:rPr lang="en-US" sz="3200" b="1" cap="none" spc="0" dirty="0">
                          <a:solidFill>
                            <a:schemeClr val="accent1">
                              <a:lumMod val="50000"/>
                            </a:schemeClr>
                          </a:solidFill>
                          <a:sym typeface="Roboto"/>
                        </a:rPr>
                        <a:t>HTTP Method</a:t>
                      </a:r>
                      <a:endParaRPr lang="en-US" sz="3200" b="1" cap="none" spc="0" dirty="0">
                        <a:solidFill>
                          <a:schemeClr val="accent1">
                            <a:lumMod val="50000"/>
                          </a:schemeClr>
                        </a:solidFill>
                        <a:latin typeface="Roboto"/>
                        <a:ea typeface="Roboto"/>
                        <a:cs typeface="Roboto"/>
                        <a:sym typeface="Roboto"/>
                      </a:endParaRPr>
                    </a:p>
                  </a:txBody>
                  <a:tcPr marL="1296592" marR="777956" marT="251460" marB="777956"/>
                </a:tc>
                <a:tc>
                  <a:txBody>
                    <a:bodyPr/>
                    <a:lstStyle/>
                    <a:p>
                      <a:pPr marL="0" lvl="0" indent="0" algn="ctr" rtl="0">
                        <a:spcBef>
                          <a:spcPts val="0"/>
                        </a:spcBef>
                        <a:spcAft>
                          <a:spcPts val="0"/>
                        </a:spcAft>
                        <a:buNone/>
                      </a:pPr>
                      <a:r>
                        <a:rPr lang="en-US" sz="2400" cap="none" spc="0" dirty="0">
                          <a:solidFill>
                            <a:schemeClr val="tx1"/>
                          </a:solidFill>
                          <a:sym typeface="Roboto"/>
                        </a:rPr>
                        <a:t>A report that shows a table of the different HTTP methods (GET, POST, HEAD, etc.)</a:t>
                      </a:r>
                      <a:endParaRPr lang="en-US" sz="2400"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1"/>
                  </a:ext>
                </a:extLst>
              </a:tr>
              <a:tr h="2200420">
                <a:tc>
                  <a:txBody>
                    <a:bodyPr/>
                    <a:lstStyle/>
                    <a:p>
                      <a:pPr marL="0" lvl="0" indent="0" algn="ctr" rtl="0">
                        <a:spcBef>
                          <a:spcPts val="0"/>
                        </a:spcBef>
                        <a:spcAft>
                          <a:spcPts val="0"/>
                        </a:spcAft>
                        <a:buNone/>
                      </a:pPr>
                      <a:r>
                        <a:rPr lang="en-US" sz="3200" b="1" cap="none" spc="0" dirty="0">
                          <a:solidFill>
                            <a:schemeClr val="accent1">
                              <a:lumMod val="50000"/>
                            </a:schemeClr>
                          </a:solidFill>
                          <a:sym typeface="Roboto"/>
                        </a:rPr>
                        <a:t>Apache Report </a:t>
                      </a:r>
                    </a:p>
                    <a:p>
                      <a:pPr marL="0" lvl="0" indent="0" algn="ctr" rtl="0">
                        <a:spcBef>
                          <a:spcPts val="0"/>
                        </a:spcBef>
                        <a:spcAft>
                          <a:spcPts val="0"/>
                        </a:spcAft>
                        <a:buNone/>
                      </a:pPr>
                      <a:r>
                        <a:rPr lang="en-US" sz="3200" b="1" cap="none" spc="0" dirty="0">
                          <a:solidFill>
                            <a:schemeClr val="accent1">
                              <a:lumMod val="50000"/>
                            </a:schemeClr>
                          </a:solidFill>
                          <a:sym typeface="Roboto"/>
                        </a:rPr>
                        <a:t>HTTP Response</a:t>
                      </a:r>
                      <a:endParaRPr lang="en-US" sz="3200" b="1" cap="none" spc="0" dirty="0">
                        <a:solidFill>
                          <a:schemeClr val="accent1">
                            <a:lumMod val="50000"/>
                          </a:schemeClr>
                        </a:solidFill>
                        <a:latin typeface="Roboto"/>
                        <a:ea typeface="Roboto"/>
                        <a:cs typeface="Roboto"/>
                        <a:sym typeface="Roboto"/>
                      </a:endParaRPr>
                    </a:p>
                  </a:txBody>
                  <a:tcPr marL="1296592" marR="777956" marT="251460" marB="777956"/>
                </a:tc>
                <a:tc>
                  <a:txBody>
                    <a:bodyPr/>
                    <a:lstStyle/>
                    <a:p>
                      <a:pPr marL="0" lvl="0" indent="0" algn="ctr" rtl="0">
                        <a:spcBef>
                          <a:spcPts val="0"/>
                        </a:spcBef>
                        <a:spcAft>
                          <a:spcPts val="0"/>
                        </a:spcAft>
                        <a:buNone/>
                      </a:pPr>
                      <a:r>
                        <a:rPr lang="en-US" sz="2400" cap="none" spc="0" dirty="0">
                          <a:solidFill>
                            <a:schemeClr val="tx1"/>
                          </a:solidFill>
                          <a:sym typeface="Roboto"/>
                        </a:rPr>
                        <a:t>A report that shows the count of each HTTP response code.</a:t>
                      </a:r>
                      <a:endParaRPr lang="en-US" sz="2400"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2"/>
                  </a:ext>
                </a:extLst>
              </a:tr>
              <a:tr h="2606972">
                <a:tc>
                  <a:txBody>
                    <a:bodyPr/>
                    <a:lstStyle/>
                    <a:p>
                      <a:pPr marL="0" lvl="0" indent="0" algn="ctr" rtl="0">
                        <a:spcBef>
                          <a:spcPts val="0"/>
                        </a:spcBef>
                        <a:spcAft>
                          <a:spcPts val="0"/>
                        </a:spcAft>
                        <a:buNone/>
                      </a:pPr>
                      <a:r>
                        <a:rPr lang="en-US" sz="3200" b="1" cap="none" spc="0" dirty="0">
                          <a:solidFill>
                            <a:schemeClr val="accent1">
                              <a:lumMod val="50000"/>
                            </a:schemeClr>
                          </a:solidFill>
                          <a:sym typeface="Roboto"/>
                        </a:rPr>
                        <a:t>Apache Report</a:t>
                      </a:r>
                    </a:p>
                    <a:p>
                      <a:pPr marL="0" lvl="0" indent="0" algn="ctr" rtl="0">
                        <a:spcBef>
                          <a:spcPts val="0"/>
                        </a:spcBef>
                        <a:spcAft>
                          <a:spcPts val="0"/>
                        </a:spcAft>
                        <a:buNone/>
                      </a:pPr>
                      <a:r>
                        <a:rPr lang="en-US" sz="3200" b="1" cap="none" spc="0" dirty="0">
                          <a:solidFill>
                            <a:schemeClr val="accent1">
                              <a:lumMod val="50000"/>
                            </a:schemeClr>
                          </a:solidFill>
                          <a:sym typeface="Roboto"/>
                        </a:rPr>
                        <a:t>Referer Domain</a:t>
                      </a:r>
                      <a:endParaRPr lang="en-US" sz="3200" b="1" cap="none" spc="0" dirty="0">
                        <a:solidFill>
                          <a:schemeClr val="accent1">
                            <a:lumMod val="50000"/>
                          </a:schemeClr>
                        </a:solidFill>
                        <a:latin typeface="Roboto"/>
                        <a:ea typeface="Roboto"/>
                        <a:cs typeface="Roboto"/>
                        <a:sym typeface="Roboto"/>
                      </a:endParaRPr>
                    </a:p>
                  </a:txBody>
                  <a:tcPr marL="1296592" marR="777956" marT="251460" marB="777956"/>
                </a:tc>
                <a:tc>
                  <a:txBody>
                    <a:bodyPr/>
                    <a:lstStyle/>
                    <a:p>
                      <a:pPr marL="0" lvl="0" indent="0" algn="ctr" rtl="0">
                        <a:spcBef>
                          <a:spcPts val="0"/>
                        </a:spcBef>
                        <a:spcAft>
                          <a:spcPts val="0"/>
                        </a:spcAft>
                        <a:buNone/>
                      </a:pPr>
                      <a:r>
                        <a:rPr lang="en-US" sz="2400" cap="none" spc="0" dirty="0">
                          <a:solidFill>
                            <a:schemeClr val="tx1"/>
                          </a:solidFill>
                          <a:sym typeface="Roboto"/>
                        </a:rPr>
                        <a:t>A report that shows the top 10 domains that refer to VSI’s website.</a:t>
                      </a:r>
                      <a:endParaRPr lang="en-US" sz="2400"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34A42B5E-9F66-8B14-266A-A11FA35C56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spTree>
    <p:extLst>
      <p:ext uri="{BB962C8B-B14F-4D97-AF65-F5344CB8AC3E}">
        <p14:creationId xmlns:p14="http://schemas.microsoft.com/office/powerpoint/2010/main" val="318240729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rtl="0">
              <a:spcBef>
                <a:spcPts val="0"/>
              </a:spcBef>
              <a:spcAft>
                <a:spcPts val="0"/>
              </a:spcAft>
              <a:buNone/>
            </a:pPr>
            <a:r>
              <a:rPr lang="en-US" dirty="0"/>
              <a:t>Report—Apache (HTTP Method)</a:t>
            </a:r>
            <a:endParaRPr dirty="0"/>
          </a:p>
        </p:txBody>
      </p:sp>
      <p:sp>
        <p:nvSpPr>
          <p:cNvPr id="1412" name="Google Shape;1412;p94"/>
          <p:cNvSpPr txBox="1">
            <a:spLocks noGrp="1"/>
          </p:cNvSpPr>
          <p:nvPr>
            <p:ph type="subTitle" idx="1"/>
          </p:nvPr>
        </p:nvSpPr>
        <p:spPr>
          <a:xfrm>
            <a:off x="0" y="2012901"/>
            <a:ext cx="10266209" cy="972900"/>
          </a:xfrm>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  Regular Report</a:t>
            </a:r>
            <a:endParaRPr dirty="0"/>
          </a:p>
        </p:txBody>
      </p:sp>
      <p:sp>
        <p:nvSpPr>
          <p:cNvPr id="2" name="Google Shape;1412;p94">
            <a:extLst>
              <a:ext uri="{FF2B5EF4-FFF2-40B4-BE49-F238E27FC236}">
                <a16:creationId xmlns:a16="http://schemas.microsoft.com/office/drawing/2014/main" id="{5AF39968-43FC-84C8-3F2E-A5868EBA2900}"/>
              </a:ext>
            </a:extLst>
          </p:cNvPr>
          <p:cNvSpPr txBox="1">
            <a:spLocks/>
          </p:cNvSpPr>
          <p:nvPr/>
        </p:nvSpPr>
        <p:spPr>
          <a:xfrm>
            <a:off x="0" y="6625466"/>
            <a:ext cx="10266209" cy="972900"/>
          </a:xfrm>
          <a:prstGeom prst="rect">
            <a:avLst/>
          </a:prstGeom>
          <a:noFill/>
          <a:ln>
            <a:noFill/>
          </a:ln>
        </p:spPr>
        <p:txBody>
          <a:bodyPr spcFirstLastPara="1" vert="horz" wrap="square" lIns="731350" tIns="121850" rIns="0" bIns="0" rtlCol="0" anchor="t" anchorCtr="0">
            <a:noAutofit/>
          </a:bodyPr>
          <a:lstStyle>
            <a:lvl1pPr marL="571357" lvl="0" indent="-571357" algn="l" defTabSz="914171" rtl="0" eaLnBrk="1" latinLnBrk="0" hangingPunct="1">
              <a:spcBef>
                <a:spcPts val="0"/>
              </a:spcBef>
              <a:spcAft>
                <a:spcPts val="0"/>
              </a:spcAft>
              <a:buClr>
                <a:schemeClr val="accent1">
                  <a:lumMod val="75000"/>
                </a:schemeClr>
              </a:buClr>
              <a:buSzPct val="145000"/>
              <a:buFont typeface="Arial"/>
              <a:buNone/>
              <a:defRPr sz="4800" kern="1200" cap="none">
                <a:solidFill>
                  <a:schemeClr val="tx1"/>
                </a:solidFill>
                <a:effectLst/>
                <a:latin typeface="Roboto"/>
                <a:ea typeface="Roboto"/>
                <a:cs typeface="Roboto"/>
                <a:sym typeface="Roboto"/>
              </a:defRPr>
            </a:lvl1pPr>
            <a:lvl2pPr marL="1485529" lvl="1"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2pPr>
            <a:lvl3pPr marL="2399700" lvl="2"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3pPr>
            <a:lvl4pPr marL="3085328" lvl="3"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4pPr>
            <a:lvl5pPr marL="3999500" lvl="4"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5pPr>
            <a:lvl6pPr marL="5027943" lvl="5"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6pPr>
            <a:lvl7pPr marL="5942114" lvl="6"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7pPr>
            <a:lvl8pPr marL="6856286" lvl="7"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8pPr>
            <a:lvl9pPr marL="7770457" lvl="8"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9pPr>
          </a:lstStyle>
          <a:p>
            <a:pPr marL="0" indent="0" algn="ctr"/>
            <a:r>
              <a:rPr lang="en-US" dirty="0"/>
              <a:t>Attack Report</a:t>
            </a:r>
          </a:p>
        </p:txBody>
      </p:sp>
      <p:sp>
        <p:nvSpPr>
          <p:cNvPr id="3" name="Slide Number Placeholder 2">
            <a:extLst>
              <a:ext uri="{FF2B5EF4-FFF2-40B4-BE49-F238E27FC236}">
                <a16:creationId xmlns:a16="http://schemas.microsoft.com/office/drawing/2014/main" id="{458E1C6D-271B-CC96-597C-B60E94D86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dirty="0"/>
          </a:p>
        </p:txBody>
      </p:sp>
      <p:pic>
        <p:nvPicPr>
          <p:cNvPr id="10" name="Picture 9">
            <a:extLst>
              <a:ext uri="{FF2B5EF4-FFF2-40B4-BE49-F238E27FC236}">
                <a16:creationId xmlns:a16="http://schemas.microsoft.com/office/drawing/2014/main" id="{776ECADD-F889-2853-FAC5-8BDAEEC1D1DF}"/>
              </a:ext>
            </a:extLst>
          </p:cNvPr>
          <p:cNvPicPr>
            <a:picLocks noChangeAspect="1"/>
          </p:cNvPicPr>
          <p:nvPr/>
        </p:nvPicPr>
        <p:blipFill>
          <a:blip r:embed="rId3"/>
          <a:stretch>
            <a:fillRect/>
          </a:stretch>
        </p:blipFill>
        <p:spPr>
          <a:xfrm>
            <a:off x="3787128" y="2985801"/>
            <a:ext cx="17461762" cy="3153215"/>
          </a:xfrm>
          <a:prstGeom prst="rect">
            <a:avLst/>
          </a:prstGeom>
        </p:spPr>
      </p:pic>
      <p:pic>
        <p:nvPicPr>
          <p:cNvPr id="13" name="Picture 12">
            <a:extLst>
              <a:ext uri="{FF2B5EF4-FFF2-40B4-BE49-F238E27FC236}">
                <a16:creationId xmlns:a16="http://schemas.microsoft.com/office/drawing/2014/main" id="{FB30F7E5-B3AA-7DDD-D31C-D207958134CD}"/>
              </a:ext>
            </a:extLst>
          </p:cNvPr>
          <p:cNvPicPr>
            <a:picLocks noChangeAspect="1"/>
          </p:cNvPicPr>
          <p:nvPr/>
        </p:nvPicPr>
        <p:blipFill>
          <a:blip r:embed="rId4"/>
          <a:stretch>
            <a:fillRect/>
          </a:stretch>
        </p:blipFill>
        <p:spPr>
          <a:xfrm>
            <a:off x="3787128" y="7701617"/>
            <a:ext cx="17471288" cy="3219899"/>
          </a:xfrm>
          <a:prstGeom prst="rect">
            <a:avLst/>
          </a:prstGeom>
        </p:spPr>
      </p:pic>
      <p:pic>
        <p:nvPicPr>
          <p:cNvPr id="5" name="Picture 4">
            <a:extLst>
              <a:ext uri="{FF2B5EF4-FFF2-40B4-BE49-F238E27FC236}">
                <a16:creationId xmlns:a16="http://schemas.microsoft.com/office/drawing/2014/main" id="{1FE3D8C6-EC20-111C-23B9-BE92D1450414}"/>
              </a:ext>
            </a:extLst>
          </p:cNvPr>
          <p:cNvPicPr>
            <a:picLocks noChangeAspect="1"/>
          </p:cNvPicPr>
          <p:nvPr/>
        </p:nvPicPr>
        <p:blipFill>
          <a:blip r:embed="rId5"/>
          <a:stretch>
            <a:fillRect/>
          </a:stretch>
        </p:blipFill>
        <p:spPr>
          <a:xfrm>
            <a:off x="3787128" y="2985801"/>
            <a:ext cx="17509394" cy="3153215"/>
          </a:xfrm>
          <a:prstGeom prst="rect">
            <a:avLst/>
          </a:prstGeom>
        </p:spPr>
      </p:pic>
      <p:pic>
        <p:nvPicPr>
          <p:cNvPr id="7" name="Picture 6">
            <a:extLst>
              <a:ext uri="{FF2B5EF4-FFF2-40B4-BE49-F238E27FC236}">
                <a16:creationId xmlns:a16="http://schemas.microsoft.com/office/drawing/2014/main" id="{61805881-B8AB-1E4D-1D1E-7C2C2F2A0A0E}"/>
              </a:ext>
            </a:extLst>
          </p:cNvPr>
          <p:cNvPicPr>
            <a:picLocks noChangeAspect="1"/>
          </p:cNvPicPr>
          <p:nvPr/>
        </p:nvPicPr>
        <p:blipFill>
          <a:blip r:embed="rId6"/>
          <a:stretch>
            <a:fillRect/>
          </a:stretch>
        </p:blipFill>
        <p:spPr>
          <a:xfrm>
            <a:off x="3787129" y="7701617"/>
            <a:ext cx="17509394" cy="3219899"/>
          </a:xfrm>
          <a:prstGeom prst="rect">
            <a:avLst/>
          </a:prstGeom>
        </p:spPr>
      </p:pic>
      <p:sp>
        <p:nvSpPr>
          <p:cNvPr id="14" name="Speech Bubble: Rectangle with Corners Rounded 13">
            <a:extLst>
              <a:ext uri="{FF2B5EF4-FFF2-40B4-BE49-F238E27FC236}">
                <a16:creationId xmlns:a16="http://schemas.microsoft.com/office/drawing/2014/main" id="{BDD2C29C-F348-56EA-7DAF-270FF75BE2A4}"/>
              </a:ext>
            </a:extLst>
          </p:cNvPr>
          <p:cNvSpPr/>
          <p:nvPr/>
        </p:nvSpPr>
        <p:spPr>
          <a:xfrm>
            <a:off x="11402441" y="8836916"/>
            <a:ext cx="2779776" cy="1463040"/>
          </a:xfrm>
          <a:prstGeom prst="wedgeRoundRectCallout">
            <a:avLst>
              <a:gd name="adj1" fmla="val -58333"/>
              <a:gd name="adj2" fmla="val -36250"/>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latin typeface="Roboto" panose="02000000000000000000" pitchFamily="2" charset="0"/>
                <a:ea typeface="Roboto" panose="02000000000000000000" pitchFamily="2" charset="0"/>
                <a:cs typeface="Roboto" panose="02000000000000000000" pitchFamily="2" charset="0"/>
              </a:rPr>
              <a:t>ACTIVITY INCREASE</a:t>
            </a:r>
          </a:p>
          <a:p>
            <a:pPr algn="ctr"/>
            <a:r>
              <a:rPr lang="en-US" dirty="0">
                <a:latin typeface="Roboto" panose="02000000000000000000" pitchFamily="2" charset="0"/>
                <a:ea typeface="Roboto" panose="02000000000000000000" pitchFamily="2" charset="0"/>
                <a:cs typeface="Roboto" panose="02000000000000000000" pitchFamily="2" charset="0"/>
              </a:rPr>
              <a:t>POST COUNT</a:t>
            </a:r>
          </a:p>
          <a:p>
            <a:pPr algn="ctr"/>
            <a:r>
              <a:rPr lang="en-US" sz="1200" dirty="0">
                <a:latin typeface="Roboto" panose="02000000000000000000" pitchFamily="2" charset="0"/>
                <a:ea typeface="Roboto" panose="02000000000000000000" pitchFamily="2" charset="0"/>
                <a:cs typeface="Roboto" panose="02000000000000000000" pitchFamily="2" charset="0"/>
              </a:rPr>
              <a:t>FROM: 106</a:t>
            </a:r>
          </a:p>
          <a:p>
            <a:pPr algn="ctr"/>
            <a:r>
              <a:rPr lang="en-US" sz="1200" dirty="0">
                <a:latin typeface="Roboto" panose="02000000000000000000" pitchFamily="2" charset="0"/>
                <a:ea typeface="Roboto" panose="02000000000000000000" pitchFamily="2" charset="0"/>
                <a:cs typeface="Roboto" panose="02000000000000000000" pitchFamily="2" charset="0"/>
              </a:rPr>
              <a:t>TO: 1,324</a:t>
            </a:r>
          </a:p>
        </p:txBody>
      </p:sp>
    </p:spTree>
    <p:extLst>
      <p:ext uri="{BB962C8B-B14F-4D97-AF65-F5344CB8AC3E}">
        <p14:creationId xmlns:p14="http://schemas.microsoft.com/office/powerpoint/2010/main" val="213921549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rtl="0">
              <a:spcBef>
                <a:spcPts val="0"/>
              </a:spcBef>
              <a:spcAft>
                <a:spcPts val="0"/>
              </a:spcAft>
              <a:buNone/>
            </a:pPr>
            <a:r>
              <a:rPr lang="en-US" dirty="0"/>
              <a:t>Report—Apache (HTTP Response)</a:t>
            </a:r>
            <a:endParaRPr dirty="0"/>
          </a:p>
        </p:txBody>
      </p:sp>
      <p:sp>
        <p:nvSpPr>
          <p:cNvPr id="1412" name="Google Shape;1412;p94"/>
          <p:cNvSpPr txBox="1">
            <a:spLocks noGrp="1"/>
          </p:cNvSpPr>
          <p:nvPr>
            <p:ph type="subTitle" idx="1"/>
          </p:nvPr>
        </p:nvSpPr>
        <p:spPr>
          <a:xfrm>
            <a:off x="0" y="2012901"/>
            <a:ext cx="10266209" cy="972900"/>
          </a:xfrm>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  Regular Report</a:t>
            </a:r>
            <a:endParaRPr dirty="0"/>
          </a:p>
        </p:txBody>
      </p:sp>
      <p:sp>
        <p:nvSpPr>
          <p:cNvPr id="2" name="Google Shape;1412;p94">
            <a:extLst>
              <a:ext uri="{FF2B5EF4-FFF2-40B4-BE49-F238E27FC236}">
                <a16:creationId xmlns:a16="http://schemas.microsoft.com/office/drawing/2014/main" id="{5AF39968-43FC-84C8-3F2E-A5868EBA2900}"/>
              </a:ext>
            </a:extLst>
          </p:cNvPr>
          <p:cNvSpPr txBox="1">
            <a:spLocks/>
          </p:cNvSpPr>
          <p:nvPr/>
        </p:nvSpPr>
        <p:spPr>
          <a:xfrm>
            <a:off x="0" y="6625466"/>
            <a:ext cx="10266209" cy="972900"/>
          </a:xfrm>
          <a:prstGeom prst="rect">
            <a:avLst/>
          </a:prstGeom>
          <a:noFill/>
          <a:ln>
            <a:noFill/>
          </a:ln>
        </p:spPr>
        <p:txBody>
          <a:bodyPr spcFirstLastPara="1" vert="horz" wrap="square" lIns="731350" tIns="121850" rIns="0" bIns="0" rtlCol="0" anchor="t" anchorCtr="0">
            <a:noAutofit/>
          </a:bodyPr>
          <a:lstStyle>
            <a:lvl1pPr marL="571357" lvl="0" indent="-571357" algn="l" defTabSz="914171" rtl="0" eaLnBrk="1" latinLnBrk="0" hangingPunct="1">
              <a:spcBef>
                <a:spcPts val="0"/>
              </a:spcBef>
              <a:spcAft>
                <a:spcPts val="0"/>
              </a:spcAft>
              <a:buClr>
                <a:schemeClr val="accent1">
                  <a:lumMod val="75000"/>
                </a:schemeClr>
              </a:buClr>
              <a:buSzPct val="145000"/>
              <a:buFont typeface="Arial"/>
              <a:buNone/>
              <a:defRPr sz="4800" kern="1200" cap="none">
                <a:solidFill>
                  <a:schemeClr val="tx1"/>
                </a:solidFill>
                <a:effectLst/>
                <a:latin typeface="Roboto"/>
                <a:ea typeface="Roboto"/>
                <a:cs typeface="Roboto"/>
                <a:sym typeface="Roboto"/>
              </a:defRPr>
            </a:lvl1pPr>
            <a:lvl2pPr marL="1485529" lvl="1"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2pPr>
            <a:lvl3pPr marL="2399700" lvl="2"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3pPr>
            <a:lvl4pPr marL="3085328" lvl="3"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4pPr>
            <a:lvl5pPr marL="3999500" lvl="4"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5pPr>
            <a:lvl6pPr marL="5027943" lvl="5"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6pPr>
            <a:lvl7pPr marL="5942114" lvl="6"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7pPr>
            <a:lvl8pPr marL="6856286" lvl="7"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8pPr>
            <a:lvl9pPr marL="7770457" lvl="8"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9pPr>
          </a:lstStyle>
          <a:p>
            <a:pPr marL="0" indent="0" algn="ctr"/>
            <a:r>
              <a:rPr lang="en-US" dirty="0"/>
              <a:t>Attack Report</a:t>
            </a:r>
          </a:p>
        </p:txBody>
      </p:sp>
      <p:sp>
        <p:nvSpPr>
          <p:cNvPr id="3" name="Slide Number Placeholder 2">
            <a:extLst>
              <a:ext uri="{FF2B5EF4-FFF2-40B4-BE49-F238E27FC236}">
                <a16:creationId xmlns:a16="http://schemas.microsoft.com/office/drawing/2014/main" id="{458E1C6D-271B-CC96-597C-B60E94D86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pic>
        <p:nvPicPr>
          <p:cNvPr id="10" name="Picture 9">
            <a:extLst>
              <a:ext uri="{FF2B5EF4-FFF2-40B4-BE49-F238E27FC236}">
                <a16:creationId xmlns:a16="http://schemas.microsoft.com/office/drawing/2014/main" id="{776ECADD-F889-2853-FAC5-8BDAEEC1D1DF}"/>
              </a:ext>
            </a:extLst>
          </p:cNvPr>
          <p:cNvPicPr>
            <a:picLocks noChangeAspect="1"/>
          </p:cNvPicPr>
          <p:nvPr/>
        </p:nvPicPr>
        <p:blipFill>
          <a:blip r:embed="rId3"/>
          <a:stretch>
            <a:fillRect/>
          </a:stretch>
        </p:blipFill>
        <p:spPr>
          <a:xfrm>
            <a:off x="3787128" y="2985801"/>
            <a:ext cx="17461762" cy="3153215"/>
          </a:xfrm>
          <a:prstGeom prst="rect">
            <a:avLst/>
          </a:prstGeom>
        </p:spPr>
      </p:pic>
      <p:pic>
        <p:nvPicPr>
          <p:cNvPr id="13" name="Picture 12">
            <a:extLst>
              <a:ext uri="{FF2B5EF4-FFF2-40B4-BE49-F238E27FC236}">
                <a16:creationId xmlns:a16="http://schemas.microsoft.com/office/drawing/2014/main" id="{FB30F7E5-B3AA-7DDD-D31C-D207958134CD}"/>
              </a:ext>
            </a:extLst>
          </p:cNvPr>
          <p:cNvPicPr>
            <a:picLocks noChangeAspect="1"/>
          </p:cNvPicPr>
          <p:nvPr/>
        </p:nvPicPr>
        <p:blipFill>
          <a:blip r:embed="rId4"/>
          <a:stretch>
            <a:fillRect/>
          </a:stretch>
        </p:blipFill>
        <p:spPr>
          <a:xfrm>
            <a:off x="3787128" y="7701617"/>
            <a:ext cx="17471288" cy="3219899"/>
          </a:xfrm>
          <a:prstGeom prst="rect">
            <a:avLst/>
          </a:prstGeom>
        </p:spPr>
      </p:pic>
      <p:pic>
        <p:nvPicPr>
          <p:cNvPr id="5" name="Picture 4">
            <a:extLst>
              <a:ext uri="{FF2B5EF4-FFF2-40B4-BE49-F238E27FC236}">
                <a16:creationId xmlns:a16="http://schemas.microsoft.com/office/drawing/2014/main" id="{1FE3D8C6-EC20-111C-23B9-BE92D1450414}"/>
              </a:ext>
            </a:extLst>
          </p:cNvPr>
          <p:cNvPicPr>
            <a:picLocks noChangeAspect="1"/>
          </p:cNvPicPr>
          <p:nvPr/>
        </p:nvPicPr>
        <p:blipFill>
          <a:blip r:embed="rId5"/>
          <a:stretch>
            <a:fillRect/>
          </a:stretch>
        </p:blipFill>
        <p:spPr>
          <a:xfrm>
            <a:off x="3787128" y="2985801"/>
            <a:ext cx="17509394" cy="3153215"/>
          </a:xfrm>
          <a:prstGeom prst="rect">
            <a:avLst/>
          </a:prstGeom>
        </p:spPr>
      </p:pic>
      <p:pic>
        <p:nvPicPr>
          <p:cNvPr id="7" name="Picture 6">
            <a:extLst>
              <a:ext uri="{FF2B5EF4-FFF2-40B4-BE49-F238E27FC236}">
                <a16:creationId xmlns:a16="http://schemas.microsoft.com/office/drawing/2014/main" id="{61805881-B8AB-1E4D-1D1E-7C2C2F2A0A0E}"/>
              </a:ext>
            </a:extLst>
          </p:cNvPr>
          <p:cNvPicPr>
            <a:picLocks noChangeAspect="1"/>
          </p:cNvPicPr>
          <p:nvPr/>
        </p:nvPicPr>
        <p:blipFill>
          <a:blip r:embed="rId6"/>
          <a:stretch>
            <a:fillRect/>
          </a:stretch>
        </p:blipFill>
        <p:spPr>
          <a:xfrm>
            <a:off x="3787129" y="7701617"/>
            <a:ext cx="17509394" cy="3219899"/>
          </a:xfrm>
          <a:prstGeom prst="rect">
            <a:avLst/>
          </a:prstGeom>
        </p:spPr>
      </p:pic>
      <p:pic>
        <p:nvPicPr>
          <p:cNvPr id="6" name="Picture 5">
            <a:extLst>
              <a:ext uri="{FF2B5EF4-FFF2-40B4-BE49-F238E27FC236}">
                <a16:creationId xmlns:a16="http://schemas.microsoft.com/office/drawing/2014/main" id="{99FD7400-7C9B-B5EB-341A-804B532AE299}"/>
              </a:ext>
            </a:extLst>
          </p:cNvPr>
          <p:cNvPicPr>
            <a:picLocks noChangeAspect="1"/>
          </p:cNvPicPr>
          <p:nvPr/>
        </p:nvPicPr>
        <p:blipFill>
          <a:blip r:embed="rId7"/>
          <a:stretch>
            <a:fillRect/>
          </a:stretch>
        </p:blipFill>
        <p:spPr>
          <a:xfrm>
            <a:off x="3787128" y="2932856"/>
            <a:ext cx="17563536" cy="3206160"/>
          </a:xfrm>
          <a:prstGeom prst="rect">
            <a:avLst/>
          </a:prstGeom>
        </p:spPr>
      </p:pic>
      <p:pic>
        <p:nvPicPr>
          <p:cNvPr id="9" name="Picture 8">
            <a:extLst>
              <a:ext uri="{FF2B5EF4-FFF2-40B4-BE49-F238E27FC236}">
                <a16:creationId xmlns:a16="http://schemas.microsoft.com/office/drawing/2014/main" id="{4A54A06D-F266-3AC5-1A2E-E753ED305EAC}"/>
              </a:ext>
            </a:extLst>
          </p:cNvPr>
          <p:cNvPicPr>
            <a:picLocks noChangeAspect="1"/>
          </p:cNvPicPr>
          <p:nvPr/>
        </p:nvPicPr>
        <p:blipFill>
          <a:blip r:embed="rId8"/>
          <a:stretch>
            <a:fillRect/>
          </a:stretch>
        </p:blipFill>
        <p:spPr>
          <a:xfrm>
            <a:off x="3806181" y="7648672"/>
            <a:ext cx="17471288" cy="3272844"/>
          </a:xfrm>
          <a:prstGeom prst="rect">
            <a:avLst/>
          </a:prstGeom>
        </p:spPr>
      </p:pic>
      <p:sp>
        <p:nvSpPr>
          <p:cNvPr id="14" name="Speech Bubble: Rectangle with Corners Rounded 13">
            <a:extLst>
              <a:ext uri="{FF2B5EF4-FFF2-40B4-BE49-F238E27FC236}">
                <a16:creationId xmlns:a16="http://schemas.microsoft.com/office/drawing/2014/main" id="{BDD2C29C-F348-56EA-7DAF-270FF75BE2A4}"/>
              </a:ext>
            </a:extLst>
          </p:cNvPr>
          <p:cNvSpPr/>
          <p:nvPr/>
        </p:nvSpPr>
        <p:spPr>
          <a:xfrm>
            <a:off x="7486433" y="8429447"/>
            <a:ext cx="2779776" cy="1463040"/>
          </a:xfrm>
          <a:prstGeom prst="wedgeRoundRectCallout">
            <a:avLst>
              <a:gd name="adj1" fmla="val -58333"/>
              <a:gd name="adj2" fmla="val -36250"/>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latin typeface="Roboto" panose="02000000000000000000" pitchFamily="2" charset="0"/>
                <a:ea typeface="Roboto" panose="02000000000000000000" pitchFamily="2" charset="0"/>
                <a:cs typeface="Roboto" panose="02000000000000000000" pitchFamily="2" charset="0"/>
              </a:rPr>
              <a:t>ACTIVITY INCREASE</a:t>
            </a:r>
          </a:p>
          <a:p>
            <a:pPr algn="ctr"/>
            <a:r>
              <a:rPr lang="en-US" dirty="0">
                <a:latin typeface="Roboto" panose="02000000000000000000" pitchFamily="2" charset="0"/>
                <a:ea typeface="Roboto" panose="02000000000000000000" pitchFamily="2" charset="0"/>
                <a:cs typeface="Roboto" panose="02000000000000000000" pitchFamily="2" charset="0"/>
              </a:rPr>
              <a:t>STATUS 404 COUNT</a:t>
            </a:r>
          </a:p>
          <a:p>
            <a:pPr algn="ctr"/>
            <a:r>
              <a:rPr lang="en-US" sz="1200" dirty="0">
                <a:latin typeface="Roboto" panose="02000000000000000000" pitchFamily="2" charset="0"/>
                <a:ea typeface="Roboto" panose="02000000000000000000" pitchFamily="2" charset="0"/>
                <a:cs typeface="Roboto" panose="02000000000000000000" pitchFamily="2" charset="0"/>
              </a:rPr>
              <a:t>FROM: 213</a:t>
            </a:r>
          </a:p>
          <a:p>
            <a:pPr algn="ctr"/>
            <a:r>
              <a:rPr lang="en-US" sz="1200" dirty="0">
                <a:latin typeface="Roboto" panose="02000000000000000000" pitchFamily="2" charset="0"/>
                <a:ea typeface="Roboto" panose="02000000000000000000" pitchFamily="2" charset="0"/>
                <a:cs typeface="Roboto" panose="02000000000000000000" pitchFamily="2" charset="0"/>
              </a:rPr>
              <a:t>TO: 679</a:t>
            </a:r>
          </a:p>
        </p:txBody>
      </p:sp>
    </p:spTree>
    <p:extLst>
      <p:ext uri="{BB962C8B-B14F-4D97-AF65-F5344CB8AC3E}">
        <p14:creationId xmlns:p14="http://schemas.microsoft.com/office/powerpoint/2010/main" val="264465350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rtl="0">
              <a:spcBef>
                <a:spcPts val="0"/>
              </a:spcBef>
              <a:spcAft>
                <a:spcPts val="0"/>
              </a:spcAft>
              <a:buNone/>
            </a:pPr>
            <a:r>
              <a:rPr lang="en-US" dirty="0"/>
              <a:t>Report—Apache (Referer Domain)</a:t>
            </a:r>
            <a:endParaRPr dirty="0"/>
          </a:p>
        </p:txBody>
      </p:sp>
      <p:sp>
        <p:nvSpPr>
          <p:cNvPr id="1412" name="Google Shape;1412;p94"/>
          <p:cNvSpPr txBox="1">
            <a:spLocks noGrp="1"/>
          </p:cNvSpPr>
          <p:nvPr>
            <p:ph type="subTitle" idx="1"/>
          </p:nvPr>
        </p:nvSpPr>
        <p:spPr>
          <a:xfrm>
            <a:off x="0" y="2012901"/>
            <a:ext cx="24377650" cy="972900"/>
          </a:xfrm>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  TOP 10 Referer Domains</a:t>
            </a:r>
            <a:endParaRPr dirty="0"/>
          </a:p>
        </p:txBody>
      </p:sp>
      <p:sp>
        <p:nvSpPr>
          <p:cNvPr id="3" name="Slide Number Placeholder 2">
            <a:extLst>
              <a:ext uri="{FF2B5EF4-FFF2-40B4-BE49-F238E27FC236}">
                <a16:creationId xmlns:a16="http://schemas.microsoft.com/office/drawing/2014/main" id="{458E1C6D-271B-CC96-597C-B60E94D86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dirty="0"/>
          </a:p>
        </p:txBody>
      </p:sp>
      <p:pic>
        <p:nvPicPr>
          <p:cNvPr id="12" name="Picture 11">
            <a:extLst>
              <a:ext uri="{FF2B5EF4-FFF2-40B4-BE49-F238E27FC236}">
                <a16:creationId xmlns:a16="http://schemas.microsoft.com/office/drawing/2014/main" id="{805537FC-1964-21CE-F018-3FF7A284AD7D}"/>
              </a:ext>
            </a:extLst>
          </p:cNvPr>
          <p:cNvPicPr>
            <a:picLocks noChangeAspect="1"/>
          </p:cNvPicPr>
          <p:nvPr/>
        </p:nvPicPr>
        <p:blipFill>
          <a:blip r:embed="rId3"/>
          <a:stretch>
            <a:fillRect/>
          </a:stretch>
        </p:blipFill>
        <p:spPr>
          <a:xfrm>
            <a:off x="2894966" y="3737849"/>
            <a:ext cx="20751223" cy="6240302"/>
          </a:xfrm>
          <a:prstGeom prst="rect">
            <a:avLst/>
          </a:prstGeom>
        </p:spPr>
      </p:pic>
    </p:spTree>
    <p:extLst>
      <p:ext uri="{BB962C8B-B14F-4D97-AF65-F5344CB8AC3E}">
        <p14:creationId xmlns:p14="http://schemas.microsoft.com/office/powerpoint/2010/main" val="309792058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400"/>
        <p:cNvGrpSpPr/>
        <p:nvPr/>
      </p:nvGrpSpPr>
      <p:grpSpPr>
        <a:xfrm>
          <a:off x="0" y="0"/>
          <a:ext cx="0" cy="0"/>
          <a:chOff x="0" y="0"/>
          <a:chExt cx="0" cy="0"/>
        </a:xfrm>
      </p:grpSpPr>
      <p:grpSp>
        <p:nvGrpSpPr>
          <p:cNvPr id="1494" name="Group 1493">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495"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496"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497"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498"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499"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0"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grpSp>
        <p:nvGrpSpPr>
          <p:cNvPr id="1502" name="Group 150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0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0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0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0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0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401" name="Google Shape;1401;p93"/>
          <p:cNvSpPr txBox="1">
            <a:spLocks noGrp="1"/>
          </p:cNvSpPr>
          <p:nvPr>
            <p:ph type="title"/>
          </p:nvPr>
        </p:nvSpPr>
        <p:spPr>
          <a:xfrm>
            <a:off x="2967850" y="1371600"/>
            <a:ext cx="5623306" cy="35051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dirty="0">
                <a:latin typeface="+mj-lt"/>
                <a:ea typeface="+mj-ea"/>
                <a:cs typeface="+mj-cs"/>
              </a:rPr>
              <a:t>			Alerts—Apache</a:t>
            </a:r>
          </a:p>
        </p:txBody>
      </p:sp>
      <p:sp>
        <p:nvSpPr>
          <p:cNvPr id="1403" name="Google Shape;1403;p93"/>
          <p:cNvSpPr txBox="1">
            <a:spLocks noGrp="1"/>
          </p:cNvSpPr>
          <p:nvPr>
            <p:ph type="body" idx="3"/>
          </p:nvPr>
        </p:nvSpPr>
        <p:spPr>
          <a:xfrm>
            <a:off x="2967846" y="4305300"/>
            <a:ext cx="5623310" cy="4267198"/>
          </a:xfrm>
          <a:prstGeom prst="rect">
            <a:avLst/>
          </a:prstGeom>
        </p:spPr>
        <p:txBody>
          <a:bodyPr spcFirstLastPara="1" vert="horz" lIns="91440" tIns="45720" rIns="91440" bIns="45720" rtlCol="0" anchor="ctr" anchorCtr="0">
            <a:normAutofit/>
          </a:bodyPr>
          <a:lstStyle/>
          <a:p>
            <a:pPr marL="571500" indent="-571500" defTabSz="457200">
              <a:spcBef>
                <a:spcPct val="20000"/>
              </a:spcBef>
              <a:spcAft>
                <a:spcPts val="600"/>
              </a:spcAft>
              <a:buSzPct val="145000"/>
              <a:buFont typeface="Arial" panose="020B0604020202020204" pitchFamily="34" charset="0"/>
              <a:buChar char="•"/>
            </a:pPr>
            <a:r>
              <a:rPr lang="en-US" sz="3600" dirty="0">
                <a:latin typeface="+mn-lt"/>
                <a:ea typeface="+mn-ea"/>
                <a:cs typeface="+mn-cs"/>
              </a:rPr>
              <a:t>Designed the following Alerts:</a:t>
            </a:r>
          </a:p>
          <a:p>
            <a:pPr marL="0" lvl="0" indent="0" defTabSz="457200">
              <a:spcBef>
                <a:spcPct val="20000"/>
              </a:spcBef>
              <a:spcAft>
                <a:spcPts val="600"/>
              </a:spcAft>
              <a:buSzPct val="145000"/>
              <a:buFont typeface="Arial"/>
              <a:buChar char="•"/>
            </a:pPr>
            <a:endParaRPr lang="en-US" sz="3600" dirty="0">
              <a:latin typeface="+mn-lt"/>
              <a:ea typeface="+mn-ea"/>
              <a:cs typeface="+mn-cs"/>
            </a:endParaRPr>
          </a:p>
          <a:p>
            <a:pPr marL="0" lvl="0" indent="0" defTabSz="457200">
              <a:spcBef>
                <a:spcPct val="20000"/>
              </a:spcBef>
              <a:spcAft>
                <a:spcPts val="600"/>
              </a:spcAft>
              <a:buSzPct val="145000"/>
              <a:buFont typeface="Arial"/>
              <a:buChar char="•"/>
            </a:pPr>
            <a:endParaRPr lang="en-US" sz="3600" dirty="0">
              <a:latin typeface="+mn-lt"/>
              <a:ea typeface="+mn-ea"/>
              <a:cs typeface="+mn-cs"/>
            </a:endParaRPr>
          </a:p>
        </p:txBody>
      </p:sp>
      <p:sp>
        <p:nvSpPr>
          <p:cNvPr id="151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9917" y="1297862"/>
            <a:ext cx="13760139"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04" name="Google Shape;1404;p93"/>
          <p:cNvGraphicFramePr/>
          <p:nvPr>
            <p:extLst>
              <p:ext uri="{D42A27DB-BD31-4B8C-83A1-F6EECF244321}">
                <p14:modId xmlns:p14="http://schemas.microsoft.com/office/powerpoint/2010/main" val="1965237480"/>
              </p:ext>
            </p:extLst>
          </p:nvPr>
        </p:nvGraphicFramePr>
        <p:xfrm>
          <a:off x="9773176" y="1371600"/>
          <a:ext cx="12702776" cy="9286875"/>
        </p:xfrm>
        <a:graphic>
          <a:graphicData uri="http://schemas.openxmlformats.org/drawingml/2006/table">
            <a:tbl>
              <a:tblPr>
                <a:tableStyleId>{3B4B98B0-60AC-42C2-AFA5-B58CD77FA1E5}</a:tableStyleId>
              </a:tblPr>
              <a:tblGrid>
                <a:gridCol w="5810358">
                  <a:extLst>
                    <a:ext uri="{9D8B030D-6E8A-4147-A177-3AD203B41FA5}">
                      <a16:colId xmlns:a16="http://schemas.microsoft.com/office/drawing/2014/main" val="20000"/>
                    </a:ext>
                  </a:extLst>
                </a:gridCol>
                <a:gridCol w="6892418">
                  <a:extLst>
                    <a:ext uri="{9D8B030D-6E8A-4147-A177-3AD203B41FA5}">
                      <a16:colId xmlns:a16="http://schemas.microsoft.com/office/drawing/2014/main" val="20001"/>
                    </a:ext>
                  </a:extLst>
                </a:gridCol>
              </a:tblGrid>
              <a:tr h="2390158">
                <a:tc>
                  <a:txBody>
                    <a:bodyPr/>
                    <a:lstStyle/>
                    <a:p>
                      <a:pPr marL="0" lvl="0" indent="0" algn="ctr" rtl="0">
                        <a:spcBef>
                          <a:spcPts val="0"/>
                        </a:spcBef>
                        <a:spcAft>
                          <a:spcPts val="0"/>
                        </a:spcAft>
                        <a:buNone/>
                      </a:pPr>
                      <a:r>
                        <a:rPr lang="en-US" sz="3200" b="1" cap="none" spc="0" dirty="0">
                          <a:solidFill>
                            <a:schemeClr val="tx1"/>
                          </a:solidFill>
                          <a:sym typeface="Roboto"/>
                        </a:rPr>
                        <a:t>Alerts Name &amp; Condition</a:t>
                      </a:r>
                      <a:endParaRPr lang="en-US" sz="3200" b="1" cap="none" spc="0" dirty="0">
                        <a:solidFill>
                          <a:schemeClr val="tx1"/>
                        </a:solidFill>
                        <a:latin typeface="Roboto"/>
                        <a:ea typeface="Roboto"/>
                        <a:cs typeface="Roboto"/>
                        <a:sym typeface="Roboto"/>
                      </a:endParaRPr>
                    </a:p>
                  </a:txBody>
                  <a:tcPr marL="1296592" marR="777956" marT="251460" marB="777956"/>
                </a:tc>
                <a:tc>
                  <a:txBody>
                    <a:bodyPr/>
                    <a:lstStyle/>
                    <a:p>
                      <a:pPr marL="0" lvl="0" indent="0" algn="ctr" rtl="0">
                        <a:spcBef>
                          <a:spcPts val="0"/>
                        </a:spcBef>
                        <a:spcAft>
                          <a:spcPts val="0"/>
                        </a:spcAft>
                        <a:buNone/>
                      </a:pPr>
                      <a:r>
                        <a:rPr lang="en-US" sz="3200" b="1" cap="none" spc="0" dirty="0">
                          <a:solidFill>
                            <a:schemeClr val="tx1"/>
                          </a:solidFill>
                          <a:sym typeface="Roboto"/>
                        </a:rPr>
                        <a:t>Alerts Description</a:t>
                      </a:r>
                      <a:endParaRPr lang="en-US" sz="3200" b="1"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0"/>
                  </a:ext>
                </a:extLst>
              </a:tr>
              <a:tr h="3634417">
                <a:tc>
                  <a:txBody>
                    <a:bodyPr/>
                    <a:lstStyle/>
                    <a:p>
                      <a:pPr marL="0" lvl="0" indent="0" algn="ctr" rtl="0">
                        <a:spcBef>
                          <a:spcPts val="0"/>
                        </a:spcBef>
                        <a:spcAft>
                          <a:spcPts val="0"/>
                        </a:spcAft>
                        <a:buNone/>
                      </a:pPr>
                      <a:r>
                        <a:rPr lang="en-US" sz="3200" b="1" cap="none" spc="0" dirty="0">
                          <a:solidFill>
                            <a:schemeClr val="accent1">
                              <a:lumMod val="50000"/>
                            </a:schemeClr>
                          </a:solidFill>
                          <a:latin typeface="+mn-lt"/>
                          <a:ea typeface="Roboto"/>
                          <a:cs typeface="Roboto"/>
                          <a:sym typeface="Roboto"/>
                        </a:rPr>
                        <a:t>Apache Alert HTTP POST Method </a:t>
                      </a:r>
                    </a:p>
                    <a:p>
                      <a:pPr marL="0" lvl="0" indent="0" algn="ctr" rtl="0">
                        <a:spcBef>
                          <a:spcPts val="0"/>
                        </a:spcBef>
                        <a:spcAft>
                          <a:spcPts val="0"/>
                        </a:spcAft>
                        <a:buNone/>
                      </a:pPr>
                      <a:r>
                        <a:rPr lang="en-US" sz="2400" b="1" cap="none" spc="0" dirty="0">
                          <a:solidFill>
                            <a:schemeClr val="tx2">
                              <a:lumMod val="50000"/>
                              <a:lumOff val="50000"/>
                            </a:schemeClr>
                          </a:solidFill>
                          <a:latin typeface="+mn-lt"/>
                          <a:ea typeface="Roboto"/>
                          <a:cs typeface="Roboto"/>
                          <a:sym typeface="Roboto"/>
                        </a:rPr>
                        <a:t>Baseline: &gt;15</a:t>
                      </a:r>
                      <a:br>
                        <a:rPr lang="en-US" sz="2400" b="1" cap="none" spc="0" dirty="0">
                          <a:solidFill>
                            <a:schemeClr val="tx2">
                              <a:lumMod val="50000"/>
                              <a:lumOff val="50000"/>
                            </a:schemeClr>
                          </a:solidFill>
                          <a:latin typeface="+mn-lt"/>
                          <a:ea typeface="Roboto"/>
                          <a:cs typeface="Roboto"/>
                          <a:sym typeface="Roboto"/>
                        </a:rPr>
                      </a:br>
                      <a:r>
                        <a:rPr lang="en-US" sz="2400" b="1" cap="none" spc="0" dirty="0">
                          <a:solidFill>
                            <a:schemeClr val="tx2">
                              <a:lumMod val="50000"/>
                              <a:lumOff val="50000"/>
                            </a:schemeClr>
                          </a:solidFill>
                          <a:latin typeface="+mn-lt"/>
                          <a:ea typeface="Roboto"/>
                          <a:cs typeface="Roboto"/>
                          <a:sym typeface="Roboto"/>
                        </a:rPr>
                        <a:t>Threshold: 1 Hour</a:t>
                      </a:r>
                    </a:p>
                  </a:txBody>
                  <a:tcPr marL="1296592" marR="777956" marT="251460" marB="777956"/>
                </a:tc>
                <a:tc>
                  <a:txBody>
                    <a:bodyPr/>
                    <a:lstStyle/>
                    <a:p>
                      <a:pPr marL="0" lvl="0" indent="0" algn="ctr" rtl="0">
                        <a:spcBef>
                          <a:spcPts val="0"/>
                        </a:spcBef>
                        <a:spcAft>
                          <a:spcPts val="0"/>
                        </a:spcAft>
                        <a:buNone/>
                      </a:pPr>
                      <a:r>
                        <a:rPr lang="en-US" sz="2400" cap="none" spc="0" dirty="0">
                          <a:solidFill>
                            <a:schemeClr val="tx1"/>
                          </a:solidFill>
                          <a:sym typeface="Roboto"/>
                        </a:rPr>
                        <a:t>Alert that’s triggered when the threshold has been reached for the hourly count of the HTTP POST method.</a:t>
                      </a:r>
                      <a:endParaRPr lang="en-US" sz="2400"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1"/>
                  </a:ext>
                </a:extLst>
              </a:tr>
              <a:tr h="3262300">
                <a:tc>
                  <a:txBody>
                    <a:bodyPr/>
                    <a:lstStyle/>
                    <a:p>
                      <a:pPr marL="0" lvl="0" indent="0" algn="ctr" rtl="0">
                        <a:spcBef>
                          <a:spcPts val="0"/>
                        </a:spcBef>
                        <a:spcAft>
                          <a:spcPts val="0"/>
                        </a:spcAft>
                        <a:buNone/>
                      </a:pPr>
                      <a:r>
                        <a:rPr lang="en-US" sz="3200" b="1" cap="none" spc="0" dirty="0">
                          <a:solidFill>
                            <a:schemeClr val="accent1">
                              <a:lumMod val="50000"/>
                            </a:schemeClr>
                          </a:solidFill>
                          <a:sym typeface="Roboto"/>
                        </a:rPr>
                        <a:t>Apache Alert </a:t>
                      </a:r>
                    </a:p>
                    <a:p>
                      <a:pPr marL="0" lvl="0" indent="0" algn="ctr" rtl="0">
                        <a:spcBef>
                          <a:spcPts val="0"/>
                        </a:spcBef>
                        <a:spcAft>
                          <a:spcPts val="0"/>
                        </a:spcAft>
                        <a:buNone/>
                      </a:pPr>
                      <a:r>
                        <a:rPr lang="en-US" sz="3200" b="1" cap="none" spc="0" dirty="0">
                          <a:solidFill>
                            <a:schemeClr val="accent1">
                              <a:lumMod val="50000"/>
                            </a:schemeClr>
                          </a:solidFill>
                          <a:sym typeface="Roboto"/>
                        </a:rPr>
                        <a:t>Hourly Activity NonUSA</a:t>
                      </a:r>
                    </a:p>
                    <a:p>
                      <a:pPr marL="0" lvl="0" indent="0" algn="ctr" rtl="0">
                        <a:spcBef>
                          <a:spcPts val="0"/>
                        </a:spcBef>
                        <a:spcAft>
                          <a:spcPts val="0"/>
                        </a:spcAft>
                        <a:buNone/>
                      </a:pPr>
                      <a:r>
                        <a:rPr lang="en-US" sz="2400" b="1" cap="none" spc="0" dirty="0">
                          <a:solidFill>
                            <a:schemeClr val="tx2">
                              <a:lumMod val="50000"/>
                              <a:lumOff val="50000"/>
                            </a:schemeClr>
                          </a:solidFill>
                          <a:latin typeface="+mn-lt"/>
                          <a:ea typeface="Roboto"/>
                          <a:cs typeface="Roboto"/>
                          <a:sym typeface="Roboto"/>
                        </a:rPr>
                        <a:t>Baseline: &gt;110</a:t>
                      </a:r>
                    </a:p>
                    <a:p>
                      <a:pPr marL="0" lvl="0" indent="0" algn="ctr" rtl="0">
                        <a:spcBef>
                          <a:spcPts val="0"/>
                        </a:spcBef>
                        <a:spcAft>
                          <a:spcPts val="0"/>
                        </a:spcAft>
                        <a:buNone/>
                      </a:pPr>
                      <a:r>
                        <a:rPr lang="en-US" sz="2400" b="1" cap="none" spc="0" dirty="0">
                          <a:solidFill>
                            <a:schemeClr val="tx2">
                              <a:lumMod val="50000"/>
                              <a:lumOff val="50000"/>
                            </a:schemeClr>
                          </a:solidFill>
                          <a:latin typeface="+mn-lt"/>
                          <a:ea typeface="Roboto"/>
                          <a:cs typeface="Roboto"/>
                          <a:sym typeface="Roboto"/>
                        </a:rPr>
                        <a:t>Threshold: 1 Hour</a:t>
                      </a:r>
                    </a:p>
                  </a:txBody>
                  <a:tcPr marL="1296592" marR="777956" marT="251460" marB="777956"/>
                </a:tc>
                <a:tc>
                  <a:txBody>
                    <a:bodyPr/>
                    <a:lstStyle/>
                    <a:p>
                      <a:pPr marL="0" lvl="0" indent="0" algn="ctr" rtl="0">
                        <a:spcBef>
                          <a:spcPts val="0"/>
                        </a:spcBef>
                        <a:spcAft>
                          <a:spcPts val="0"/>
                        </a:spcAft>
                        <a:buNone/>
                      </a:pPr>
                      <a:r>
                        <a:rPr lang="en-US" sz="2400" cap="none" spc="0" dirty="0">
                          <a:solidFill>
                            <a:schemeClr val="tx1"/>
                          </a:solidFill>
                          <a:sym typeface="Roboto"/>
                        </a:rPr>
                        <a:t>Alert that’s triggered when the threshold has been reached for hourly activity from any country besides the United States.</a:t>
                      </a:r>
                      <a:endParaRPr lang="en-US" sz="2400"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34A42B5E-9F66-8B14-266A-A11FA35C56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dirty="0"/>
          </a:p>
        </p:txBody>
      </p:sp>
    </p:spTree>
    <p:extLst>
      <p:ext uri="{BB962C8B-B14F-4D97-AF65-F5344CB8AC3E}">
        <p14:creationId xmlns:p14="http://schemas.microsoft.com/office/powerpoint/2010/main" val="381556736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400"/>
        <p:cNvGrpSpPr/>
        <p:nvPr/>
      </p:nvGrpSpPr>
      <p:grpSpPr>
        <a:xfrm>
          <a:off x="0" y="0"/>
          <a:ext cx="0" cy="0"/>
          <a:chOff x="0" y="0"/>
          <a:chExt cx="0" cy="0"/>
        </a:xfrm>
      </p:grpSpPr>
      <p:grpSp>
        <p:nvGrpSpPr>
          <p:cNvPr id="1494" name="Group 1493">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495"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496"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497"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498"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499"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0"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grpSp>
        <p:nvGrpSpPr>
          <p:cNvPr id="1502" name="Group 150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0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0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0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0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0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401" name="Google Shape;1401;p93"/>
          <p:cNvSpPr txBox="1">
            <a:spLocks noGrp="1"/>
          </p:cNvSpPr>
          <p:nvPr>
            <p:ph type="title"/>
          </p:nvPr>
        </p:nvSpPr>
        <p:spPr>
          <a:xfrm>
            <a:off x="2967850" y="1371600"/>
            <a:ext cx="5623306" cy="35051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dirty="0">
                <a:latin typeface="+mj-lt"/>
                <a:ea typeface="+mj-ea"/>
                <a:cs typeface="+mj-cs"/>
              </a:rPr>
              <a:t>			Alerts—Apache</a:t>
            </a:r>
          </a:p>
        </p:txBody>
      </p:sp>
      <p:sp>
        <p:nvSpPr>
          <p:cNvPr id="1403" name="Google Shape;1403;p93"/>
          <p:cNvSpPr txBox="1">
            <a:spLocks noGrp="1"/>
          </p:cNvSpPr>
          <p:nvPr>
            <p:ph type="body" idx="3"/>
          </p:nvPr>
        </p:nvSpPr>
        <p:spPr>
          <a:xfrm>
            <a:off x="2967846" y="4305300"/>
            <a:ext cx="5623310" cy="4267198"/>
          </a:xfrm>
          <a:prstGeom prst="rect">
            <a:avLst/>
          </a:prstGeom>
        </p:spPr>
        <p:txBody>
          <a:bodyPr spcFirstLastPara="1" vert="horz" lIns="91440" tIns="45720" rIns="91440" bIns="45720" rtlCol="0" anchor="ctr" anchorCtr="0">
            <a:normAutofit/>
          </a:bodyPr>
          <a:lstStyle/>
          <a:p>
            <a:pPr marL="571500" indent="-571500" defTabSz="457200">
              <a:spcBef>
                <a:spcPct val="20000"/>
              </a:spcBef>
              <a:spcAft>
                <a:spcPts val="600"/>
              </a:spcAft>
              <a:buSzPct val="145000"/>
              <a:buFont typeface="Arial" panose="020B0604020202020204" pitchFamily="34" charset="0"/>
              <a:buChar char="•"/>
            </a:pPr>
            <a:r>
              <a:rPr lang="en-US" sz="3600" b="1" dirty="0">
                <a:latin typeface="+mn-lt"/>
                <a:ea typeface="+mn-ea"/>
                <a:cs typeface="+mn-cs"/>
              </a:rPr>
              <a:t>Justification</a:t>
            </a:r>
            <a:r>
              <a:rPr lang="en-US" sz="3600" dirty="0">
                <a:latin typeface="+mn-lt"/>
                <a:ea typeface="+mn-ea"/>
                <a:cs typeface="+mn-cs"/>
              </a:rPr>
              <a:t> </a:t>
            </a:r>
          </a:p>
          <a:p>
            <a:pPr marL="0" lvl="0" indent="0" defTabSz="457200">
              <a:spcBef>
                <a:spcPct val="20000"/>
              </a:spcBef>
              <a:spcAft>
                <a:spcPts val="600"/>
              </a:spcAft>
              <a:buSzPct val="145000"/>
              <a:buFont typeface="Arial"/>
              <a:buChar char="•"/>
            </a:pPr>
            <a:endParaRPr lang="en-US" sz="3600" dirty="0">
              <a:latin typeface="+mn-lt"/>
              <a:ea typeface="+mn-ea"/>
              <a:cs typeface="+mn-cs"/>
            </a:endParaRPr>
          </a:p>
          <a:p>
            <a:pPr marL="0" lvl="0" indent="0" defTabSz="457200">
              <a:spcBef>
                <a:spcPct val="20000"/>
              </a:spcBef>
              <a:spcAft>
                <a:spcPts val="600"/>
              </a:spcAft>
              <a:buSzPct val="145000"/>
              <a:buFont typeface="Arial"/>
              <a:buChar char="•"/>
            </a:pPr>
            <a:endParaRPr lang="en-US" sz="3600" dirty="0">
              <a:latin typeface="+mn-lt"/>
              <a:ea typeface="+mn-ea"/>
              <a:cs typeface="+mn-cs"/>
            </a:endParaRPr>
          </a:p>
        </p:txBody>
      </p:sp>
      <p:sp>
        <p:nvSpPr>
          <p:cNvPr id="151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9917" y="1297862"/>
            <a:ext cx="13760139"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04" name="Google Shape;1404;p93"/>
          <p:cNvGraphicFramePr/>
          <p:nvPr>
            <p:extLst>
              <p:ext uri="{D42A27DB-BD31-4B8C-83A1-F6EECF244321}">
                <p14:modId xmlns:p14="http://schemas.microsoft.com/office/powerpoint/2010/main" val="2415963965"/>
              </p:ext>
            </p:extLst>
          </p:nvPr>
        </p:nvGraphicFramePr>
        <p:xfrm>
          <a:off x="9239917" y="1297862"/>
          <a:ext cx="13708170" cy="10463928"/>
        </p:xfrm>
        <a:graphic>
          <a:graphicData uri="http://schemas.openxmlformats.org/drawingml/2006/table">
            <a:tbl>
              <a:tblPr>
                <a:tableStyleId>{3B4B98B0-60AC-42C2-AFA5-B58CD77FA1E5}</a:tableStyleId>
              </a:tblPr>
              <a:tblGrid>
                <a:gridCol w="6854085">
                  <a:extLst>
                    <a:ext uri="{9D8B030D-6E8A-4147-A177-3AD203B41FA5}">
                      <a16:colId xmlns:a16="http://schemas.microsoft.com/office/drawing/2014/main" val="20000"/>
                    </a:ext>
                  </a:extLst>
                </a:gridCol>
                <a:gridCol w="6854085">
                  <a:extLst>
                    <a:ext uri="{9D8B030D-6E8A-4147-A177-3AD203B41FA5}">
                      <a16:colId xmlns:a16="http://schemas.microsoft.com/office/drawing/2014/main" val="2310896520"/>
                    </a:ext>
                  </a:extLst>
                </a:gridCol>
              </a:tblGrid>
              <a:tr h="2538350">
                <a:tc>
                  <a:txBody>
                    <a:bodyPr/>
                    <a:lstStyle/>
                    <a:p>
                      <a:pPr marL="0" marR="0" lvl="0" indent="0" algn="ctr" defTabSz="914171" rtl="0" eaLnBrk="1" fontAlgn="auto" latinLnBrk="0" hangingPunct="1">
                        <a:lnSpc>
                          <a:spcPct val="100000"/>
                        </a:lnSpc>
                        <a:spcBef>
                          <a:spcPts val="0"/>
                        </a:spcBef>
                        <a:spcAft>
                          <a:spcPts val="0"/>
                        </a:spcAft>
                        <a:buClrTx/>
                        <a:buSzTx/>
                        <a:buFontTx/>
                        <a:buNone/>
                        <a:tabLst/>
                        <a:defRPr/>
                      </a:pPr>
                      <a:endParaRPr lang="en-US" sz="2000" b="1" cap="none" spc="0" dirty="0">
                        <a:solidFill>
                          <a:schemeClr val="accent1">
                            <a:lumMod val="50000"/>
                          </a:schemeClr>
                        </a:solidFill>
                        <a:latin typeface="+mn-lt"/>
                        <a:ea typeface="Roboto"/>
                        <a:cs typeface="Roboto"/>
                        <a:sym typeface="Roboto"/>
                      </a:endParaRPr>
                    </a:p>
                    <a:p>
                      <a:pPr marL="0" marR="0" lvl="0" indent="0" algn="ctr" defTabSz="914171" rtl="0" eaLnBrk="1" fontAlgn="auto" latinLnBrk="0" hangingPunct="1">
                        <a:lnSpc>
                          <a:spcPct val="100000"/>
                        </a:lnSpc>
                        <a:spcBef>
                          <a:spcPts val="0"/>
                        </a:spcBef>
                        <a:spcAft>
                          <a:spcPts val="0"/>
                        </a:spcAft>
                        <a:buClrTx/>
                        <a:buSzTx/>
                        <a:buFontTx/>
                        <a:buNone/>
                        <a:tabLst/>
                        <a:defRPr/>
                      </a:pPr>
                      <a:endParaRPr lang="en-US" sz="2000" b="1" cap="none" spc="0" dirty="0">
                        <a:solidFill>
                          <a:schemeClr val="accent1">
                            <a:lumMod val="50000"/>
                          </a:schemeClr>
                        </a:solidFill>
                        <a:latin typeface="+mn-lt"/>
                        <a:ea typeface="Roboto"/>
                        <a:cs typeface="Roboto"/>
                        <a:sym typeface="Roboto"/>
                      </a:endParaRPr>
                    </a:p>
                    <a:p>
                      <a:pPr marL="0" marR="0" lvl="0" indent="0" algn="ctr" defTabSz="914171" rtl="0" eaLnBrk="1" fontAlgn="auto" latinLnBrk="0" hangingPunct="1">
                        <a:lnSpc>
                          <a:spcPct val="100000"/>
                        </a:lnSpc>
                        <a:spcBef>
                          <a:spcPts val="0"/>
                        </a:spcBef>
                        <a:spcAft>
                          <a:spcPts val="0"/>
                        </a:spcAft>
                        <a:buClrTx/>
                        <a:buSzTx/>
                        <a:buFontTx/>
                        <a:buNone/>
                        <a:tabLst/>
                        <a:defRPr/>
                      </a:pPr>
                      <a:r>
                        <a:rPr lang="en-US" sz="2400" b="1" cap="none" spc="0" dirty="0">
                          <a:solidFill>
                            <a:schemeClr val="accent1">
                              <a:lumMod val="50000"/>
                            </a:schemeClr>
                          </a:solidFill>
                          <a:latin typeface="+mn-lt"/>
                          <a:ea typeface="Roboto"/>
                          <a:cs typeface="Roboto"/>
                          <a:sym typeface="Roboto"/>
                        </a:rPr>
                        <a:t>Apache Alert  HTTP POST Method</a:t>
                      </a:r>
                    </a:p>
                  </a:txBody>
                  <a:tcPr marL="1296592" marR="777956" marT="251460" marB="777956"/>
                </a:tc>
                <a:tc>
                  <a:txBody>
                    <a:bodyPr/>
                    <a:lstStyle/>
                    <a:p>
                      <a:pPr marL="0" lvl="0" indent="0" algn="ctr" rtl="0">
                        <a:spcBef>
                          <a:spcPts val="0"/>
                        </a:spcBef>
                        <a:spcAft>
                          <a:spcPts val="0"/>
                        </a:spcAft>
                        <a:buNone/>
                      </a:pPr>
                      <a:endParaRPr lang="en-US" sz="2000" b="1" cap="none" spc="0" dirty="0">
                        <a:solidFill>
                          <a:schemeClr val="accent1">
                            <a:lumMod val="50000"/>
                          </a:schemeClr>
                        </a:solidFill>
                        <a:sym typeface="Roboto"/>
                      </a:endParaRPr>
                    </a:p>
                    <a:p>
                      <a:pPr marL="0" lvl="0" indent="0" algn="ctr" rtl="0">
                        <a:spcBef>
                          <a:spcPts val="0"/>
                        </a:spcBef>
                        <a:spcAft>
                          <a:spcPts val="0"/>
                        </a:spcAft>
                        <a:buNone/>
                      </a:pPr>
                      <a:endParaRPr lang="en-US" sz="2000" b="1" cap="none" spc="0" dirty="0">
                        <a:solidFill>
                          <a:schemeClr val="accent1">
                            <a:lumMod val="50000"/>
                          </a:schemeClr>
                        </a:solidFill>
                        <a:sym typeface="Roboto"/>
                      </a:endParaRPr>
                    </a:p>
                    <a:p>
                      <a:pPr marL="0" lvl="0" indent="0" algn="ctr" rtl="0">
                        <a:spcBef>
                          <a:spcPts val="0"/>
                        </a:spcBef>
                        <a:spcAft>
                          <a:spcPts val="0"/>
                        </a:spcAft>
                        <a:buNone/>
                      </a:pPr>
                      <a:r>
                        <a:rPr lang="en-US" sz="2400" b="1" cap="none" spc="0" dirty="0">
                          <a:solidFill>
                            <a:schemeClr val="accent1">
                              <a:lumMod val="50000"/>
                            </a:schemeClr>
                          </a:solidFill>
                          <a:sym typeface="Roboto"/>
                        </a:rPr>
                        <a:t>Apache Alert Hourly Activity NonUSA </a:t>
                      </a:r>
                    </a:p>
                  </a:txBody>
                  <a:tcPr marL="1296592" marR="777956" marT="251460" marB="777956"/>
                </a:tc>
                <a:extLst>
                  <a:ext uri="{0D108BD9-81ED-4DB2-BD59-A6C34878D82A}">
                    <a16:rowId xmlns:a16="http://schemas.microsoft.com/office/drawing/2014/main" val="10000"/>
                  </a:ext>
                </a:extLst>
              </a:tr>
              <a:tr h="3388134">
                <a:tc>
                  <a:txBody>
                    <a:bodyPr/>
                    <a:lstStyle/>
                    <a:p>
                      <a:pPr marL="0" lvl="0" indent="0" algn="l" rtl="0">
                        <a:spcBef>
                          <a:spcPts val="0"/>
                        </a:spcBef>
                        <a:spcAft>
                          <a:spcPts val="0"/>
                        </a:spcAft>
                        <a:buNone/>
                      </a:pPr>
                      <a:r>
                        <a:rPr lang="en-US" sz="2000" b="1" cap="none" spc="0" dirty="0">
                          <a:solidFill>
                            <a:schemeClr val="accent1">
                              <a:lumMod val="75000"/>
                            </a:schemeClr>
                          </a:solidFill>
                          <a:latin typeface="+mn-lt"/>
                          <a:ea typeface="Roboto"/>
                          <a:cs typeface="Roboto"/>
                          <a:sym typeface="Roboto"/>
                        </a:rPr>
                        <a:t>Baseline: &gt;15</a:t>
                      </a:r>
                      <a:br>
                        <a:rPr lang="en-US" sz="1800" b="1" cap="none" spc="0" dirty="0">
                          <a:solidFill>
                            <a:schemeClr val="tx2">
                              <a:lumMod val="50000"/>
                              <a:lumOff val="50000"/>
                            </a:schemeClr>
                          </a:solidFill>
                          <a:latin typeface="+mn-lt"/>
                          <a:ea typeface="Roboto"/>
                          <a:cs typeface="Roboto"/>
                          <a:sym typeface="Roboto"/>
                        </a:rPr>
                      </a:br>
                      <a:r>
                        <a:rPr lang="en-US" sz="1800" b="0" cap="none" spc="0" dirty="0">
                          <a:solidFill>
                            <a:schemeClr val="tx2">
                              <a:lumMod val="50000"/>
                              <a:lumOff val="50000"/>
                            </a:schemeClr>
                          </a:solidFill>
                          <a:latin typeface="+mn-lt"/>
                          <a:ea typeface="Roboto"/>
                          <a:cs typeface="Roboto"/>
                          <a:sym typeface="Roboto"/>
                        </a:rPr>
                        <a:t>Provides a baseline for normal usage of the HTTP POST method, enabling the detection of abnormal spikes that may indicate attempts to exploit web application vulnerabilities or perform unauthorized actions.</a:t>
                      </a:r>
                      <a:endParaRPr lang="en-US" sz="1400" b="0" cap="none" spc="0" dirty="0">
                        <a:solidFill>
                          <a:schemeClr val="tx2">
                            <a:lumMod val="50000"/>
                            <a:lumOff val="50000"/>
                          </a:schemeClr>
                        </a:solidFill>
                        <a:latin typeface="+mn-lt"/>
                        <a:ea typeface="Roboto"/>
                        <a:cs typeface="Roboto"/>
                        <a:sym typeface="Roboto"/>
                      </a:endParaRPr>
                    </a:p>
                  </a:txBody>
                  <a:tcPr marL="1296592" marR="777956" marT="251460" marB="777956"/>
                </a:tc>
                <a:tc>
                  <a:txBody>
                    <a:bodyPr/>
                    <a:lstStyle/>
                    <a:p>
                      <a:pPr marL="0" marR="0" lvl="0" indent="0" algn="l" defTabSz="914171" rtl="0" eaLnBrk="1" fontAlgn="auto" latinLnBrk="0" hangingPunct="1">
                        <a:lnSpc>
                          <a:spcPct val="100000"/>
                        </a:lnSpc>
                        <a:spcBef>
                          <a:spcPts val="0"/>
                        </a:spcBef>
                        <a:spcAft>
                          <a:spcPts val="0"/>
                        </a:spcAft>
                        <a:buClrTx/>
                        <a:buSzTx/>
                        <a:buFontTx/>
                        <a:buNone/>
                        <a:tabLst/>
                        <a:defRPr/>
                      </a:pPr>
                      <a:r>
                        <a:rPr lang="en-US" sz="2000" b="1" cap="none" spc="0" dirty="0">
                          <a:solidFill>
                            <a:schemeClr val="accent1">
                              <a:lumMod val="75000"/>
                            </a:schemeClr>
                          </a:solidFill>
                          <a:latin typeface="+mn-lt"/>
                          <a:ea typeface="Roboto"/>
                          <a:cs typeface="Roboto"/>
                          <a:sym typeface="Roboto"/>
                        </a:rPr>
                        <a:t>Baseline: &gt;110</a:t>
                      </a:r>
                    </a:p>
                    <a:p>
                      <a:pPr marL="0" marR="0" lvl="0" indent="0" algn="l" defTabSz="914171" rtl="0" eaLnBrk="1" fontAlgn="auto" latinLnBrk="0" hangingPunct="1">
                        <a:lnSpc>
                          <a:spcPct val="100000"/>
                        </a:lnSpc>
                        <a:spcBef>
                          <a:spcPts val="0"/>
                        </a:spcBef>
                        <a:spcAft>
                          <a:spcPts val="0"/>
                        </a:spcAft>
                        <a:buClrTx/>
                        <a:buSzTx/>
                        <a:buFontTx/>
                        <a:buNone/>
                        <a:tabLst/>
                        <a:defRPr/>
                      </a:pPr>
                      <a:r>
                        <a:rPr lang="en-US" sz="1800" b="0" cap="none" spc="0" dirty="0">
                          <a:solidFill>
                            <a:schemeClr val="tx2">
                              <a:lumMod val="50000"/>
                              <a:lumOff val="50000"/>
                            </a:schemeClr>
                          </a:solidFill>
                          <a:latin typeface="+mn-lt"/>
                          <a:ea typeface="Roboto"/>
                          <a:cs typeface="Roboto"/>
                          <a:sym typeface="Roboto"/>
                        </a:rPr>
                        <a:t>Establishes the typical volume of web traffic from non-USA regions, serving as a basis for identifying deviations that may signal potential security threats or targeted attacks originating from international sources.</a:t>
                      </a:r>
                    </a:p>
                  </a:txBody>
                  <a:tcPr marL="1296592" marR="777956" marT="251460" marB="777956"/>
                </a:tc>
                <a:extLst>
                  <a:ext uri="{0D108BD9-81ED-4DB2-BD59-A6C34878D82A}">
                    <a16:rowId xmlns:a16="http://schemas.microsoft.com/office/drawing/2014/main" val="10001"/>
                  </a:ext>
                </a:extLst>
              </a:tr>
              <a:tr h="4537444">
                <a:tc>
                  <a:txBody>
                    <a:bodyPr/>
                    <a:lstStyle/>
                    <a:p>
                      <a:pPr marL="0" lvl="0" indent="0" algn="l" rtl="0">
                        <a:spcBef>
                          <a:spcPts val="0"/>
                        </a:spcBef>
                        <a:spcAft>
                          <a:spcPts val="0"/>
                        </a:spcAft>
                        <a:buNone/>
                      </a:pPr>
                      <a:r>
                        <a:rPr lang="en-US" sz="2000" b="1" cap="none" spc="0" dirty="0">
                          <a:solidFill>
                            <a:schemeClr val="accent1">
                              <a:lumMod val="75000"/>
                            </a:schemeClr>
                          </a:solidFill>
                          <a:latin typeface="+mn-lt"/>
                          <a:ea typeface="Roboto"/>
                          <a:cs typeface="Roboto"/>
                          <a:sym typeface="Roboto"/>
                        </a:rPr>
                        <a:t>Threshold:  1 Hour</a:t>
                      </a:r>
                    </a:p>
                    <a:p>
                      <a:pPr marL="0" lvl="0" indent="0" algn="l" rtl="0">
                        <a:spcBef>
                          <a:spcPts val="0"/>
                        </a:spcBef>
                        <a:spcAft>
                          <a:spcPts val="0"/>
                        </a:spcAft>
                        <a:buNone/>
                      </a:pPr>
                      <a:r>
                        <a:rPr lang="en-US" sz="1800" b="0" cap="none" spc="0" dirty="0">
                          <a:solidFill>
                            <a:schemeClr val="tx2">
                              <a:lumMod val="50000"/>
                              <a:lumOff val="50000"/>
                            </a:schemeClr>
                          </a:solidFill>
                          <a:latin typeface="+mn-lt"/>
                          <a:ea typeface="Roboto"/>
                          <a:cs typeface="Roboto"/>
                          <a:sym typeface="Roboto"/>
                        </a:rPr>
                        <a:t>Surpassing the threshold for HTTP POST method usage might indicate attempts to exploit web application vulnerabilities, such as injection attacks or data exfiltration attempts. Timely detection is crucial to prevent potential compromise of sensitive data, mitigate the impact of web application vulnerabilities, and safeguard against unauthorized access to critical systems or resources.</a:t>
                      </a:r>
                    </a:p>
                    <a:p>
                      <a:pPr marL="0" lvl="0" indent="0" algn="l" rtl="0">
                        <a:spcBef>
                          <a:spcPts val="0"/>
                        </a:spcBef>
                        <a:spcAft>
                          <a:spcPts val="0"/>
                        </a:spcAft>
                        <a:buNone/>
                      </a:pPr>
                      <a:endParaRPr lang="en-US" sz="1400" b="1" cap="none" spc="0" dirty="0">
                        <a:solidFill>
                          <a:schemeClr val="tx2">
                            <a:lumMod val="50000"/>
                            <a:lumOff val="50000"/>
                          </a:schemeClr>
                        </a:solidFill>
                        <a:latin typeface="+mn-lt"/>
                        <a:ea typeface="Roboto"/>
                        <a:cs typeface="Roboto"/>
                        <a:sym typeface="Roboto"/>
                      </a:endParaRPr>
                    </a:p>
                  </a:txBody>
                  <a:tcPr marL="1296592" marR="777956" marT="251460" marB="777956"/>
                </a:tc>
                <a:tc>
                  <a:txBody>
                    <a:bodyPr/>
                    <a:lstStyle/>
                    <a:p>
                      <a:pPr marL="0" lvl="0" indent="0" algn="l" rtl="0">
                        <a:spcBef>
                          <a:spcPts val="0"/>
                        </a:spcBef>
                        <a:spcAft>
                          <a:spcPts val="0"/>
                        </a:spcAft>
                        <a:buNone/>
                      </a:pPr>
                      <a:r>
                        <a:rPr lang="en-US" sz="2000" b="1" cap="none" spc="0" dirty="0">
                          <a:solidFill>
                            <a:schemeClr val="accent1">
                              <a:lumMod val="75000"/>
                            </a:schemeClr>
                          </a:solidFill>
                          <a:latin typeface="+mn-lt"/>
                          <a:ea typeface="Roboto"/>
                          <a:cs typeface="Roboto"/>
                          <a:sym typeface="Roboto"/>
                        </a:rPr>
                        <a:t>Threshold: 1 Hour</a:t>
                      </a:r>
                    </a:p>
                    <a:p>
                      <a:pPr marL="0" lvl="0" indent="0" algn="l" rtl="0">
                        <a:spcBef>
                          <a:spcPts val="0"/>
                        </a:spcBef>
                        <a:spcAft>
                          <a:spcPts val="0"/>
                        </a:spcAft>
                        <a:buNone/>
                      </a:pPr>
                      <a:r>
                        <a:rPr lang="en-US" sz="1800" b="0" cap="none" spc="0" dirty="0">
                          <a:solidFill>
                            <a:schemeClr val="tx2">
                              <a:lumMod val="50000"/>
                              <a:lumOff val="50000"/>
                            </a:schemeClr>
                          </a:solidFill>
                          <a:latin typeface="+mn-lt"/>
                          <a:ea typeface="Roboto"/>
                          <a:cs typeface="Roboto"/>
                          <a:sym typeface="Roboto"/>
                        </a:rPr>
                        <a:t>Exceeding the threshold for hourly activity from non-USA regions could signal potential distributed denial-of-service (DDoS) attacks, brute-force attempts originating from foreign IP addresses, or targeted attacks from malicious actors located outside the USA. Timely detection enables proactive mitigation strategies to protect against service disruption, data breaches, and unauthorized access attempts originating from international sources.</a:t>
                      </a:r>
                    </a:p>
                  </a:txBody>
                  <a:tcPr marL="1296592" marR="777956" marT="251460" marB="777956"/>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34A42B5E-9F66-8B14-266A-A11FA35C56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dirty="0"/>
          </a:p>
        </p:txBody>
      </p:sp>
    </p:spTree>
    <p:extLst>
      <p:ext uri="{BB962C8B-B14F-4D97-AF65-F5344CB8AC3E}">
        <p14:creationId xmlns:p14="http://schemas.microsoft.com/office/powerpoint/2010/main" val="251793066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392"/>
        <p:cNvGrpSpPr/>
        <p:nvPr/>
      </p:nvGrpSpPr>
      <p:grpSpPr>
        <a:xfrm>
          <a:off x="0" y="0"/>
          <a:ext cx="0" cy="0"/>
          <a:chOff x="0" y="0"/>
          <a:chExt cx="0" cy="0"/>
        </a:xfrm>
      </p:grpSpPr>
      <p:grpSp>
        <p:nvGrpSpPr>
          <p:cNvPr id="1401" name="Group 1400">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402"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403"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dirty="0"/>
            </a:p>
          </p:txBody>
        </p:sp>
        <p:sp>
          <p:nvSpPr>
            <p:cNvPr id="1404"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dirty="0"/>
            </a:p>
          </p:txBody>
        </p:sp>
        <p:sp>
          <p:nvSpPr>
            <p:cNvPr id="1405"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406"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407"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dirty="0"/>
            </a:p>
          </p:txBody>
        </p:sp>
      </p:grpSp>
      <p:sp useBgFill="1">
        <p:nvSpPr>
          <p:cNvPr id="1409" name="Rectangle 1408">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11" name="Group 1410">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049021" y="2"/>
            <a:ext cx="10027212" cy="13715997"/>
            <a:chOff x="2928938" y="-4763"/>
            <a:chExt cx="5014912" cy="6862763"/>
          </a:xfrm>
        </p:grpSpPr>
        <p:sp>
          <p:nvSpPr>
            <p:cNvPr id="1412"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413"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dirty="0"/>
            </a:p>
          </p:txBody>
        </p:sp>
        <p:sp>
          <p:nvSpPr>
            <p:cNvPr id="1414"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dirty="0"/>
            </a:p>
          </p:txBody>
        </p:sp>
        <p:sp>
          <p:nvSpPr>
            <p:cNvPr id="1415"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416"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417"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dirty="0"/>
            </a:p>
          </p:txBody>
        </p:sp>
      </p:grpSp>
      <p:sp>
        <p:nvSpPr>
          <p:cNvPr id="1395" name="Google Shape;1395;p92"/>
          <p:cNvSpPr txBox="1">
            <a:spLocks noGrp="1"/>
          </p:cNvSpPr>
          <p:nvPr>
            <p:ph type="title"/>
          </p:nvPr>
        </p:nvSpPr>
        <p:spPr>
          <a:xfrm>
            <a:off x="2035849" y="1848464"/>
            <a:ext cx="16345684" cy="6571732"/>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buClr>
                <a:schemeClr val="dk1"/>
              </a:buClr>
              <a:buSzPts val="1100"/>
            </a:pPr>
            <a:r>
              <a:rPr lang="en-US" sz="12300" dirty="0">
                <a:solidFill>
                  <a:schemeClr val="tx1"/>
                </a:solidFill>
                <a:latin typeface="+mj-lt"/>
                <a:ea typeface="+mj-ea"/>
                <a:cs typeface="+mj-cs"/>
              </a:rPr>
              <a:t>Windows Environment</a:t>
            </a:r>
            <a:endParaRPr lang="en-US" sz="12300" b="1" dirty="0">
              <a:solidFill>
                <a:schemeClr val="tx1"/>
              </a:solidFill>
              <a:latin typeface="+mj-lt"/>
              <a:ea typeface="+mj-ea"/>
              <a:cs typeface="+mj-cs"/>
            </a:endParaRPr>
          </a:p>
          <a:p>
            <a:pPr marL="0" lvl="0" indent="0" algn="l" defTabSz="457200">
              <a:spcBef>
                <a:spcPct val="0"/>
              </a:spcBef>
              <a:spcAft>
                <a:spcPts val="0"/>
              </a:spcAft>
            </a:pPr>
            <a:endParaRPr lang="en-US" sz="12300" dirty="0">
              <a:solidFill>
                <a:schemeClr val="tx1"/>
              </a:solidFill>
              <a:latin typeface="+mj-lt"/>
              <a:ea typeface="+mj-ea"/>
              <a:cs typeface="+mj-cs"/>
              <a:sym typeface="Roboto Light"/>
            </a:endParaRPr>
          </a:p>
        </p:txBody>
      </p:sp>
      <p:sp>
        <p:nvSpPr>
          <p:cNvPr id="1396" name="Google Shape;1396;p92"/>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C932BF82-D053-3112-BE70-4E36571A779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2240319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395"/>
                                        </p:tgtEl>
                                        <p:attrNameLst>
                                          <p:attrName>style.visibility</p:attrName>
                                        </p:attrNameLst>
                                      </p:cBhvr>
                                      <p:to>
                                        <p:strVal val="visible"/>
                                      </p:to>
                                    </p:set>
                                    <p:animEffect transition="in" filter="fade">
                                      <p:cBhvr>
                                        <p:cTn id="7" dur="700"/>
                                        <p:tgtEl>
                                          <p:spTgt spid="1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rtl="0">
              <a:spcBef>
                <a:spcPts val="0"/>
              </a:spcBef>
              <a:spcAft>
                <a:spcPts val="0"/>
              </a:spcAft>
              <a:buNone/>
            </a:pPr>
            <a:r>
              <a:rPr lang="en-US" dirty="0"/>
              <a:t>Alert—Apache (HTTP POST Method)</a:t>
            </a:r>
            <a:endParaRPr dirty="0"/>
          </a:p>
        </p:txBody>
      </p:sp>
      <p:sp>
        <p:nvSpPr>
          <p:cNvPr id="1412" name="Google Shape;1412;p94"/>
          <p:cNvSpPr txBox="1">
            <a:spLocks noGrp="1"/>
          </p:cNvSpPr>
          <p:nvPr>
            <p:ph type="subTitle" idx="1"/>
          </p:nvPr>
        </p:nvSpPr>
        <p:spPr>
          <a:xfrm>
            <a:off x="0" y="2012901"/>
            <a:ext cx="10266209" cy="972900"/>
          </a:xfrm>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  Regular Report</a:t>
            </a:r>
            <a:endParaRPr dirty="0"/>
          </a:p>
        </p:txBody>
      </p:sp>
      <p:sp>
        <p:nvSpPr>
          <p:cNvPr id="2" name="Google Shape;1412;p94">
            <a:extLst>
              <a:ext uri="{FF2B5EF4-FFF2-40B4-BE49-F238E27FC236}">
                <a16:creationId xmlns:a16="http://schemas.microsoft.com/office/drawing/2014/main" id="{5AF39968-43FC-84C8-3F2E-A5868EBA2900}"/>
              </a:ext>
            </a:extLst>
          </p:cNvPr>
          <p:cNvSpPr txBox="1">
            <a:spLocks/>
          </p:cNvSpPr>
          <p:nvPr/>
        </p:nvSpPr>
        <p:spPr>
          <a:xfrm>
            <a:off x="0" y="6625466"/>
            <a:ext cx="10266209" cy="972900"/>
          </a:xfrm>
          <a:prstGeom prst="rect">
            <a:avLst/>
          </a:prstGeom>
          <a:noFill/>
          <a:ln>
            <a:noFill/>
          </a:ln>
        </p:spPr>
        <p:txBody>
          <a:bodyPr spcFirstLastPara="1" vert="horz" wrap="square" lIns="731350" tIns="121850" rIns="0" bIns="0" rtlCol="0" anchor="t" anchorCtr="0">
            <a:noAutofit/>
          </a:bodyPr>
          <a:lstStyle>
            <a:lvl1pPr marL="571357" lvl="0" indent="-571357" algn="l" defTabSz="914171" rtl="0" eaLnBrk="1" latinLnBrk="0" hangingPunct="1">
              <a:spcBef>
                <a:spcPts val="0"/>
              </a:spcBef>
              <a:spcAft>
                <a:spcPts val="0"/>
              </a:spcAft>
              <a:buClr>
                <a:schemeClr val="accent1">
                  <a:lumMod val="75000"/>
                </a:schemeClr>
              </a:buClr>
              <a:buSzPct val="145000"/>
              <a:buFont typeface="Arial"/>
              <a:buNone/>
              <a:defRPr sz="4800" kern="1200" cap="none">
                <a:solidFill>
                  <a:schemeClr val="tx1"/>
                </a:solidFill>
                <a:effectLst/>
                <a:latin typeface="Roboto"/>
                <a:ea typeface="Roboto"/>
                <a:cs typeface="Roboto"/>
                <a:sym typeface="Roboto"/>
              </a:defRPr>
            </a:lvl1pPr>
            <a:lvl2pPr marL="1485529" lvl="1"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2pPr>
            <a:lvl3pPr marL="2399700" lvl="2"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3pPr>
            <a:lvl4pPr marL="3085328" lvl="3"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4pPr>
            <a:lvl5pPr marL="3999500" lvl="4"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5pPr>
            <a:lvl6pPr marL="5027943" lvl="5"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6pPr>
            <a:lvl7pPr marL="5942114" lvl="6"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7pPr>
            <a:lvl8pPr marL="6856286" lvl="7"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8pPr>
            <a:lvl9pPr marL="7770457" lvl="8"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9pPr>
          </a:lstStyle>
          <a:p>
            <a:pPr marL="0" indent="0" algn="ctr"/>
            <a:r>
              <a:rPr lang="en-US" dirty="0"/>
              <a:t>Attack Report</a:t>
            </a:r>
          </a:p>
        </p:txBody>
      </p:sp>
      <p:sp>
        <p:nvSpPr>
          <p:cNvPr id="3" name="Slide Number Placeholder 2">
            <a:extLst>
              <a:ext uri="{FF2B5EF4-FFF2-40B4-BE49-F238E27FC236}">
                <a16:creationId xmlns:a16="http://schemas.microsoft.com/office/drawing/2014/main" id="{458E1C6D-271B-CC96-597C-B60E94D86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dirty="0"/>
          </a:p>
        </p:txBody>
      </p:sp>
      <p:pic>
        <p:nvPicPr>
          <p:cNvPr id="10" name="Picture 9">
            <a:extLst>
              <a:ext uri="{FF2B5EF4-FFF2-40B4-BE49-F238E27FC236}">
                <a16:creationId xmlns:a16="http://schemas.microsoft.com/office/drawing/2014/main" id="{776ECADD-F889-2853-FAC5-8BDAEEC1D1DF}"/>
              </a:ext>
            </a:extLst>
          </p:cNvPr>
          <p:cNvPicPr>
            <a:picLocks noChangeAspect="1"/>
          </p:cNvPicPr>
          <p:nvPr/>
        </p:nvPicPr>
        <p:blipFill>
          <a:blip r:embed="rId3"/>
          <a:stretch>
            <a:fillRect/>
          </a:stretch>
        </p:blipFill>
        <p:spPr>
          <a:xfrm>
            <a:off x="3787128" y="2985801"/>
            <a:ext cx="17461762" cy="3153215"/>
          </a:xfrm>
          <a:prstGeom prst="rect">
            <a:avLst/>
          </a:prstGeom>
        </p:spPr>
      </p:pic>
      <p:pic>
        <p:nvPicPr>
          <p:cNvPr id="13" name="Picture 12">
            <a:extLst>
              <a:ext uri="{FF2B5EF4-FFF2-40B4-BE49-F238E27FC236}">
                <a16:creationId xmlns:a16="http://schemas.microsoft.com/office/drawing/2014/main" id="{FB30F7E5-B3AA-7DDD-D31C-D207958134CD}"/>
              </a:ext>
            </a:extLst>
          </p:cNvPr>
          <p:cNvPicPr>
            <a:picLocks noChangeAspect="1"/>
          </p:cNvPicPr>
          <p:nvPr/>
        </p:nvPicPr>
        <p:blipFill>
          <a:blip r:embed="rId4"/>
          <a:stretch>
            <a:fillRect/>
          </a:stretch>
        </p:blipFill>
        <p:spPr>
          <a:xfrm>
            <a:off x="3787128" y="7701617"/>
            <a:ext cx="17471288" cy="3219899"/>
          </a:xfrm>
          <a:prstGeom prst="rect">
            <a:avLst/>
          </a:prstGeom>
        </p:spPr>
      </p:pic>
      <p:pic>
        <p:nvPicPr>
          <p:cNvPr id="8" name="Picture 7">
            <a:extLst>
              <a:ext uri="{FF2B5EF4-FFF2-40B4-BE49-F238E27FC236}">
                <a16:creationId xmlns:a16="http://schemas.microsoft.com/office/drawing/2014/main" id="{4E04100B-3D8F-3C43-8593-8B9743B260DD}"/>
              </a:ext>
            </a:extLst>
          </p:cNvPr>
          <p:cNvPicPr>
            <a:picLocks noChangeAspect="1"/>
          </p:cNvPicPr>
          <p:nvPr/>
        </p:nvPicPr>
        <p:blipFill>
          <a:blip r:embed="rId5"/>
          <a:stretch>
            <a:fillRect/>
          </a:stretch>
        </p:blipFill>
        <p:spPr>
          <a:xfrm>
            <a:off x="3844286" y="3042959"/>
            <a:ext cx="17414130" cy="3038899"/>
          </a:xfrm>
          <a:prstGeom prst="rect">
            <a:avLst/>
          </a:prstGeom>
        </p:spPr>
      </p:pic>
      <p:pic>
        <p:nvPicPr>
          <p:cNvPr id="12" name="Picture 11">
            <a:extLst>
              <a:ext uri="{FF2B5EF4-FFF2-40B4-BE49-F238E27FC236}">
                <a16:creationId xmlns:a16="http://schemas.microsoft.com/office/drawing/2014/main" id="{12D0EAE4-F6AE-D71B-E8E3-CECAC8E341DD}"/>
              </a:ext>
            </a:extLst>
          </p:cNvPr>
          <p:cNvPicPr>
            <a:picLocks noChangeAspect="1"/>
          </p:cNvPicPr>
          <p:nvPr/>
        </p:nvPicPr>
        <p:blipFill>
          <a:blip r:embed="rId6"/>
          <a:stretch>
            <a:fillRect/>
          </a:stretch>
        </p:blipFill>
        <p:spPr>
          <a:xfrm>
            <a:off x="3787128" y="7745000"/>
            <a:ext cx="17461762" cy="3176516"/>
          </a:xfrm>
          <a:prstGeom prst="rect">
            <a:avLst/>
          </a:prstGeom>
        </p:spPr>
      </p:pic>
      <p:sp>
        <p:nvSpPr>
          <p:cNvPr id="14" name="Speech Bubble: Rectangle with Corners Rounded 13">
            <a:extLst>
              <a:ext uri="{FF2B5EF4-FFF2-40B4-BE49-F238E27FC236}">
                <a16:creationId xmlns:a16="http://schemas.microsoft.com/office/drawing/2014/main" id="{BDD2C29C-F348-56EA-7DAF-270FF75BE2A4}"/>
              </a:ext>
            </a:extLst>
          </p:cNvPr>
          <p:cNvSpPr/>
          <p:nvPr/>
        </p:nvSpPr>
        <p:spPr>
          <a:xfrm>
            <a:off x="10266209" y="7801729"/>
            <a:ext cx="2779776" cy="1463040"/>
          </a:xfrm>
          <a:prstGeom prst="wedgeRoundRectCallout">
            <a:avLst>
              <a:gd name="adj1" fmla="val -20833"/>
              <a:gd name="adj2" fmla="val 73750"/>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latin typeface="Roboto" panose="02000000000000000000" pitchFamily="2" charset="0"/>
                <a:ea typeface="Roboto" panose="02000000000000000000" pitchFamily="2" charset="0"/>
                <a:cs typeface="Roboto" panose="02000000000000000000" pitchFamily="2" charset="0"/>
              </a:rPr>
              <a:t>ACTIVITY DECREASED </a:t>
            </a:r>
          </a:p>
        </p:txBody>
      </p:sp>
      <p:sp>
        <p:nvSpPr>
          <p:cNvPr id="15" name="Speech Bubble: Rectangle with Corners Rounded 14">
            <a:extLst>
              <a:ext uri="{FF2B5EF4-FFF2-40B4-BE49-F238E27FC236}">
                <a16:creationId xmlns:a16="http://schemas.microsoft.com/office/drawing/2014/main" id="{3CDF4FD9-5932-5FBA-8109-588C65F7D7A1}"/>
              </a:ext>
            </a:extLst>
          </p:cNvPr>
          <p:cNvSpPr/>
          <p:nvPr/>
        </p:nvSpPr>
        <p:spPr>
          <a:xfrm>
            <a:off x="16751931" y="7576985"/>
            <a:ext cx="2779776" cy="1463040"/>
          </a:xfrm>
          <a:prstGeom prst="wedgeRoundRectCallout">
            <a:avLst>
              <a:gd name="adj1" fmla="val 69956"/>
              <a:gd name="adj2" fmla="val 0"/>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cs typeface="Roboto" panose="02000000000000000000" pitchFamily="2" charset="0"/>
              </a:rPr>
              <a:t>POST INCREASE AT 8:00PM</a:t>
            </a:r>
          </a:p>
          <a:p>
            <a:pPr algn="ctr"/>
            <a:r>
              <a:rPr lang="en-US" dirty="0">
                <a:latin typeface="Roboto" panose="02000000000000000000" pitchFamily="2" charset="0"/>
                <a:ea typeface="Roboto" panose="02000000000000000000" pitchFamily="2" charset="0"/>
                <a:cs typeface="Roboto" panose="02000000000000000000" pitchFamily="2" charset="0"/>
              </a:rPr>
              <a:t>Count 1,296</a:t>
            </a:r>
          </a:p>
        </p:txBody>
      </p:sp>
    </p:spTree>
    <p:extLst>
      <p:ext uri="{BB962C8B-B14F-4D97-AF65-F5344CB8AC3E}">
        <p14:creationId xmlns:p14="http://schemas.microsoft.com/office/powerpoint/2010/main" val="93655309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rtl="0">
              <a:spcBef>
                <a:spcPts val="0"/>
              </a:spcBef>
              <a:spcAft>
                <a:spcPts val="0"/>
              </a:spcAft>
              <a:buNone/>
            </a:pPr>
            <a:r>
              <a:rPr lang="en-US" dirty="0"/>
              <a:t>Alert—Apache (HTTP POST Method)</a:t>
            </a:r>
            <a:endParaRPr dirty="0"/>
          </a:p>
        </p:txBody>
      </p:sp>
      <p:sp>
        <p:nvSpPr>
          <p:cNvPr id="1412" name="Google Shape;1412;p94"/>
          <p:cNvSpPr txBox="1">
            <a:spLocks noGrp="1"/>
          </p:cNvSpPr>
          <p:nvPr>
            <p:ph type="subTitle" idx="1"/>
          </p:nvPr>
        </p:nvSpPr>
        <p:spPr>
          <a:xfrm>
            <a:off x="0" y="2012901"/>
            <a:ext cx="10266209" cy="972900"/>
          </a:xfrm>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Regular Alert</a:t>
            </a:r>
            <a:endParaRPr dirty="0"/>
          </a:p>
        </p:txBody>
      </p:sp>
      <p:sp>
        <p:nvSpPr>
          <p:cNvPr id="2" name="Google Shape;1412;p94">
            <a:extLst>
              <a:ext uri="{FF2B5EF4-FFF2-40B4-BE49-F238E27FC236}">
                <a16:creationId xmlns:a16="http://schemas.microsoft.com/office/drawing/2014/main" id="{5AF39968-43FC-84C8-3F2E-A5868EBA2900}"/>
              </a:ext>
            </a:extLst>
          </p:cNvPr>
          <p:cNvSpPr txBox="1">
            <a:spLocks/>
          </p:cNvSpPr>
          <p:nvPr/>
        </p:nvSpPr>
        <p:spPr>
          <a:xfrm>
            <a:off x="0" y="6625466"/>
            <a:ext cx="10266209" cy="972900"/>
          </a:xfrm>
          <a:prstGeom prst="rect">
            <a:avLst/>
          </a:prstGeom>
          <a:noFill/>
          <a:ln>
            <a:noFill/>
          </a:ln>
        </p:spPr>
        <p:txBody>
          <a:bodyPr spcFirstLastPara="1" vert="horz" wrap="square" lIns="731350" tIns="121850" rIns="0" bIns="0" rtlCol="0" anchor="t" anchorCtr="0">
            <a:noAutofit/>
          </a:bodyPr>
          <a:lstStyle>
            <a:lvl1pPr marL="571357" lvl="0" indent="-571357" algn="l" defTabSz="914171" rtl="0" eaLnBrk="1" latinLnBrk="0" hangingPunct="1">
              <a:spcBef>
                <a:spcPts val="0"/>
              </a:spcBef>
              <a:spcAft>
                <a:spcPts val="0"/>
              </a:spcAft>
              <a:buClr>
                <a:schemeClr val="accent1">
                  <a:lumMod val="75000"/>
                </a:schemeClr>
              </a:buClr>
              <a:buSzPct val="145000"/>
              <a:buFont typeface="Arial"/>
              <a:buNone/>
              <a:defRPr sz="4800" kern="1200" cap="none">
                <a:solidFill>
                  <a:schemeClr val="tx1"/>
                </a:solidFill>
                <a:effectLst/>
                <a:latin typeface="Roboto"/>
                <a:ea typeface="Roboto"/>
                <a:cs typeface="Roboto"/>
                <a:sym typeface="Roboto"/>
              </a:defRPr>
            </a:lvl1pPr>
            <a:lvl2pPr marL="1485529" lvl="1"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2pPr>
            <a:lvl3pPr marL="2399700" lvl="2"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3pPr>
            <a:lvl4pPr marL="3085328" lvl="3"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4pPr>
            <a:lvl5pPr marL="3999500" lvl="4"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5pPr>
            <a:lvl6pPr marL="5027943" lvl="5"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6pPr>
            <a:lvl7pPr marL="5942114" lvl="6"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7pPr>
            <a:lvl8pPr marL="6856286" lvl="7"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8pPr>
            <a:lvl9pPr marL="7770457" lvl="8"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9pPr>
          </a:lstStyle>
          <a:p>
            <a:pPr marL="0" indent="0" algn="ctr"/>
            <a:r>
              <a:rPr lang="en-US" dirty="0"/>
              <a:t>Attack Alert</a:t>
            </a:r>
          </a:p>
        </p:txBody>
      </p:sp>
      <p:sp>
        <p:nvSpPr>
          <p:cNvPr id="3" name="Slide Number Placeholder 2">
            <a:extLst>
              <a:ext uri="{FF2B5EF4-FFF2-40B4-BE49-F238E27FC236}">
                <a16:creationId xmlns:a16="http://schemas.microsoft.com/office/drawing/2014/main" id="{458E1C6D-271B-CC96-597C-B60E94D86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dirty="0"/>
          </a:p>
        </p:txBody>
      </p:sp>
      <p:pic>
        <p:nvPicPr>
          <p:cNvPr id="10" name="Picture 9">
            <a:extLst>
              <a:ext uri="{FF2B5EF4-FFF2-40B4-BE49-F238E27FC236}">
                <a16:creationId xmlns:a16="http://schemas.microsoft.com/office/drawing/2014/main" id="{776ECADD-F889-2853-FAC5-8BDAEEC1D1DF}"/>
              </a:ext>
            </a:extLst>
          </p:cNvPr>
          <p:cNvPicPr>
            <a:picLocks noChangeAspect="1"/>
          </p:cNvPicPr>
          <p:nvPr/>
        </p:nvPicPr>
        <p:blipFill>
          <a:blip r:embed="rId3"/>
          <a:stretch>
            <a:fillRect/>
          </a:stretch>
        </p:blipFill>
        <p:spPr>
          <a:xfrm>
            <a:off x="3787128" y="2985801"/>
            <a:ext cx="17461762" cy="3153215"/>
          </a:xfrm>
          <a:prstGeom prst="rect">
            <a:avLst/>
          </a:prstGeom>
        </p:spPr>
      </p:pic>
      <p:pic>
        <p:nvPicPr>
          <p:cNvPr id="13" name="Picture 12">
            <a:extLst>
              <a:ext uri="{FF2B5EF4-FFF2-40B4-BE49-F238E27FC236}">
                <a16:creationId xmlns:a16="http://schemas.microsoft.com/office/drawing/2014/main" id="{FB30F7E5-B3AA-7DDD-D31C-D207958134CD}"/>
              </a:ext>
            </a:extLst>
          </p:cNvPr>
          <p:cNvPicPr>
            <a:picLocks noChangeAspect="1"/>
          </p:cNvPicPr>
          <p:nvPr/>
        </p:nvPicPr>
        <p:blipFill>
          <a:blip r:embed="rId4"/>
          <a:stretch>
            <a:fillRect/>
          </a:stretch>
        </p:blipFill>
        <p:spPr>
          <a:xfrm>
            <a:off x="3787128" y="7701617"/>
            <a:ext cx="17471288" cy="3219899"/>
          </a:xfrm>
          <a:prstGeom prst="rect">
            <a:avLst/>
          </a:prstGeom>
        </p:spPr>
      </p:pic>
      <p:pic>
        <p:nvPicPr>
          <p:cNvPr id="19" name="Picture 18">
            <a:extLst>
              <a:ext uri="{FF2B5EF4-FFF2-40B4-BE49-F238E27FC236}">
                <a16:creationId xmlns:a16="http://schemas.microsoft.com/office/drawing/2014/main" id="{C4B77D48-F62E-1879-78F8-B797CEAF109D}"/>
              </a:ext>
            </a:extLst>
          </p:cNvPr>
          <p:cNvPicPr>
            <a:picLocks noChangeAspect="1"/>
          </p:cNvPicPr>
          <p:nvPr/>
        </p:nvPicPr>
        <p:blipFill>
          <a:blip r:embed="rId5"/>
          <a:stretch>
            <a:fillRect/>
          </a:stretch>
        </p:blipFill>
        <p:spPr>
          <a:xfrm>
            <a:off x="3787128" y="7701616"/>
            <a:ext cx="17471288" cy="3153215"/>
          </a:xfrm>
          <a:prstGeom prst="rect">
            <a:avLst/>
          </a:prstGeom>
        </p:spPr>
      </p:pic>
      <p:pic>
        <p:nvPicPr>
          <p:cNvPr id="21" name="Picture 20">
            <a:extLst>
              <a:ext uri="{FF2B5EF4-FFF2-40B4-BE49-F238E27FC236}">
                <a16:creationId xmlns:a16="http://schemas.microsoft.com/office/drawing/2014/main" id="{959539AC-8839-08A9-D9FE-F0AB8311C67C}"/>
              </a:ext>
            </a:extLst>
          </p:cNvPr>
          <p:cNvPicPr>
            <a:picLocks noChangeAspect="1"/>
          </p:cNvPicPr>
          <p:nvPr/>
        </p:nvPicPr>
        <p:blipFill>
          <a:blip r:embed="rId6"/>
          <a:stretch>
            <a:fillRect/>
          </a:stretch>
        </p:blipFill>
        <p:spPr>
          <a:xfrm>
            <a:off x="3787128" y="3003170"/>
            <a:ext cx="17461762" cy="3135846"/>
          </a:xfrm>
          <a:prstGeom prst="rect">
            <a:avLst/>
          </a:prstGeom>
        </p:spPr>
      </p:pic>
      <p:sp>
        <p:nvSpPr>
          <p:cNvPr id="15" name="Speech Bubble: Rectangle with Corners Rounded 14">
            <a:extLst>
              <a:ext uri="{FF2B5EF4-FFF2-40B4-BE49-F238E27FC236}">
                <a16:creationId xmlns:a16="http://schemas.microsoft.com/office/drawing/2014/main" id="{3CDF4FD9-5932-5FBA-8109-588C65F7D7A1}"/>
              </a:ext>
            </a:extLst>
          </p:cNvPr>
          <p:cNvSpPr/>
          <p:nvPr/>
        </p:nvSpPr>
        <p:spPr>
          <a:xfrm>
            <a:off x="14635641" y="7701615"/>
            <a:ext cx="2779776" cy="1463040"/>
          </a:xfrm>
          <a:prstGeom prst="wedgeRoundRectCallout">
            <a:avLst>
              <a:gd name="adj1" fmla="val 69956"/>
              <a:gd name="adj2" fmla="val 0"/>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latin typeface="Roboto" panose="02000000000000000000" pitchFamily="2" charset="0"/>
                <a:ea typeface="Roboto" panose="02000000000000000000" pitchFamily="2" charset="0"/>
                <a:cs typeface="Roboto" panose="02000000000000000000" pitchFamily="2" charset="0"/>
              </a:rPr>
              <a:t>UKRAIN  SPIKE</a:t>
            </a:r>
          </a:p>
          <a:p>
            <a:pPr algn="ctr"/>
            <a:r>
              <a:rPr lang="en-US" dirty="0">
                <a:latin typeface="Roboto" panose="02000000000000000000" pitchFamily="2" charset="0"/>
                <a:ea typeface="Roboto" panose="02000000000000000000" pitchFamily="2" charset="0"/>
                <a:cs typeface="Roboto" panose="02000000000000000000" pitchFamily="2" charset="0"/>
              </a:rPr>
              <a:t>AT 8:00PM</a:t>
            </a:r>
          </a:p>
          <a:p>
            <a:pPr algn="ctr"/>
            <a:r>
              <a:rPr lang="en-US" dirty="0">
                <a:latin typeface="Roboto" panose="02000000000000000000" pitchFamily="2" charset="0"/>
                <a:ea typeface="Roboto" panose="02000000000000000000" pitchFamily="2" charset="0"/>
                <a:cs typeface="Roboto" panose="02000000000000000000" pitchFamily="2" charset="0"/>
              </a:rPr>
              <a:t>Count 864</a:t>
            </a:r>
          </a:p>
        </p:txBody>
      </p:sp>
      <p:sp>
        <p:nvSpPr>
          <p:cNvPr id="14" name="Speech Bubble: Rectangle with Corners Rounded 13">
            <a:extLst>
              <a:ext uri="{FF2B5EF4-FFF2-40B4-BE49-F238E27FC236}">
                <a16:creationId xmlns:a16="http://schemas.microsoft.com/office/drawing/2014/main" id="{BDD2C29C-F348-56EA-7DAF-270FF75BE2A4}"/>
              </a:ext>
            </a:extLst>
          </p:cNvPr>
          <p:cNvSpPr/>
          <p:nvPr/>
        </p:nvSpPr>
        <p:spPr>
          <a:xfrm>
            <a:off x="8012867" y="7701615"/>
            <a:ext cx="2779776" cy="1463040"/>
          </a:xfrm>
          <a:prstGeom prst="wedgeRoundRectCallout">
            <a:avLst>
              <a:gd name="adj1" fmla="val -20833"/>
              <a:gd name="adj2" fmla="val 73750"/>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dirty="0">
                <a:latin typeface="Roboto" panose="02000000000000000000" pitchFamily="2" charset="0"/>
                <a:ea typeface="Roboto" panose="02000000000000000000" pitchFamily="2" charset="0"/>
                <a:cs typeface="Roboto" panose="02000000000000000000" pitchFamily="2" charset="0"/>
              </a:rPr>
              <a:t>ACTIVITY DECREASED </a:t>
            </a:r>
          </a:p>
        </p:txBody>
      </p:sp>
    </p:spTree>
    <p:extLst>
      <p:ext uri="{BB962C8B-B14F-4D97-AF65-F5344CB8AC3E}">
        <p14:creationId xmlns:p14="http://schemas.microsoft.com/office/powerpoint/2010/main" val="395155285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392"/>
        <p:cNvGrpSpPr/>
        <p:nvPr/>
      </p:nvGrpSpPr>
      <p:grpSpPr>
        <a:xfrm>
          <a:off x="0" y="0"/>
          <a:ext cx="0" cy="0"/>
          <a:chOff x="0" y="0"/>
          <a:chExt cx="0" cy="0"/>
        </a:xfrm>
      </p:grpSpPr>
      <p:grpSp>
        <p:nvGrpSpPr>
          <p:cNvPr id="1422" name="Group 1421">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423"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424"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dirty="0"/>
            </a:p>
          </p:txBody>
        </p:sp>
        <p:sp>
          <p:nvSpPr>
            <p:cNvPr id="1425"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dirty="0"/>
            </a:p>
          </p:txBody>
        </p:sp>
        <p:sp>
          <p:nvSpPr>
            <p:cNvPr id="1426"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427"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428"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dirty="0"/>
            </a:p>
          </p:txBody>
        </p:sp>
      </p:grpSp>
      <p:sp useBgFill="1">
        <p:nvSpPr>
          <p:cNvPr id="1430" name="Rectangle 1429">
            <a:extLst>
              <a:ext uri="{FF2B5EF4-FFF2-40B4-BE49-F238E27FC236}">
                <a16:creationId xmlns:a16="http://schemas.microsoft.com/office/drawing/2014/main" id="{384E03DA-B800-46E1-AF36-59DF74A4B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32" name="Rectangle 1431">
            <a:extLst>
              <a:ext uri="{FF2B5EF4-FFF2-40B4-BE49-F238E27FC236}">
                <a16:creationId xmlns:a16="http://schemas.microsoft.com/office/drawing/2014/main" id="{D7A9900B-CB87-464C-884A-B15D70B64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24377650" cy="13716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395" name="Google Shape;1395;p92"/>
          <p:cNvSpPr txBox="1">
            <a:spLocks noGrp="1"/>
          </p:cNvSpPr>
          <p:nvPr>
            <p:ph type="title"/>
          </p:nvPr>
        </p:nvSpPr>
        <p:spPr>
          <a:xfrm>
            <a:off x="1584551" y="1642530"/>
            <a:ext cx="13956200" cy="10444234"/>
          </a:xfrm>
          <a:prstGeom prst="rect">
            <a:avLst/>
          </a:prstGeom>
        </p:spPr>
        <p:txBody>
          <a:bodyPr spcFirstLastPara="1" vert="horz" lIns="91440" tIns="45720" rIns="91440" bIns="45720" rtlCol="0" anchor="ctr" anchorCtr="0">
            <a:normAutofit/>
          </a:bodyPr>
          <a:lstStyle/>
          <a:p>
            <a:pPr marL="0" lvl="0" indent="0" algn="r" defTabSz="457200">
              <a:spcBef>
                <a:spcPct val="0"/>
              </a:spcBef>
              <a:spcAft>
                <a:spcPts val="0"/>
              </a:spcAft>
              <a:buClr>
                <a:schemeClr val="dk1"/>
              </a:buClr>
              <a:buSzPts val="1100"/>
            </a:pPr>
            <a:r>
              <a:rPr lang="en-US" sz="6000" dirty="0">
                <a:solidFill>
                  <a:schemeClr val="tx1"/>
                </a:solidFill>
                <a:latin typeface="+mj-lt"/>
                <a:ea typeface="+mj-ea"/>
                <a:cs typeface="+mj-cs"/>
              </a:rPr>
              <a:t>Apache Dashboards</a:t>
            </a:r>
            <a:endParaRPr lang="en-US" sz="6000" b="1" dirty="0">
              <a:solidFill>
                <a:schemeClr val="tx1"/>
              </a:solidFill>
              <a:latin typeface="+mj-lt"/>
              <a:ea typeface="+mj-ea"/>
              <a:cs typeface="+mj-cs"/>
            </a:endParaRPr>
          </a:p>
          <a:p>
            <a:pPr marL="0" lvl="0" indent="0" algn="r" defTabSz="457200">
              <a:spcBef>
                <a:spcPct val="0"/>
              </a:spcBef>
              <a:spcAft>
                <a:spcPts val="0"/>
              </a:spcAft>
            </a:pPr>
            <a:endParaRPr lang="en-US" sz="6000" dirty="0">
              <a:solidFill>
                <a:schemeClr val="tx1"/>
              </a:solidFill>
              <a:latin typeface="+mj-lt"/>
              <a:ea typeface="+mj-ea"/>
              <a:cs typeface="+mj-cs"/>
              <a:sym typeface="Roboto Light"/>
            </a:endParaRPr>
          </a:p>
        </p:txBody>
      </p:sp>
      <p:cxnSp>
        <p:nvCxnSpPr>
          <p:cNvPr id="1434" name="Straight Connector 1433">
            <a:extLst>
              <a:ext uri="{FF2B5EF4-FFF2-40B4-BE49-F238E27FC236}">
                <a16:creationId xmlns:a16="http://schemas.microsoft.com/office/drawing/2014/main" id="{2095369B-D528-438E-80C9-A093047670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259012" y="3847126"/>
            <a:ext cx="0" cy="60350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932BF82-D053-3112-BE70-4E36571A7791}"/>
              </a:ext>
            </a:extLst>
          </p:cNvPr>
          <p:cNvSpPr>
            <a:spLocks noGrp="1"/>
          </p:cNvSpPr>
          <p:nvPr>
            <p:ph type="sldNum" idx="12"/>
          </p:nvPr>
        </p:nvSpPr>
        <p:spPr>
          <a:xfrm>
            <a:off x="21635166" y="12399262"/>
            <a:ext cx="2111278" cy="730250"/>
          </a:xfrm>
        </p:spPr>
        <p:txBody>
          <a:bodyPr vert="horz" lIns="91440" tIns="45720" rIns="91440" bIns="45720" rtlCol="0" anchor="ctr">
            <a:normAutofit/>
          </a:bodyPr>
          <a:lstStyle/>
          <a:p>
            <a:pPr lvl="0" indent="0" defTabSz="457200">
              <a:spcBef>
                <a:spcPts val="0"/>
              </a:spcBef>
              <a:spcAft>
                <a:spcPts val="600"/>
              </a:spcAft>
              <a:buNone/>
            </a:pPr>
            <a:fld id="{00000000-1234-1234-1234-123412341234}" type="slidenum">
              <a:rPr lang="en-US" sz="1000" kern="1200" smtClean="0">
                <a:solidFill>
                  <a:schemeClr val="tx1"/>
                </a:solidFill>
                <a:ea typeface="+mn-ea"/>
                <a:cs typeface="+mn-cs"/>
              </a:rPr>
              <a:pPr lvl="0" indent="0" defTabSz="457200">
                <a:spcBef>
                  <a:spcPts val="0"/>
                </a:spcBef>
                <a:spcAft>
                  <a:spcPts val="600"/>
                </a:spcAft>
                <a:buNone/>
              </a:pPr>
              <a:t>32</a:t>
            </a:fld>
            <a:endParaRPr lang="en-US" sz="1000" kern="1200" dirty="0">
              <a:solidFill>
                <a:schemeClr val="tx1"/>
              </a:solidFill>
              <a:ea typeface="+mn-ea"/>
              <a:cs typeface="+mn-cs"/>
            </a:endParaRPr>
          </a:p>
        </p:txBody>
      </p:sp>
      <p:sp>
        <p:nvSpPr>
          <p:cNvPr id="1396" name="Google Shape;1396;p92"/>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731947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395"/>
                                        </p:tgtEl>
                                        <p:attrNameLst>
                                          <p:attrName>style.visibility</p:attrName>
                                        </p:attrNameLst>
                                      </p:cBhvr>
                                      <p:to>
                                        <p:strVal val="visible"/>
                                      </p:to>
                                    </p:set>
                                    <p:animEffect transition="in" filter="fade">
                                      <p:cBhvr>
                                        <p:cTn id="7" dur="700"/>
                                        <p:tgtEl>
                                          <p:spTgt spid="1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105"/>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dirty="0"/>
              <a:t>			Regular Dashboards—Apache</a:t>
            </a:r>
            <a:endParaRPr dirty="0"/>
          </a:p>
        </p:txBody>
      </p:sp>
      <p:sp>
        <p:nvSpPr>
          <p:cNvPr id="1541" name="Google Shape;1541;p105"/>
          <p:cNvSpPr txBox="1">
            <a:spLocks noGrp="1"/>
          </p:cNvSpPr>
          <p:nvPr>
            <p:ph type="subTitle" idx="1"/>
          </p:nvPr>
        </p:nvSpPr>
        <p:spPr>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Apache Web Server Monitoring</a:t>
            </a:r>
            <a:endParaRPr dirty="0"/>
          </a:p>
        </p:txBody>
      </p:sp>
      <p:sp>
        <p:nvSpPr>
          <p:cNvPr id="2" name="Slide Number Placeholder 1">
            <a:extLst>
              <a:ext uri="{FF2B5EF4-FFF2-40B4-BE49-F238E27FC236}">
                <a16:creationId xmlns:a16="http://schemas.microsoft.com/office/drawing/2014/main" id="{D71E41FE-5445-4E68-AB7A-724E0281F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dirty="0"/>
          </a:p>
        </p:txBody>
      </p:sp>
      <p:pic>
        <p:nvPicPr>
          <p:cNvPr id="6" name="Picture 5">
            <a:extLst>
              <a:ext uri="{FF2B5EF4-FFF2-40B4-BE49-F238E27FC236}">
                <a16:creationId xmlns:a16="http://schemas.microsoft.com/office/drawing/2014/main" id="{88A2513D-BCD8-3DF9-7DFB-ABC269AC7354}"/>
              </a:ext>
            </a:extLst>
          </p:cNvPr>
          <p:cNvPicPr>
            <a:picLocks noChangeAspect="1"/>
          </p:cNvPicPr>
          <p:nvPr/>
        </p:nvPicPr>
        <p:blipFill>
          <a:blip r:embed="rId3"/>
          <a:stretch>
            <a:fillRect/>
          </a:stretch>
        </p:blipFill>
        <p:spPr>
          <a:xfrm>
            <a:off x="3500812" y="3137968"/>
            <a:ext cx="19478168" cy="83401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105"/>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algn="l" rtl="0">
              <a:spcBef>
                <a:spcPts val="0"/>
              </a:spcBef>
              <a:spcAft>
                <a:spcPts val="0"/>
              </a:spcAft>
              <a:buNone/>
            </a:pPr>
            <a:r>
              <a:rPr lang="en-US" dirty="0"/>
              <a:t>			Attack Dashboards—Apache</a:t>
            </a:r>
            <a:endParaRPr dirty="0"/>
          </a:p>
        </p:txBody>
      </p:sp>
      <p:sp>
        <p:nvSpPr>
          <p:cNvPr id="1541" name="Google Shape;1541;p105"/>
          <p:cNvSpPr txBox="1">
            <a:spLocks noGrp="1"/>
          </p:cNvSpPr>
          <p:nvPr>
            <p:ph type="subTitle" idx="1"/>
          </p:nvPr>
        </p:nvSpPr>
        <p:spPr>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Apache Web Server Monitoring Attack</a:t>
            </a:r>
            <a:endParaRPr dirty="0"/>
          </a:p>
        </p:txBody>
      </p:sp>
      <p:sp>
        <p:nvSpPr>
          <p:cNvPr id="2" name="Slide Number Placeholder 1">
            <a:extLst>
              <a:ext uri="{FF2B5EF4-FFF2-40B4-BE49-F238E27FC236}">
                <a16:creationId xmlns:a16="http://schemas.microsoft.com/office/drawing/2014/main" id="{D71E41FE-5445-4E68-AB7A-724E0281F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dirty="0"/>
          </a:p>
        </p:txBody>
      </p:sp>
      <p:pic>
        <p:nvPicPr>
          <p:cNvPr id="6" name="Picture 5">
            <a:extLst>
              <a:ext uri="{FF2B5EF4-FFF2-40B4-BE49-F238E27FC236}">
                <a16:creationId xmlns:a16="http://schemas.microsoft.com/office/drawing/2014/main" id="{88A2513D-BCD8-3DF9-7DFB-ABC269AC7354}"/>
              </a:ext>
            </a:extLst>
          </p:cNvPr>
          <p:cNvPicPr>
            <a:picLocks noChangeAspect="1"/>
          </p:cNvPicPr>
          <p:nvPr/>
        </p:nvPicPr>
        <p:blipFill>
          <a:blip r:embed="rId3"/>
          <a:stretch>
            <a:fillRect/>
          </a:stretch>
        </p:blipFill>
        <p:spPr>
          <a:xfrm>
            <a:off x="3500812" y="3137968"/>
            <a:ext cx="19478168" cy="8340158"/>
          </a:xfrm>
          <a:prstGeom prst="rect">
            <a:avLst/>
          </a:prstGeom>
        </p:spPr>
      </p:pic>
      <p:pic>
        <p:nvPicPr>
          <p:cNvPr id="4" name="Picture 3">
            <a:extLst>
              <a:ext uri="{FF2B5EF4-FFF2-40B4-BE49-F238E27FC236}">
                <a16:creationId xmlns:a16="http://schemas.microsoft.com/office/drawing/2014/main" id="{2648BD91-12AA-295E-F52D-A4F9D22E9742}"/>
              </a:ext>
            </a:extLst>
          </p:cNvPr>
          <p:cNvPicPr>
            <a:picLocks noChangeAspect="1"/>
          </p:cNvPicPr>
          <p:nvPr/>
        </p:nvPicPr>
        <p:blipFill>
          <a:blip r:embed="rId4"/>
          <a:stretch>
            <a:fillRect/>
          </a:stretch>
        </p:blipFill>
        <p:spPr>
          <a:xfrm>
            <a:off x="3486522" y="3161783"/>
            <a:ext cx="19579842" cy="8316343"/>
          </a:xfrm>
          <a:prstGeom prst="rect">
            <a:avLst/>
          </a:prstGeom>
        </p:spPr>
      </p:pic>
    </p:spTree>
    <p:extLst>
      <p:ext uri="{BB962C8B-B14F-4D97-AF65-F5344CB8AC3E}">
        <p14:creationId xmlns:p14="http://schemas.microsoft.com/office/powerpoint/2010/main" val="53605990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54"/>
        <p:cNvGrpSpPr/>
        <p:nvPr/>
      </p:nvGrpSpPr>
      <p:grpSpPr>
        <a:xfrm>
          <a:off x="0" y="0"/>
          <a:ext cx="0" cy="0"/>
          <a:chOff x="0" y="0"/>
          <a:chExt cx="0" cy="0"/>
        </a:xfrm>
      </p:grpSpPr>
      <p:grpSp>
        <p:nvGrpSpPr>
          <p:cNvPr id="1563" name="Group 1562">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564"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565"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dirty="0"/>
            </a:p>
          </p:txBody>
        </p:sp>
        <p:sp>
          <p:nvSpPr>
            <p:cNvPr id="1566"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dirty="0"/>
            </a:p>
          </p:txBody>
        </p:sp>
        <p:sp>
          <p:nvSpPr>
            <p:cNvPr id="1567"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568"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569"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dirty="0"/>
            </a:p>
          </p:txBody>
        </p:sp>
      </p:grpSp>
      <p:sp useBgFill="1">
        <p:nvSpPr>
          <p:cNvPr id="1571" name="Rectangle 157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73" name="Group 157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049021" y="2"/>
            <a:ext cx="10027212" cy="13715997"/>
            <a:chOff x="2928938" y="-4763"/>
            <a:chExt cx="5014912" cy="6862763"/>
          </a:xfrm>
        </p:grpSpPr>
        <p:sp>
          <p:nvSpPr>
            <p:cNvPr id="157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57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dirty="0"/>
            </a:p>
          </p:txBody>
        </p:sp>
        <p:sp>
          <p:nvSpPr>
            <p:cNvPr id="157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dirty="0"/>
            </a:p>
          </p:txBody>
        </p:sp>
        <p:sp>
          <p:nvSpPr>
            <p:cNvPr id="157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57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57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dirty="0"/>
            </a:p>
          </p:txBody>
        </p:sp>
      </p:grpSp>
      <p:sp>
        <p:nvSpPr>
          <p:cNvPr id="1557" name="Google Shape;1557;p106"/>
          <p:cNvSpPr txBox="1">
            <a:spLocks noGrp="1"/>
          </p:cNvSpPr>
          <p:nvPr>
            <p:ph type="title"/>
          </p:nvPr>
        </p:nvSpPr>
        <p:spPr>
          <a:xfrm>
            <a:off x="2035849" y="1848464"/>
            <a:ext cx="16345684" cy="6571732"/>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buClr>
                <a:schemeClr val="dk1"/>
              </a:buClr>
              <a:buSzPts val="1100"/>
            </a:pPr>
            <a:r>
              <a:rPr lang="en-US" sz="12300" dirty="0">
                <a:solidFill>
                  <a:schemeClr val="tx1"/>
                </a:solidFill>
                <a:latin typeface="+mj-lt"/>
                <a:ea typeface="+mj-ea"/>
                <a:cs typeface="+mj-cs"/>
              </a:rPr>
              <a:t>Apache Attack Analysis</a:t>
            </a:r>
            <a:endParaRPr lang="en-US" sz="12300" b="1" dirty="0">
              <a:solidFill>
                <a:schemeClr val="tx1"/>
              </a:solidFill>
              <a:latin typeface="+mj-lt"/>
              <a:ea typeface="+mj-ea"/>
              <a:cs typeface="+mj-cs"/>
            </a:endParaRPr>
          </a:p>
          <a:p>
            <a:pPr marL="0" lvl="0" indent="0" algn="l" defTabSz="457200">
              <a:spcBef>
                <a:spcPct val="0"/>
              </a:spcBef>
              <a:spcAft>
                <a:spcPts val="0"/>
              </a:spcAft>
            </a:pPr>
            <a:endParaRPr lang="en-US" sz="12300" dirty="0">
              <a:solidFill>
                <a:schemeClr val="tx1"/>
              </a:solidFill>
              <a:latin typeface="+mj-lt"/>
              <a:ea typeface="+mj-ea"/>
              <a:cs typeface="+mj-cs"/>
              <a:sym typeface="Roboto Light"/>
            </a:endParaRPr>
          </a:p>
        </p:txBody>
      </p:sp>
      <p:sp>
        <p:nvSpPr>
          <p:cNvPr id="1558" name="Google Shape;1558;p106"/>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C8D88E01-AF01-C71C-9467-86B7FE64541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35</a:t>
            </a:fld>
            <a:endParaRPr lang="en-US" dirty="0"/>
          </a:p>
        </p:txBody>
      </p:sp>
    </p:spTree>
    <p:extLst>
      <p:ext uri="{BB962C8B-B14F-4D97-AF65-F5344CB8AC3E}">
        <p14:creationId xmlns:p14="http://schemas.microsoft.com/office/powerpoint/2010/main" val="1107106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557"/>
                                        </p:tgtEl>
                                        <p:attrNameLst>
                                          <p:attrName>style.visibility</p:attrName>
                                        </p:attrNameLst>
                                      </p:cBhvr>
                                      <p:to>
                                        <p:strVal val="visible"/>
                                      </p:to>
                                    </p:set>
                                    <p:animEffect transition="in" filter="fade">
                                      <p:cBhvr>
                                        <p:cTn id="7" dur="1000"/>
                                        <p:tgtEl>
                                          <p:spTgt spid="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562"/>
        <p:cNvGrpSpPr/>
        <p:nvPr/>
      </p:nvGrpSpPr>
      <p:grpSpPr>
        <a:xfrm>
          <a:off x="0" y="0"/>
          <a:ext cx="0" cy="0"/>
          <a:chOff x="0" y="0"/>
          <a:chExt cx="0" cy="0"/>
        </a:xfrm>
      </p:grpSpPr>
      <p:grpSp>
        <p:nvGrpSpPr>
          <p:cNvPr id="1571" name="Group 1570">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72"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73"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74"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75"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76"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77"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useBgFill="1">
        <p:nvSpPr>
          <p:cNvPr id="1579" name="Rectangle 157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67" name="Picture 1566" descr="Financial graphs on a dark display">
            <a:extLst>
              <a:ext uri="{FF2B5EF4-FFF2-40B4-BE49-F238E27FC236}">
                <a16:creationId xmlns:a16="http://schemas.microsoft.com/office/drawing/2014/main" id="{036986AF-F888-B448-008E-6509E0BCB380}"/>
              </a:ext>
            </a:extLst>
          </p:cNvPr>
          <p:cNvPicPr>
            <a:picLocks noChangeAspect="1"/>
          </p:cNvPicPr>
          <p:nvPr/>
        </p:nvPicPr>
        <p:blipFill rotWithShape="1">
          <a:blip r:embed="rId4"/>
          <a:srcRect l="22956" r="28764"/>
          <a:stretch/>
        </p:blipFill>
        <p:spPr>
          <a:xfrm>
            <a:off x="13782257" y="10"/>
            <a:ext cx="10595394" cy="13715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581" name="Group 158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462274" y="0"/>
            <a:ext cx="4872359" cy="13716002"/>
            <a:chOff x="1320800" y="0"/>
            <a:chExt cx="2436813" cy="6858001"/>
          </a:xfrm>
        </p:grpSpPr>
        <p:sp>
          <p:nvSpPr>
            <p:cNvPr id="158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8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8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8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8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8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563" name="Google Shape;1563;p107"/>
          <p:cNvSpPr txBox="1">
            <a:spLocks noGrp="1"/>
          </p:cNvSpPr>
          <p:nvPr>
            <p:ph type="title"/>
          </p:nvPr>
        </p:nvSpPr>
        <p:spPr>
          <a:xfrm>
            <a:off x="1943653" y="1371600"/>
            <a:ext cx="10518620" cy="3505198"/>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pPr>
            <a:r>
              <a:rPr lang="en-US" sz="4000" dirty="0">
                <a:latin typeface="+mj-lt"/>
                <a:ea typeface="+mj-ea"/>
                <a:cs typeface="+mj-cs"/>
              </a:rPr>
              <a:t>			Attack Report Summary—Apache</a:t>
            </a:r>
          </a:p>
        </p:txBody>
      </p:sp>
      <p:sp>
        <p:nvSpPr>
          <p:cNvPr id="1565" name="Google Shape;1565;p107"/>
          <p:cNvSpPr txBox="1">
            <a:spLocks noGrp="1"/>
          </p:cNvSpPr>
          <p:nvPr>
            <p:ph type="body" idx="3"/>
          </p:nvPr>
        </p:nvSpPr>
        <p:spPr>
          <a:xfrm>
            <a:off x="1286600" y="5333998"/>
            <a:ext cx="10518620" cy="6248402"/>
          </a:xfrm>
          <a:prstGeom prst="rect">
            <a:avLst/>
          </a:prstGeom>
        </p:spPr>
        <p:txBody>
          <a:bodyPr spcFirstLastPara="1" vert="horz" lIns="91440" tIns="45720" rIns="91440" bIns="45720" rtlCol="0" anchor="ctr" anchorCtr="0">
            <a:normAutofit/>
          </a:bodyPr>
          <a:lstStyle/>
          <a:p>
            <a:pPr marL="0" lvl="0" indent="0" defTabSz="457200">
              <a:spcBef>
                <a:spcPct val="20000"/>
              </a:spcBef>
              <a:spcAft>
                <a:spcPts val="600"/>
              </a:spcAft>
              <a:buSzPct val="145000"/>
              <a:buNone/>
            </a:pPr>
            <a:r>
              <a:rPr lang="en-US" sz="2500" dirty="0">
                <a:latin typeface="+mn-lt"/>
                <a:ea typeface="+mn-ea"/>
                <a:cs typeface="+mn-cs"/>
              </a:rPr>
              <a:t>Summarize your findings from your </a:t>
            </a:r>
            <a:r>
              <a:rPr lang="en-US" sz="2500" b="1" dirty="0">
                <a:latin typeface="+mn-lt"/>
                <a:ea typeface="+mn-ea"/>
                <a:cs typeface="+mn-cs"/>
              </a:rPr>
              <a:t>reports</a:t>
            </a:r>
            <a:r>
              <a:rPr lang="en-US" sz="2500" dirty="0">
                <a:latin typeface="+mn-lt"/>
                <a:ea typeface="+mn-ea"/>
                <a:cs typeface="+mn-cs"/>
              </a:rPr>
              <a:t> when analyzing the attack logs.</a:t>
            </a:r>
          </a:p>
          <a:p>
            <a:pPr marL="0" lvl="0" indent="0" defTabSz="457200">
              <a:spcBef>
                <a:spcPct val="20000"/>
              </a:spcBef>
              <a:spcAft>
                <a:spcPts val="600"/>
              </a:spcAft>
              <a:buSzPct val="145000"/>
              <a:buNone/>
            </a:pPr>
            <a:endParaRPr lang="en-US" sz="2500" dirty="0">
              <a:latin typeface="+mn-lt"/>
              <a:ea typeface="+mn-ea"/>
              <a:cs typeface="+mn-cs"/>
            </a:endParaRPr>
          </a:p>
          <a:p>
            <a:pPr marL="1485900" lvl="0" indent="-571500" defTabSz="457200">
              <a:spcBef>
                <a:spcPct val="20000"/>
              </a:spcBef>
              <a:spcAft>
                <a:spcPts val="600"/>
              </a:spcAft>
              <a:buSzPct val="145000"/>
              <a:buFont typeface="Wingdings" panose="05000000000000000000" pitchFamily="2" charset="2"/>
              <a:buChar char="ü"/>
            </a:pPr>
            <a:r>
              <a:rPr lang="en-US" sz="2500" dirty="0">
                <a:latin typeface="+mn-lt"/>
                <a:ea typeface="+mn-ea"/>
                <a:cs typeface="+mn-cs"/>
              </a:rPr>
              <a:t>Suspicious changes associated with HTTP methods, particularly in relation to POST requests Increase.</a:t>
            </a:r>
          </a:p>
          <a:p>
            <a:pPr marL="1485900" lvl="0" indent="-571500" defTabSz="457200">
              <a:spcBef>
                <a:spcPct val="20000"/>
              </a:spcBef>
              <a:spcAft>
                <a:spcPts val="600"/>
              </a:spcAft>
              <a:buSzPct val="145000"/>
              <a:buFont typeface="Wingdings" panose="05000000000000000000" pitchFamily="2" charset="2"/>
              <a:buChar char="ü"/>
            </a:pPr>
            <a:endParaRPr lang="en-US" sz="2500" dirty="0">
              <a:latin typeface="+mn-lt"/>
              <a:ea typeface="+mn-ea"/>
              <a:cs typeface="+mn-cs"/>
            </a:endParaRPr>
          </a:p>
          <a:p>
            <a:pPr marL="1485900" lvl="0" indent="-571500" defTabSz="457200">
              <a:spcBef>
                <a:spcPct val="20000"/>
              </a:spcBef>
              <a:spcAft>
                <a:spcPts val="600"/>
              </a:spcAft>
              <a:buSzPct val="145000"/>
              <a:buFont typeface="Wingdings" panose="05000000000000000000" pitchFamily="2" charset="2"/>
              <a:buChar char="ü"/>
            </a:pPr>
            <a:r>
              <a:rPr lang="en-US" sz="2500" dirty="0">
                <a:latin typeface="+mn-lt"/>
                <a:ea typeface="+mn-ea"/>
                <a:cs typeface="+mn-cs"/>
              </a:rPr>
              <a:t>HTTP Response for 200 has around 8% decrease in events. As for the HTTP Response for 404 has an increase around 13% in events.</a:t>
            </a:r>
          </a:p>
          <a:p>
            <a:pPr marL="1485900" lvl="0" indent="-571500" defTabSz="457200">
              <a:spcBef>
                <a:spcPct val="20000"/>
              </a:spcBef>
              <a:spcAft>
                <a:spcPts val="600"/>
              </a:spcAft>
              <a:buSzPct val="145000"/>
              <a:buFont typeface="Wingdings" panose="05000000000000000000" pitchFamily="2" charset="2"/>
              <a:buChar char="ü"/>
            </a:pPr>
            <a:endParaRPr lang="en-US" sz="4000" dirty="0">
              <a:latin typeface="+mn-lt"/>
              <a:ea typeface="+mn-ea"/>
              <a:cs typeface="+mn-cs"/>
            </a:endParaRPr>
          </a:p>
          <a:p>
            <a:pPr marL="1485900" lvl="0" indent="-571500" defTabSz="457200">
              <a:spcBef>
                <a:spcPct val="20000"/>
              </a:spcBef>
              <a:spcAft>
                <a:spcPts val="600"/>
              </a:spcAft>
              <a:buSzPct val="145000"/>
              <a:buFont typeface="Wingdings" panose="05000000000000000000" pitchFamily="2" charset="2"/>
              <a:buChar char="ü"/>
            </a:pPr>
            <a:endParaRPr lang="en-US" sz="4000" dirty="0">
              <a:latin typeface="+mn-lt"/>
              <a:ea typeface="+mn-ea"/>
              <a:cs typeface="+mn-cs"/>
            </a:endParaRPr>
          </a:p>
        </p:txBody>
      </p:sp>
      <p:sp>
        <p:nvSpPr>
          <p:cNvPr id="2" name="Slide Number Placeholder 1">
            <a:extLst>
              <a:ext uri="{FF2B5EF4-FFF2-40B4-BE49-F238E27FC236}">
                <a16:creationId xmlns:a16="http://schemas.microsoft.com/office/drawing/2014/main" id="{6C877D1A-C5A8-CFD5-3135-F5441E2C337F}"/>
              </a:ext>
            </a:extLst>
          </p:cNvPr>
          <p:cNvSpPr>
            <a:spLocks noGrp="1"/>
          </p:cNvSpPr>
          <p:nvPr>
            <p:ph type="sldNum" idx="12"/>
          </p:nvPr>
        </p:nvSpPr>
        <p:spPr>
          <a:xfrm>
            <a:off x="21898007" y="11734262"/>
            <a:ext cx="1102047" cy="730250"/>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1000" kern="1200">
                <a:solidFill>
                  <a:srgbClr val="FFFFFF"/>
                </a:solidFill>
                <a:ea typeface="+mn-ea"/>
                <a:cs typeface="+mn-cs"/>
              </a:rPr>
              <a:pPr lvl="0" indent="0">
                <a:spcBef>
                  <a:spcPts val="0"/>
                </a:spcBef>
                <a:spcAft>
                  <a:spcPts val="600"/>
                </a:spcAft>
                <a:buNone/>
              </a:pPr>
              <a:t>36</a:t>
            </a:fld>
            <a:endParaRPr lang="en-US" sz="1000" kern="1200" dirty="0">
              <a:solidFill>
                <a:srgbClr val="FFFFFF"/>
              </a:solidFill>
              <a:ea typeface="+mn-ea"/>
              <a:cs typeface="+mn-cs"/>
            </a:endParaRPr>
          </a:p>
        </p:txBody>
      </p:sp>
    </p:spTree>
    <p:extLst>
      <p:ext uri="{BB962C8B-B14F-4D97-AF65-F5344CB8AC3E}">
        <p14:creationId xmlns:p14="http://schemas.microsoft.com/office/powerpoint/2010/main" val="391629195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569"/>
        <p:cNvGrpSpPr/>
        <p:nvPr/>
      </p:nvGrpSpPr>
      <p:grpSpPr>
        <a:xfrm>
          <a:off x="0" y="0"/>
          <a:ext cx="0" cy="0"/>
          <a:chOff x="0" y="0"/>
          <a:chExt cx="0" cy="0"/>
        </a:xfrm>
      </p:grpSpPr>
      <p:grpSp>
        <p:nvGrpSpPr>
          <p:cNvPr id="1578" name="Group 1577">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79"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80"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81"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82"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83"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84"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useBgFill="1">
        <p:nvSpPr>
          <p:cNvPr id="1586" name="Rectangle 1585">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74" name="Picture 1573" descr="Graph">
            <a:extLst>
              <a:ext uri="{FF2B5EF4-FFF2-40B4-BE49-F238E27FC236}">
                <a16:creationId xmlns:a16="http://schemas.microsoft.com/office/drawing/2014/main" id="{0F20882A-642C-DEE4-9F7C-54DDBC0E7CBF}"/>
              </a:ext>
            </a:extLst>
          </p:cNvPr>
          <p:cNvPicPr>
            <a:picLocks noChangeAspect="1"/>
          </p:cNvPicPr>
          <p:nvPr/>
        </p:nvPicPr>
        <p:blipFill rotWithShape="1">
          <a:blip r:embed="rId4"/>
          <a:srcRect l="20227" r="31493"/>
          <a:stretch/>
        </p:blipFill>
        <p:spPr>
          <a:xfrm>
            <a:off x="13782257" y="10"/>
            <a:ext cx="10595394" cy="13715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588" name="Group 1587">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462274" y="0"/>
            <a:ext cx="4872359" cy="13716002"/>
            <a:chOff x="1320800" y="0"/>
            <a:chExt cx="2436813" cy="6858001"/>
          </a:xfrm>
        </p:grpSpPr>
        <p:sp>
          <p:nvSpPr>
            <p:cNvPr id="1589"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90"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91"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92"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93"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94"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570" name="Google Shape;1570;p108"/>
          <p:cNvSpPr txBox="1">
            <a:spLocks noGrp="1"/>
          </p:cNvSpPr>
          <p:nvPr>
            <p:ph type="title"/>
          </p:nvPr>
        </p:nvSpPr>
        <p:spPr>
          <a:xfrm>
            <a:off x="1943653" y="1371600"/>
            <a:ext cx="10518620" cy="3505198"/>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pPr>
            <a:r>
              <a:rPr lang="en-US" sz="4000" dirty="0">
                <a:latin typeface="+mj-lt"/>
                <a:ea typeface="+mj-ea"/>
                <a:cs typeface="+mj-cs"/>
              </a:rPr>
              <a:t>			Attack Alert Summary—Apache</a:t>
            </a:r>
          </a:p>
        </p:txBody>
      </p:sp>
      <p:sp>
        <p:nvSpPr>
          <p:cNvPr id="1572" name="Google Shape;1572;p108"/>
          <p:cNvSpPr txBox="1">
            <a:spLocks noGrp="1"/>
          </p:cNvSpPr>
          <p:nvPr>
            <p:ph type="body" idx="3"/>
          </p:nvPr>
        </p:nvSpPr>
        <p:spPr>
          <a:xfrm>
            <a:off x="1286600" y="5333998"/>
            <a:ext cx="10518620" cy="6248402"/>
          </a:xfrm>
          <a:prstGeom prst="rect">
            <a:avLst/>
          </a:prstGeom>
        </p:spPr>
        <p:txBody>
          <a:bodyPr spcFirstLastPara="1" vert="horz" lIns="91440" tIns="45720" rIns="91440" bIns="45720" rtlCol="0" anchor="ctr" anchorCtr="0">
            <a:normAutofit fontScale="62500" lnSpcReduction="20000"/>
          </a:bodyPr>
          <a:lstStyle/>
          <a:p>
            <a:pPr marL="0" lvl="0" indent="0" defTabSz="457200">
              <a:spcBef>
                <a:spcPct val="20000"/>
              </a:spcBef>
              <a:spcAft>
                <a:spcPts val="600"/>
              </a:spcAft>
              <a:buSzPct val="145000"/>
              <a:buNone/>
            </a:pPr>
            <a:r>
              <a:rPr lang="en-US" sz="4000" dirty="0">
                <a:latin typeface="+mn-lt"/>
                <a:ea typeface="+mn-ea"/>
                <a:cs typeface="+mn-cs"/>
              </a:rPr>
              <a:t>Summarize your findings from your </a:t>
            </a:r>
            <a:r>
              <a:rPr lang="en-US" sz="4000" b="1" dirty="0">
                <a:latin typeface="+mn-lt"/>
                <a:ea typeface="+mn-ea"/>
                <a:cs typeface="+mn-cs"/>
              </a:rPr>
              <a:t>alerts</a:t>
            </a:r>
            <a:r>
              <a:rPr lang="en-US" sz="4000" dirty="0">
                <a:latin typeface="+mn-lt"/>
                <a:ea typeface="+mn-ea"/>
                <a:cs typeface="+mn-cs"/>
              </a:rPr>
              <a:t> when analyzing the attack logs. Were the thresholds correct?</a:t>
            </a:r>
          </a:p>
          <a:p>
            <a:pPr marL="406400" lvl="0" indent="0" defTabSz="457200">
              <a:spcBef>
                <a:spcPct val="20000"/>
              </a:spcBef>
              <a:spcAft>
                <a:spcPts val="600"/>
              </a:spcAft>
              <a:buSzPct val="145000"/>
              <a:buNone/>
            </a:pPr>
            <a:endParaRPr lang="en-US" sz="4000" dirty="0">
              <a:latin typeface="+mn-lt"/>
              <a:ea typeface="+mn-ea"/>
              <a:cs typeface="+mn-cs"/>
            </a:endParaRPr>
          </a:p>
          <a:p>
            <a:pPr marL="977900" lvl="0" indent="-571500" defTabSz="457200">
              <a:spcBef>
                <a:spcPct val="20000"/>
              </a:spcBef>
              <a:spcAft>
                <a:spcPts val="600"/>
              </a:spcAft>
              <a:buSzPct val="145000"/>
              <a:buFont typeface="Wingdings" panose="05000000000000000000" pitchFamily="2" charset="2"/>
              <a:buChar char="ü"/>
            </a:pPr>
            <a:r>
              <a:rPr lang="en-US" sz="4000" dirty="0">
                <a:latin typeface="+mn-lt"/>
                <a:ea typeface="+mn-ea"/>
                <a:cs typeface="+mn-cs"/>
              </a:rPr>
              <a:t>Our analysis of the attack logs reveals a notable decrease in the number of HTTP POST events over several hours, followed by a sudden spike in occurrences later on. Based on our observations, we believe the thresholds are appropriately configured, although continuous monitoring remains imperative to promptly address any emerging patterns or anomalies.</a:t>
            </a:r>
          </a:p>
          <a:p>
            <a:pPr marL="977900" lvl="0" indent="-571500" defTabSz="457200">
              <a:spcBef>
                <a:spcPct val="20000"/>
              </a:spcBef>
              <a:spcAft>
                <a:spcPts val="600"/>
              </a:spcAft>
              <a:buSzPct val="145000"/>
              <a:buFont typeface="Wingdings" panose="05000000000000000000" pitchFamily="2" charset="2"/>
              <a:buChar char="ü"/>
            </a:pPr>
            <a:r>
              <a:rPr lang="en-US" sz="4000" dirty="0">
                <a:latin typeface="+mn-lt"/>
                <a:ea typeface="+mn-ea"/>
                <a:cs typeface="+mn-cs"/>
              </a:rPr>
              <a:t>An increased spike of events from Ukraine. The count shows as 864 at 8:00PM. Upon analyzing the attack logs and reviewing our current alerts, our findings suggest that the existing thresholds are appropriate. However, we remain committed to ongoing monitoring of Apache events and may consider adjusting the threshold values in the future if deemed necessary.</a:t>
            </a:r>
          </a:p>
        </p:txBody>
      </p:sp>
      <p:sp>
        <p:nvSpPr>
          <p:cNvPr id="2" name="Slide Number Placeholder 1">
            <a:extLst>
              <a:ext uri="{FF2B5EF4-FFF2-40B4-BE49-F238E27FC236}">
                <a16:creationId xmlns:a16="http://schemas.microsoft.com/office/drawing/2014/main" id="{96BB16E5-819E-6C71-03D6-2B7AC8008A75}"/>
              </a:ext>
            </a:extLst>
          </p:cNvPr>
          <p:cNvSpPr>
            <a:spLocks noGrp="1"/>
          </p:cNvSpPr>
          <p:nvPr>
            <p:ph type="sldNum" idx="12"/>
          </p:nvPr>
        </p:nvSpPr>
        <p:spPr>
          <a:xfrm>
            <a:off x="21898007" y="11734262"/>
            <a:ext cx="1102047" cy="730250"/>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1000" kern="1200">
                <a:solidFill>
                  <a:srgbClr val="FFFFFF"/>
                </a:solidFill>
                <a:ea typeface="+mn-ea"/>
                <a:cs typeface="+mn-cs"/>
              </a:rPr>
              <a:pPr lvl="0" indent="0">
                <a:spcBef>
                  <a:spcPts val="0"/>
                </a:spcBef>
                <a:spcAft>
                  <a:spcPts val="600"/>
                </a:spcAft>
                <a:buNone/>
              </a:pPr>
              <a:t>37</a:t>
            </a:fld>
            <a:endParaRPr lang="en-US" sz="1000" kern="1200" dirty="0">
              <a:solidFill>
                <a:srgbClr val="FFFFFF"/>
              </a:solidFill>
              <a:ea typeface="+mn-ea"/>
              <a:cs typeface="+mn-cs"/>
            </a:endParaRPr>
          </a:p>
        </p:txBody>
      </p:sp>
    </p:spTree>
    <p:extLst>
      <p:ext uri="{BB962C8B-B14F-4D97-AF65-F5344CB8AC3E}">
        <p14:creationId xmlns:p14="http://schemas.microsoft.com/office/powerpoint/2010/main" val="60025717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576"/>
        <p:cNvGrpSpPr/>
        <p:nvPr/>
      </p:nvGrpSpPr>
      <p:grpSpPr>
        <a:xfrm>
          <a:off x="0" y="0"/>
          <a:ext cx="0" cy="0"/>
          <a:chOff x="0" y="0"/>
          <a:chExt cx="0" cy="0"/>
        </a:xfrm>
      </p:grpSpPr>
      <p:grpSp>
        <p:nvGrpSpPr>
          <p:cNvPr id="1585" name="Group 1584">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86"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87"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88"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89"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90"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91"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useBgFill="1">
        <p:nvSpPr>
          <p:cNvPr id="1593" name="Rectangle 1592">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81" name="Picture 1580" descr="Magnifying glass showing decling performance">
            <a:extLst>
              <a:ext uri="{FF2B5EF4-FFF2-40B4-BE49-F238E27FC236}">
                <a16:creationId xmlns:a16="http://schemas.microsoft.com/office/drawing/2014/main" id="{3A8460EE-E90B-7831-4FBA-14296F73624A}"/>
              </a:ext>
            </a:extLst>
          </p:cNvPr>
          <p:cNvPicPr>
            <a:picLocks noChangeAspect="1"/>
          </p:cNvPicPr>
          <p:nvPr/>
        </p:nvPicPr>
        <p:blipFill rotWithShape="1">
          <a:blip r:embed="rId4"/>
          <a:srcRect l="8936" r="39501"/>
          <a:stretch/>
        </p:blipFill>
        <p:spPr>
          <a:xfrm>
            <a:off x="13782257" y="10"/>
            <a:ext cx="10595394" cy="13715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595" name="Group 159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462274" y="0"/>
            <a:ext cx="4872359" cy="13716002"/>
            <a:chOff x="1320800" y="0"/>
            <a:chExt cx="2436813" cy="6858001"/>
          </a:xfrm>
        </p:grpSpPr>
        <p:sp>
          <p:nvSpPr>
            <p:cNvPr id="159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9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9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9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60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60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577" name="Google Shape;1577;p109"/>
          <p:cNvSpPr txBox="1">
            <a:spLocks noGrp="1"/>
          </p:cNvSpPr>
          <p:nvPr>
            <p:ph type="title"/>
          </p:nvPr>
        </p:nvSpPr>
        <p:spPr>
          <a:xfrm>
            <a:off x="1943653" y="1371600"/>
            <a:ext cx="10518620" cy="3505198"/>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pPr>
            <a:r>
              <a:rPr lang="en-US" sz="4000" dirty="0">
                <a:latin typeface="+mj-lt"/>
                <a:ea typeface="+mj-ea"/>
                <a:cs typeface="+mj-cs"/>
              </a:rPr>
              <a:t>			Attack Dashboard Summary—Apache</a:t>
            </a:r>
          </a:p>
        </p:txBody>
      </p:sp>
      <p:sp>
        <p:nvSpPr>
          <p:cNvPr id="1579" name="Google Shape;1579;p109"/>
          <p:cNvSpPr txBox="1">
            <a:spLocks noGrp="1"/>
          </p:cNvSpPr>
          <p:nvPr>
            <p:ph type="body" idx="3"/>
          </p:nvPr>
        </p:nvSpPr>
        <p:spPr>
          <a:xfrm>
            <a:off x="1286600" y="5333998"/>
            <a:ext cx="10518620" cy="6248402"/>
          </a:xfrm>
          <a:prstGeom prst="rect">
            <a:avLst/>
          </a:prstGeom>
        </p:spPr>
        <p:txBody>
          <a:bodyPr spcFirstLastPara="1" vert="horz" lIns="91440" tIns="45720" rIns="91440" bIns="45720" rtlCol="0" anchor="ctr" anchorCtr="0">
            <a:normAutofit fontScale="25000" lnSpcReduction="20000"/>
          </a:bodyPr>
          <a:lstStyle/>
          <a:p>
            <a:pPr marL="0" lvl="0" indent="0" defTabSz="457200">
              <a:spcBef>
                <a:spcPct val="20000"/>
              </a:spcBef>
              <a:spcAft>
                <a:spcPts val="600"/>
              </a:spcAft>
              <a:buSzPct val="145000"/>
              <a:buNone/>
            </a:pPr>
            <a:r>
              <a:rPr lang="en-US" sz="9600" dirty="0">
                <a:latin typeface="+mn-lt"/>
                <a:ea typeface="+mn-ea"/>
                <a:cs typeface="+mn-cs"/>
              </a:rPr>
              <a:t>Summarize your findings from your dashboards when analyzing the attack logs.</a:t>
            </a:r>
          </a:p>
          <a:p>
            <a:pPr marL="914400" lvl="0" indent="0" defTabSz="457200">
              <a:spcBef>
                <a:spcPct val="20000"/>
              </a:spcBef>
              <a:spcAft>
                <a:spcPts val="600"/>
              </a:spcAft>
              <a:buSzPct val="145000"/>
              <a:buFont typeface="Arial"/>
              <a:buChar char="•"/>
            </a:pPr>
            <a:endParaRPr lang="en-US" sz="9600" dirty="0">
              <a:latin typeface="+mn-lt"/>
              <a:ea typeface="+mn-ea"/>
              <a:cs typeface="+mn-cs"/>
            </a:endParaRPr>
          </a:p>
          <a:p>
            <a:pPr marL="977900" lvl="0" indent="-571500" defTabSz="457200">
              <a:spcBef>
                <a:spcPct val="20000"/>
              </a:spcBef>
              <a:spcAft>
                <a:spcPts val="600"/>
              </a:spcAft>
              <a:buSzPct val="145000"/>
              <a:buFont typeface="Wingdings" panose="05000000000000000000" pitchFamily="2" charset="2"/>
              <a:buChar char="ü"/>
            </a:pPr>
            <a:r>
              <a:rPr lang="en-US" sz="8000" dirty="0">
                <a:latin typeface="+mn-lt"/>
                <a:ea typeface="+mn-ea"/>
                <a:cs typeface="+mn-cs"/>
              </a:rPr>
              <a:t>Our analysis of the attack logs reveals notable volumes of activity originating primarily from the United States, specifically New York with 547 activities and Washington DC with 668 activities. Additionally, significant activity is observed in Ukraine, particularly in Kiev with 440 activities and Kharkiv with 432 activities. These findings underscore the importance of maintaining vigilant monitoring and potentially adjusting thresholds to effectively manage and respond to emerging patterns of activity.</a:t>
            </a:r>
          </a:p>
          <a:p>
            <a:pPr marL="977900" lvl="0" indent="-571500" defTabSz="457200">
              <a:spcBef>
                <a:spcPct val="20000"/>
              </a:spcBef>
              <a:spcAft>
                <a:spcPts val="600"/>
              </a:spcAft>
              <a:buSzPct val="145000"/>
              <a:buFont typeface="Wingdings" panose="05000000000000000000" pitchFamily="2" charset="2"/>
              <a:buChar char="ü"/>
            </a:pPr>
            <a:endParaRPr lang="en-US" sz="8000" dirty="0">
              <a:latin typeface="+mn-lt"/>
              <a:ea typeface="+mn-ea"/>
              <a:cs typeface="+mn-cs"/>
            </a:endParaRPr>
          </a:p>
          <a:p>
            <a:pPr marL="977900" lvl="0" indent="-571500" defTabSz="457200">
              <a:spcBef>
                <a:spcPct val="20000"/>
              </a:spcBef>
              <a:spcAft>
                <a:spcPts val="600"/>
              </a:spcAft>
              <a:buSzPct val="145000"/>
              <a:buFont typeface="Wingdings" panose="05000000000000000000" pitchFamily="2" charset="2"/>
              <a:buChar char="ü"/>
            </a:pPr>
            <a:r>
              <a:rPr lang="en-US" sz="8000" dirty="0">
                <a:latin typeface="+mn-lt"/>
                <a:ea typeface="+mn-ea"/>
                <a:cs typeface="+mn-cs"/>
              </a:rPr>
              <a:t>The analysis of the current attack reveals a combination of GET and POST methods, with the attack timeline indicating GET requests occurring from 5:00 PM to 7:00 PM, followed by POST requests from 7:00 PM to 9:00 PM. Notably, the top method count during the attack corresponds to POST requests, totaling 1,296, surpassing GET requests which amounted to 729.</a:t>
            </a:r>
          </a:p>
          <a:p>
            <a:pPr marL="406400" lvl="0" indent="0" defTabSz="457200">
              <a:spcBef>
                <a:spcPct val="20000"/>
              </a:spcBef>
              <a:spcAft>
                <a:spcPts val="600"/>
              </a:spcAft>
              <a:buSzPct val="145000"/>
              <a:buNone/>
            </a:pPr>
            <a:endParaRPr lang="en-US" sz="8000" dirty="0">
              <a:latin typeface="+mn-lt"/>
              <a:ea typeface="+mn-ea"/>
              <a:cs typeface="+mn-cs"/>
            </a:endParaRPr>
          </a:p>
          <a:p>
            <a:pPr marL="977900" lvl="0" indent="-571500" defTabSz="457200">
              <a:spcBef>
                <a:spcPct val="20000"/>
              </a:spcBef>
              <a:spcAft>
                <a:spcPts val="600"/>
              </a:spcAft>
              <a:buSzPct val="145000"/>
              <a:buFont typeface="Wingdings" panose="05000000000000000000" pitchFamily="2" charset="2"/>
              <a:buChar char="ü"/>
            </a:pPr>
            <a:r>
              <a:rPr lang="en-US" sz="8000" dirty="0">
                <a:latin typeface="+mn-lt"/>
                <a:ea typeface="+mn-ea"/>
                <a:cs typeface="+mn-cs"/>
              </a:rPr>
              <a:t>The analysis of the current situation reveals that the URIs most affected are "/VSI/_Account_logon.php" with 1323 accesses and "/files/logstash-1.3.2-monolithic.jar" with 638 accesses. Given the high traffic on these URIs, the attacker could potentially be engaging in Brute Force Attack, attempting multiple logins by guessing username and password combinations on the "/VSI/_Account_logon.php" page. Additionally, the elevated activity may suggest a Denial of Service (DoS) Attack, aimed at inundating server resources on any page, potentially leading to server unavailability. Moreover, there's a risk of SQL Injection wherein malicious SQL statements are injected into entry fields, exploiting potential vulnerabilities if the login code isn’t properly secured.</a:t>
            </a:r>
          </a:p>
          <a:p>
            <a:pPr marL="977900" lvl="0" indent="-571500" defTabSz="457200">
              <a:spcBef>
                <a:spcPct val="20000"/>
              </a:spcBef>
              <a:spcAft>
                <a:spcPts val="600"/>
              </a:spcAft>
              <a:buSzPct val="145000"/>
              <a:buFont typeface="Wingdings" panose="05000000000000000000" pitchFamily="2" charset="2"/>
              <a:buChar char="ü"/>
            </a:pPr>
            <a:endParaRPr lang="en-US" sz="4000" dirty="0">
              <a:latin typeface="+mn-lt"/>
              <a:ea typeface="+mn-ea"/>
              <a:cs typeface="+mn-cs"/>
            </a:endParaRPr>
          </a:p>
        </p:txBody>
      </p:sp>
      <p:sp>
        <p:nvSpPr>
          <p:cNvPr id="2" name="Slide Number Placeholder 1">
            <a:extLst>
              <a:ext uri="{FF2B5EF4-FFF2-40B4-BE49-F238E27FC236}">
                <a16:creationId xmlns:a16="http://schemas.microsoft.com/office/drawing/2014/main" id="{BAFAEB08-2865-A893-3404-404DC66AE904}"/>
              </a:ext>
            </a:extLst>
          </p:cNvPr>
          <p:cNvSpPr>
            <a:spLocks noGrp="1"/>
          </p:cNvSpPr>
          <p:nvPr>
            <p:ph type="sldNum" idx="12"/>
          </p:nvPr>
        </p:nvSpPr>
        <p:spPr>
          <a:xfrm>
            <a:off x="21898007" y="11734262"/>
            <a:ext cx="1102047" cy="730250"/>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1000" kern="1200">
                <a:solidFill>
                  <a:srgbClr val="FFFFFF"/>
                </a:solidFill>
                <a:ea typeface="+mn-ea"/>
                <a:cs typeface="+mn-cs"/>
              </a:rPr>
              <a:pPr lvl="0" indent="0">
                <a:spcBef>
                  <a:spcPts val="0"/>
                </a:spcBef>
                <a:spcAft>
                  <a:spcPts val="600"/>
                </a:spcAft>
                <a:buNone/>
              </a:pPr>
              <a:t>38</a:t>
            </a:fld>
            <a:endParaRPr lang="en-US" sz="1000" kern="1200" dirty="0">
              <a:solidFill>
                <a:srgbClr val="FFFFFF"/>
              </a:solidFill>
              <a:ea typeface="+mn-ea"/>
              <a:cs typeface="+mn-cs"/>
            </a:endParaRPr>
          </a:p>
        </p:txBody>
      </p:sp>
    </p:spTree>
    <p:extLst>
      <p:ext uri="{BB962C8B-B14F-4D97-AF65-F5344CB8AC3E}">
        <p14:creationId xmlns:p14="http://schemas.microsoft.com/office/powerpoint/2010/main" val="401421599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18"/>
        <p:cNvGrpSpPr/>
        <p:nvPr/>
      </p:nvGrpSpPr>
      <p:grpSpPr>
        <a:xfrm>
          <a:off x="0" y="0"/>
          <a:ext cx="0" cy="0"/>
          <a:chOff x="0" y="0"/>
          <a:chExt cx="0" cy="0"/>
        </a:xfrm>
      </p:grpSpPr>
      <p:grpSp>
        <p:nvGrpSpPr>
          <p:cNvPr id="1627" name="Group 162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62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62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dirty="0"/>
            </a:p>
          </p:txBody>
        </p:sp>
        <p:sp>
          <p:nvSpPr>
            <p:cNvPr id="163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dirty="0"/>
            </a:p>
          </p:txBody>
        </p:sp>
        <p:sp>
          <p:nvSpPr>
            <p:cNvPr id="163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63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63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dirty="0"/>
            </a:p>
          </p:txBody>
        </p:sp>
      </p:grpSp>
      <p:sp useBgFill="1">
        <p:nvSpPr>
          <p:cNvPr id="1635" name="Rectangle 1634">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37" name="Group 1636">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049021" y="2"/>
            <a:ext cx="10027212" cy="13715997"/>
            <a:chOff x="2928938" y="-4763"/>
            <a:chExt cx="5014912" cy="6862763"/>
          </a:xfrm>
        </p:grpSpPr>
        <p:sp>
          <p:nvSpPr>
            <p:cNvPr id="1638"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639"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dirty="0"/>
            </a:p>
          </p:txBody>
        </p:sp>
        <p:sp>
          <p:nvSpPr>
            <p:cNvPr id="1640"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dirty="0"/>
            </a:p>
          </p:txBody>
        </p:sp>
        <p:sp>
          <p:nvSpPr>
            <p:cNvPr id="1641"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642"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643"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dirty="0"/>
            </a:p>
          </p:txBody>
        </p:sp>
      </p:grpSp>
      <p:sp>
        <p:nvSpPr>
          <p:cNvPr id="1621" name="Google Shape;1621;p115"/>
          <p:cNvSpPr txBox="1">
            <a:spLocks noGrp="1"/>
          </p:cNvSpPr>
          <p:nvPr>
            <p:ph type="title"/>
          </p:nvPr>
        </p:nvSpPr>
        <p:spPr>
          <a:xfrm>
            <a:off x="2035849" y="1848464"/>
            <a:ext cx="16345684" cy="6571732"/>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buClr>
                <a:schemeClr val="dk1"/>
              </a:buClr>
              <a:buSzPts val="1100"/>
            </a:pPr>
            <a:r>
              <a:rPr lang="en-US" sz="12300" dirty="0">
                <a:solidFill>
                  <a:schemeClr val="tx1"/>
                </a:solidFill>
                <a:latin typeface="+mj-lt"/>
                <a:ea typeface="+mj-ea"/>
                <a:cs typeface="+mj-cs"/>
              </a:rPr>
              <a:t>Summary and Future Mitigations</a:t>
            </a:r>
            <a:endParaRPr lang="en-US" sz="12300" b="1" dirty="0">
              <a:solidFill>
                <a:schemeClr val="tx1"/>
              </a:solidFill>
              <a:latin typeface="+mj-lt"/>
              <a:ea typeface="+mj-ea"/>
              <a:cs typeface="+mj-cs"/>
            </a:endParaRPr>
          </a:p>
          <a:p>
            <a:pPr marL="0" lvl="0" indent="0" algn="l" defTabSz="457200">
              <a:spcBef>
                <a:spcPct val="0"/>
              </a:spcBef>
              <a:spcAft>
                <a:spcPts val="0"/>
              </a:spcAft>
            </a:pPr>
            <a:endParaRPr lang="en-US" sz="12300" dirty="0">
              <a:solidFill>
                <a:schemeClr val="tx1"/>
              </a:solidFill>
              <a:latin typeface="+mj-lt"/>
              <a:ea typeface="+mj-ea"/>
              <a:cs typeface="+mj-cs"/>
              <a:sym typeface="Roboto Light"/>
            </a:endParaRPr>
          </a:p>
        </p:txBody>
      </p:sp>
      <p:sp>
        <p:nvSpPr>
          <p:cNvPr id="1622" name="Google Shape;1622;p115"/>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BA30665B-B8F7-E3A7-EFD6-BF1E887C4C3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39</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621"/>
                                        </p:tgtEl>
                                        <p:attrNameLst>
                                          <p:attrName>style.visibility</p:attrName>
                                        </p:attrNameLst>
                                      </p:cBhvr>
                                      <p:to>
                                        <p:strVal val="visible"/>
                                      </p:to>
                                    </p:set>
                                    <p:animEffect transition="in" filter="fade">
                                      <p:cBhvr>
                                        <p:cTn id="7" dur="400"/>
                                        <p:tgtEl>
                                          <p:spTgt spid="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342"/>
        <p:cNvGrpSpPr/>
        <p:nvPr/>
      </p:nvGrpSpPr>
      <p:grpSpPr>
        <a:xfrm>
          <a:off x="0" y="0"/>
          <a:ext cx="0" cy="0"/>
          <a:chOff x="0" y="0"/>
          <a:chExt cx="0" cy="0"/>
        </a:xfrm>
      </p:grpSpPr>
      <p:grpSp>
        <p:nvGrpSpPr>
          <p:cNvPr id="1377" name="Group 1376">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394"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395"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396"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397"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398"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399"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useBgFill="1">
        <p:nvSpPr>
          <p:cNvPr id="1400" name="Rectangle 139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7" name="Picture 1346">
            <a:extLst>
              <a:ext uri="{FF2B5EF4-FFF2-40B4-BE49-F238E27FC236}">
                <a16:creationId xmlns:a16="http://schemas.microsoft.com/office/drawing/2014/main" id="{D373002F-A533-2974-D64D-E4855A71A62C}"/>
              </a:ext>
            </a:extLst>
          </p:cNvPr>
          <p:cNvPicPr>
            <a:picLocks noChangeAspect="1"/>
          </p:cNvPicPr>
          <p:nvPr/>
        </p:nvPicPr>
        <p:blipFill rotWithShape="1">
          <a:blip r:embed="rId4"/>
          <a:srcRect l="25026" r="23217"/>
          <a:stretch/>
        </p:blipFill>
        <p:spPr>
          <a:xfrm>
            <a:off x="13782257" y="10"/>
            <a:ext cx="10595394" cy="13715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387" name="Group 1386">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462274" y="0"/>
            <a:ext cx="4872359" cy="13716002"/>
            <a:chOff x="1320800" y="0"/>
            <a:chExt cx="2436813" cy="6858001"/>
          </a:xfrm>
        </p:grpSpPr>
        <p:sp>
          <p:nvSpPr>
            <p:cNvPr id="1388"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389"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390"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391"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392"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393"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343" name="Google Shape;1343;p86"/>
          <p:cNvSpPr txBox="1">
            <a:spLocks noGrp="1"/>
          </p:cNvSpPr>
          <p:nvPr>
            <p:ph type="title"/>
          </p:nvPr>
        </p:nvSpPr>
        <p:spPr>
          <a:xfrm>
            <a:off x="1286602" y="3057524"/>
            <a:ext cx="4256948" cy="2352676"/>
          </a:xfrm>
          <a:prstGeom prst="rect">
            <a:avLst/>
          </a:prstGeom>
        </p:spPr>
        <p:txBody>
          <a:bodyPr spcFirstLastPara="1" vert="horz" lIns="91440" tIns="45720" rIns="91440" bIns="45720" rtlCol="0" anchor="ctr" anchorCtr="0">
            <a:noAutofit/>
          </a:bodyPr>
          <a:lstStyle/>
          <a:p>
            <a:pPr marL="0" lvl="0" indent="0" algn="l" defTabSz="457200">
              <a:spcBef>
                <a:spcPct val="0"/>
              </a:spcBef>
              <a:spcAft>
                <a:spcPts val="0"/>
              </a:spcAft>
            </a:pPr>
            <a:r>
              <a:rPr lang="en-US" dirty="0">
                <a:latin typeface="Roboto Medium" panose="02000000000000000000" pitchFamily="2" charset="0"/>
                <a:ea typeface="Roboto Medium" panose="02000000000000000000" pitchFamily="2" charset="0"/>
                <a:cs typeface="Roboto Medium" panose="02000000000000000000" pitchFamily="2" charset="0"/>
              </a:rPr>
              <a:t>SCENARIO</a:t>
            </a:r>
          </a:p>
        </p:txBody>
      </p:sp>
      <p:sp>
        <p:nvSpPr>
          <p:cNvPr id="1345" name="Google Shape;1345;p86"/>
          <p:cNvSpPr txBox="1">
            <a:spLocks noGrp="1"/>
          </p:cNvSpPr>
          <p:nvPr>
            <p:ph type="body" idx="3"/>
          </p:nvPr>
        </p:nvSpPr>
        <p:spPr>
          <a:xfrm>
            <a:off x="1286600" y="3162300"/>
            <a:ext cx="10518620" cy="10477502"/>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20000"/>
              </a:spcBef>
              <a:spcAft>
                <a:spcPts val="600"/>
              </a:spcAft>
              <a:buSzPct val="145000"/>
              <a:buNone/>
            </a:pPr>
            <a:r>
              <a:rPr lang="en-US" sz="2200" dirty="0">
                <a:latin typeface="Roboto" panose="02000000000000000000" pitchFamily="2" charset="0"/>
                <a:ea typeface="Roboto" panose="02000000000000000000" pitchFamily="2" charset="0"/>
                <a:cs typeface="Roboto" panose="02000000000000000000" pitchFamily="2" charset="0"/>
              </a:rPr>
              <a:t>In this Scenario at Virtual Space Industries (VSI), our mission is to safeguard the integrity and security of VSI's digital assets against potential cyber threats. As Security Operations Center (SOC) analysts, our primary responsibility is to employ Splunk, a sophisticated log analysis tool, to fortify VSI's defenses against any attacks orchestrated by JobeCorp, a rival company rumored to be targeting VSI.</a:t>
            </a:r>
          </a:p>
          <a:p>
            <a:pPr marL="0" lvl="0" indent="0" defTabSz="457200">
              <a:lnSpc>
                <a:spcPct val="90000"/>
              </a:lnSpc>
              <a:spcBef>
                <a:spcPct val="20000"/>
              </a:spcBef>
              <a:spcAft>
                <a:spcPts val="600"/>
              </a:spcAft>
              <a:buSzPct val="145000"/>
              <a:buNone/>
            </a:pPr>
            <a:endParaRPr lang="en-US" sz="2200" dirty="0">
              <a:latin typeface="Roboto" panose="02000000000000000000" pitchFamily="2" charset="0"/>
              <a:ea typeface="Roboto" panose="02000000000000000000" pitchFamily="2" charset="0"/>
              <a:cs typeface="Roboto" panose="02000000000000000000" pitchFamily="2" charset="0"/>
            </a:endParaRPr>
          </a:p>
          <a:p>
            <a:pPr marL="0" lvl="0" indent="0" defTabSz="457200">
              <a:lnSpc>
                <a:spcPct val="90000"/>
              </a:lnSpc>
              <a:spcBef>
                <a:spcPct val="20000"/>
              </a:spcBef>
              <a:spcAft>
                <a:spcPts val="600"/>
              </a:spcAft>
              <a:buSzPct val="145000"/>
              <a:buNone/>
            </a:pPr>
            <a:r>
              <a:rPr lang="en-US" sz="2200" dirty="0">
                <a:latin typeface="Roboto" panose="02000000000000000000" pitchFamily="2" charset="0"/>
                <a:ea typeface="Roboto" panose="02000000000000000000" pitchFamily="2" charset="0"/>
                <a:cs typeface="Roboto" panose="02000000000000000000" pitchFamily="2" charset="0"/>
              </a:rPr>
              <a:t>Our surveillance efforts focus on critical components of VSI's infrastructure, including the Apache Web Server, which hosts VSI's administrative webpage, and the Windows Operating System, vital for many back-end operations. Leveraging historical logs provided by the networking team, we establish baselines to discern normal patterns of system activity. With these insights, we craft comprehensive reports, set up proactive alerts to detect deviations from the norm, and design intuitive dashboards for real-time monitoring.</a:t>
            </a:r>
          </a:p>
          <a:p>
            <a:pPr marL="0" lvl="0" indent="0" defTabSz="457200">
              <a:lnSpc>
                <a:spcPct val="90000"/>
              </a:lnSpc>
              <a:spcBef>
                <a:spcPct val="20000"/>
              </a:spcBef>
              <a:spcAft>
                <a:spcPts val="600"/>
              </a:spcAft>
              <a:buSzPct val="145000"/>
              <a:buNone/>
            </a:pPr>
            <a:endParaRPr lang="en-US" sz="2200" dirty="0">
              <a:latin typeface="Roboto" panose="02000000000000000000" pitchFamily="2" charset="0"/>
              <a:ea typeface="Roboto" panose="02000000000000000000" pitchFamily="2" charset="0"/>
              <a:cs typeface="Roboto" panose="02000000000000000000" pitchFamily="2" charset="0"/>
            </a:endParaRPr>
          </a:p>
          <a:p>
            <a:pPr marL="0" lvl="0" indent="0" defTabSz="457200">
              <a:lnSpc>
                <a:spcPct val="90000"/>
              </a:lnSpc>
              <a:spcBef>
                <a:spcPct val="20000"/>
              </a:spcBef>
              <a:spcAft>
                <a:spcPts val="600"/>
              </a:spcAft>
              <a:buSzPct val="145000"/>
              <a:buNone/>
            </a:pPr>
            <a:r>
              <a:rPr lang="en-US" sz="2200" dirty="0">
                <a:latin typeface="Roboto" panose="02000000000000000000" pitchFamily="2" charset="0"/>
                <a:ea typeface="Roboto" panose="02000000000000000000" pitchFamily="2" charset="0"/>
                <a:cs typeface="Roboto" panose="02000000000000000000" pitchFamily="2" charset="0"/>
              </a:rPr>
              <a:t>With the combined efforts of the SOC team and insights derived from Splunk, VSI is well-equipped to thwart any malicious endeavors from JobeCorp, safeguarding its reputation and ensuring continued success in the realm of virtual reality innovation.</a:t>
            </a:r>
          </a:p>
        </p:txBody>
      </p:sp>
      <p:sp>
        <p:nvSpPr>
          <p:cNvPr id="2" name="Slide Number Placeholder 1">
            <a:extLst>
              <a:ext uri="{FF2B5EF4-FFF2-40B4-BE49-F238E27FC236}">
                <a16:creationId xmlns:a16="http://schemas.microsoft.com/office/drawing/2014/main" id="{389B51E9-60DC-4974-7026-3BA28F36B7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342"/>
        <p:cNvGrpSpPr/>
        <p:nvPr/>
      </p:nvGrpSpPr>
      <p:grpSpPr>
        <a:xfrm>
          <a:off x="0" y="0"/>
          <a:ext cx="0" cy="0"/>
          <a:chOff x="0" y="0"/>
          <a:chExt cx="0" cy="0"/>
        </a:xfrm>
      </p:grpSpPr>
      <p:grpSp>
        <p:nvGrpSpPr>
          <p:cNvPr id="1377" name="Group 1376">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394"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395"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396"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397"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398"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399"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useBgFill="1">
        <p:nvSpPr>
          <p:cNvPr id="1400" name="Rectangle 139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7" name="Picture 1346">
            <a:extLst>
              <a:ext uri="{FF2B5EF4-FFF2-40B4-BE49-F238E27FC236}">
                <a16:creationId xmlns:a16="http://schemas.microsoft.com/office/drawing/2014/main" id="{D373002F-A533-2974-D64D-E4855A71A62C}"/>
              </a:ext>
            </a:extLst>
          </p:cNvPr>
          <p:cNvPicPr>
            <a:picLocks noChangeAspect="1"/>
          </p:cNvPicPr>
          <p:nvPr/>
        </p:nvPicPr>
        <p:blipFill rotWithShape="1">
          <a:blip r:embed="rId4"/>
          <a:srcRect l="25026" r="23217"/>
          <a:stretch/>
        </p:blipFill>
        <p:spPr>
          <a:xfrm>
            <a:off x="13782257" y="10"/>
            <a:ext cx="10595394" cy="13715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387" name="Group 1386">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462274" y="0"/>
            <a:ext cx="4872359" cy="13716002"/>
            <a:chOff x="1320800" y="0"/>
            <a:chExt cx="2436813" cy="6858001"/>
          </a:xfrm>
        </p:grpSpPr>
        <p:sp>
          <p:nvSpPr>
            <p:cNvPr id="1388"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389"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390"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391"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392"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393"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343" name="Google Shape;1343;p86"/>
          <p:cNvSpPr txBox="1">
            <a:spLocks noGrp="1"/>
          </p:cNvSpPr>
          <p:nvPr>
            <p:ph type="title"/>
          </p:nvPr>
        </p:nvSpPr>
        <p:spPr>
          <a:xfrm>
            <a:off x="1286602" y="3057524"/>
            <a:ext cx="7893974" cy="2352676"/>
          </a:xfrm>
          <a:prstGeom prst="rect">
            <a:avLst/>
          </a:prstGeom>
        </p:spPr>
        <p:txBody>
          <a:bodyPr spcFirstLastPara="1" vert="horz" lIns="91440" tIns="45720" rIns="91440" bIns="45720" rtlCol="0" anchor="ctr" anchorCtr="0">
            <a:noAutofit/>
          </a:bodyPr>
          <a:lstStyle/>
          <a:p>
            <a:pPr marL="0" lvl="0" indent="0" algn="l" defTabSz="457200">
              <a:spcBef>
                <a:spcPct val="0"/>
              </a:spcBef>
              <a:spcAft>
                <a:spcPts val="0"/>
              </a:spcAft>
            </a:pPr>
            <a:r>
              <a:rPr lang="en-US" sz="4800" dirty="0">
                <a:latin typeface="Roboto Medium" panose="02000000000000000000" pitchFamily="2" charset="0"/>
                <a:ea typeface="Roboto Medium" panose="02000000000000000000" pitchFamily="2" charset="0"/>
                <a:cs typeface="Roboto Medium" panose="02000000000000000000" pitchFamily="2" charset="0"/>
              </a:rPr>
              <a:t>Project 3 Summary</a:t>
            </a:r>
          </a:p>
        </p:txBody>
      </p:sp>
      <p:sp>
        <p:nvSpPr>
          <p:cNvPr id="1345" name="Google Shape;1345;p86"/>
          <p:cNvSpPr txBox="1">
            <a:spLocks noGrp="1"/>
          </p:cNvSpPr>
          <p:nvPr>
            <p:ph type="body" idx="3"/>
          </p:nvPr>
        </p:nvSpPr>
        <p:spPr>
          <a:xfrm>
            <a:off x="1286600" y="3162300"/>
            <a:ext cx="10518620" cy="10477502"/>
          </a:xfrm>
          <a:prstGeom prst="rect">
            <a:avLst/>
          </a:prstGeom>
        </p:spPr>
        <p:txBody>
          <a:bodyPr spcFirstLastPara="1" vert="horz" lIns="91440" tIns="45720" rIns="91440" bIns="45720" rtlCol="0" anchor="ctr" anchorCtr="0">
            <a:normAutofit/>
          </a:bodyPr>
          <a:lstStyle/>
          <a:p>
            <a:pPr lvl="0" indent="-457200" defTabSz="457200">
              <a:lnSpc>
                <a:spcPct val="90000"/>
              </a:lnSpc>
              <a:spcBef>
                <a:spcPct val="20000"/>
              </a:spcBef>
              <a:spcAft>
                <a:spcPts val="600"/>
              </a:spcAft>
              <a:buSzPct val="145000"/>
              <a:buFont typeface="Wingdings" panose="05000000000000000000" pitchFamily="2" charset="2"/>
              <a:buChar char="Ø"/>
            </a:pPr>
            <a:r>
              <a:rPr lang="en-US" sz="1600" b="1" dirty="0">
                <a:latin typeface="Roboto" panose="02000000000000000000" pitchFamily="2" charset="0"/>
                <a:ea typeface="Roboto" panose="02000000000000000000" pitchFamily="2" charset="0"/>
                <a:cs typeface="Roboto" panose="02000000000000000000" pitchFamily="2" charset="0"/>
              </a:rPr>
              <a:t>What were your overall findings from the attack that took place?</a:t>
            </a:r>
          </a:p>
          <a:p>
            <a:pPr marL="914400" lvl="2" indent="0" defTabSz="457200">
              <a:lnSpc>
                <a:spcPct val="90000"/>
              </a:lnSpc>
              <a:spcBef>
                <a:spcPct val="20000"/>
              </a:spcBef>
              <a:spcAft>
                <a:spcPts val="600"/>
              </a:spcAft>
              <a:buSzPct val="145000"/>
              <a:buNone/>
            </a:pPr>
            <a:r>
              <a:rPr lang="en-US" sz="1600" dirty="0">
                <a:latin typeface="Roboto" panose="02000000000000000000" pitchFamily="2" charset="0"/>
                <a:ea typeface="Roboto" panose="02000000000000000000" pitchFamily="2" charset="0"/>
                <a:cs typeface="Roboto" panose="02000000000000000000" pitchFamily="2" charset="0"/>
              </a:rPr>
              <a:t>Upon reviewing the recent security incident, several key findings have emerged. Firstly, there has been a concerning increase in high severity events, suggesting the possibility of a serious attack taking place. Interestingly, this was coupled with a noticeable decrease in failed activities, implying potential unauthorized access. Our analysis also uncovered suspicious signatures, notably indicating attempts to reset account passwords and instances of user account lockouts. Notably, users 'user_a' and 'user_k' displayed unusually high levels of activity, warranting further investigation. Moreover, there was a significant uptick in both GET and POST requests, indicating heightened activity within the system. Additionally, changes in referrer domains were observed, hinting at a potential shift in traffic sources. Lastly, the rise in 404 (Not Found) HTTP responses raises concerns about attempts to access non-existent resources, potentially indicative of probing or reconnaissance efforts. These findings underscore the need for a comprehensive review of our security measures and prompt action to mitigate any potential risks to our systems and data.</a:t>
            </a:r>
          </a:p>
          <a:p>
            <a:pPr marL="342900" indent="-342900" defTabSz="457200">
              <a:lnSpc>
                <a:spcPct val="90000"/>
              </a:lnSpc>
              <a:spcBef>
                <a:spcPct val="20000"/>
              </a:spcBef>
              <a:spcAft>
                <a:spcPts val="600"/>
              </a:spcAft>
              <a:buSzPct val="145000"/>
              <a:buFont typeface="Wingdings" panose="05000000000000000000" pitchFamily="2" charset="2"/>
              <a:buChar char="Ø"/>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b="1" dirty="0">
                <a:latin typeface="Roboto" panose="02000000000000000000" pitchFamily="2" charset="0"/>
                <a:ea typeface="Roboto" panose="02000000000000000000" pitchFamily="2" charset="0"/>
                <a:cs typeface="Roboto" panose="02000000000000000000" pitchFamily="2" charset="0"/>
              </a:rPr>
              <a:t>To protect VSI from future attacks, what future mitigations would you recommend?</a:t>
            </a:r>
          </a:p>
          <a:p>
            <a:pPr marL="914400" lvl="2" indent="0" defTabSz="457200">
              <a:lnSpc>
                <a:spcPct val="90000"/>
              </a:lnSpc>
              <a:spcBef>
                <a:spcPct val="20000"/>
              </a:spcBef>
              <a:spcAft>
                <a:spcPts val="600"/>
              </a:spcAft>
              <a:buSzPct val="145000"/>
              <a:buNone/>
            </a:pPr>
            <a:r>
              <a:rPr lang="en-US" sz="1600" dirty="0">
                <a:latin typeface="Roboto" panose="02000000000000000000" pitchFamily="2" charset="0"/>
                <a:ea typeface="Roboto" panose="02000000000000000000" pitchFamily="2" charset="0"/>
                <a:cs typeface="Roboto" panose="02000000000000000000" pitchFamily="2" charset="0"/>
              </a:rPr>
              <a:t>To safeguard VSI against potential future threats, it is imperative to establish a comprehensive security framework comprising continuous monitoring and stringent protocols. This entails implementing robust security measures and maintaining a proactive stance in adapting alert thresholds to reflect evolving threat landscapes. Regular updates to the repository of suspicious signatures and user profiles are essential to stay ahead of emerging attack vectors. Furthermore, vigilant monitoring of HTTP requests and response codes for anomalous patterns, along with tracking referrer domains and traffic origins, is crucial for identifying and mitigating potential threats. Equally important is the provision of comprehensive cybersecurity training to employees, empowering them with the knowledge and skills to recognize and respond effectively to security incidents. By adopting these measures, VSI can fortify its defenses and mitigate the risks posed by future cyber threats.</a:t>
            </a:r>
          </a:p>
          <a:p>
            <a:pPr marL="0" lvl="0" indent="0" defTabSz="457200">
              <a:lnSpc>
                <a:spcPct val="90000"/>
              </a:lnSpc>
              <a:spcBef>
                <a:spcPct val="20000"/>
              </a:spcBef>
              <a:spcAft>
                <a:spcPts val="600"/>
              </a:spcAft>
              <a:buSzPct val="145000"/>
              <a:buNone/>
            </a:pPr>
            <a:r>
              <a:rPr lang="en-US" sz="2200" dirty="0">
                <a:latin typeface="Roboto" panose="02000000000000000000" pitchFamily="2" charset="0"/>
                <a:ea typeface="Roboto" panose="02000000000000000000" pitchFamily="2" charset="0"/>
                <a:cs typeface="Roboto" panose="02000000000000000000" pitchFamily="2" charset="0"/>
              </a:rPr>
              <a:t>.</a:t>
            </a:r>
          </a:p>
        </p:txBody>
      </p:sp>
      <p:sp>
        <p:nvSpPr>
          <p:cNvPr id="2" name="Slide Number Placeholder 1">
            <a:extLst>
              <a:ext uri="{FF2B5EF4-FFF2-40B4-BE49-F238E27FC236}">
                <a16:creationId xmlns:a16="http://schemas.microsoft.com/office/drawing/2014/main" id="{389B51E9-60DC-4974-7026-3BA28F36B7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dirty="0"/>
          </a:p>
        </p:txBody>
      </p:sp>
    </p:spTree>
    <p:extLst>
      <p:ext uri="{BB962C8B-B14F-4D97-AF65-F5344CB8AC3E}">
        <p14:creationId xmlns:p14="http://schemas.microsoft.com/office/powerpoint/2010/main" val="22060478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364"/>
        <p:cNvGrpSpPr/>
        <p:nvPr/>
      </p:nvGrpSpPr>
      <p:grpSpPr>
        <a:xfrm>
          <a:off x="0" y="0"/>
          <a:ext cx="0" cy="0"/>
          <a:chOff x="0" y="0"/>
          <a:chExt cx="0" cy="0"/>
        </a:xfrm>
      </p:grpSpPr>
      <p:sp>
        <p:nvSpPr>
          <p:cNvPr id="1365" name="Google Shape;1365;p89"/>
          <p:cNvSpPr txBox="1">
            <a:spLocks noGrp="1"/>
          </p:cNvSpPr>
          <p:nvPr>
            <p:ph type="title"/>
          </p:nvPr>
        </p:nvSpPr>
        <p:spPr>
          <a:xfrm>
            <a:off x="4933950" y="1371601"/>
            <a:ext cx="18066108" cy="1427583"/>
          </a:xfrm>
          <a:prstGeom prst="rect">
            <a:avLst/>
          </a:prstGeom>
        </p:spPr>
        <p:txBody>
          <a:bodyPr spcFirstLastPara="1" vert="horz" lIns="91440" tIns="45720" rIns="91440" bIns="45720" rtlCol="0" anchor="b" anchorCtr="0">
            <a:normAutofit/>
          </a:bodyPr>
          <a:lstStyle/>
          <a:p>
            <a:pPr lvl="0" algn="l" defTabSz="457200"/>
            <a:r>
              <a:rPr lang="en-US" sz="6400" dirty="0">
                <a:solidFill>
                  <a:prstClr val="black"/>
                </a:solidFill>
                <a:latin typeface="Roboto Medium"/>
                <a:ea typeface="Roboto Medium"/>
                <a:cs typeface="Roboto Medium"/>
                <a:sym typeface="Roboto Medium"/>
              </a:rPr>
              <a:t>Logs Analyzed</a:t>
            </a:r>
            <a:endParaRPr lang="en-US" sz="64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2" name="Text Placeholder 1">
            <a:extLst>
              <a:ext uri="{FF2B5EF4-FFF2-40B4-BE49-F238E27FC236}">
                <a16:creationId xmlns:a16="http://schemas.microsoft.com/office/drawing/2014/main" id="{2DD54E84-1B13-85CB-D55E-0EBA27AEE4B2}"/>
              </a:ext>
            </a:extLst>
          </p:cNvPr>
          <p:cNvSpPr>
            <a:spLocks noGrp="1"/>
          </p:cNvSpPr>
          <p:nvPr>
            <p:ph type="body" idx="1"/>
          </p:nvPr>
        </p:nvSpPr>
        <p:spPr>
          <a:xfrm>
            <a:off x="4933950" y="5317066"/>
            <a:ext cx="7821461" cy="1152524"/>
          </a:xfrm>
        </p:spPr>
        <p:txBody>
          <a:bodyPr/>
          <a:lstStyle/>
          <a:p>
            <a:r>
              <a:rPr lang="en-US" dirty="0">
                <a:latin typeface="Roboto" panose="02000000000000000000" pitchFamily="2" charset="0"/>
                <a:ea typeface="Roboto" panose="02000000000000000000" pitchFamily="2" charset="0"/>
                <a:cs typeface="Roboto" panose="02000000000000000000" pitchFamily="2" charset="0"/>
              </a:rPr>
              <a:t>Windows Logs</a:t>
            </a:r>
          </a:p>
        </p:txBody>
      </p:sp>
      <p:sp>
        <p:nvSpPr>
          <p:cNvPr id="3" name="Content Placeholder 2">
            <a:extLst>
              <a:ext uri="{FF2B5EF4-FFF2-40B4-BE49-F238E27FC236}">
                <a16:creationId xmlns:a16="http://schemas.microsoft.com/office/drawing/2014/main" id="{DB1037FF-2BFD-75D9-4A18-790D6D2DAEE1}"/>
              </a:ext>
            </a:extLst>
          </p:cNvPr>
          <p:cNvSpPr>
            <a:spLocks noGrp="1"/>
          </p:cNvSpPr>
          <p:nvPr>
            <p:ph sz="half" idx="2"/>
          </p:nvPr>
        </p:nvSpPr>
        <p:spPr>
          <a:xfrm>
            <a:off x="4933951" y="6670674"/>
            <a:ext cx="7254874" cy="3936366"/>
          </a:xfrm>
        </p:spPr>
        <p:txBody>
          <a:bodyPr>
            <a:normAutofit fontScale="70000" lnSpcReduction="20000"/>
          </a:bodyPr>
          <a:lstStyle/>
          <a:p>
            <a:r>
              <a:rPr lang="en-US" dirty="0">
                <a:latin typeface="Roboto" panose="02000000000000000000" pitchFamily="2" charset="0"/>
                <a:ea typeface="Roboto" panose="02000000000000000000" pitchFamily="2" charset="0"/>
                <a:cs typeface="Roboto" panose="02000000000000000000" pitchFamily="2" charset="0"/>
              </a:rPr>
              <a:t>These logs document various activities such as system events, security audits, and system errors. They encompass application logs (which record events triggered by software applications), security logs (which track both successful and unsuccessful login attempts, as well as resource usage), and system logs (which capture events generated by components of the Windows system). These logs are integral to maintaining system integrity and security. </a:t>
            </a:r>
          </a:p>
          <a:p>
            <a:pPr lvl="2"/>
            <a:endParaRPr lang="en-US" dirty="0"/>
          </a:p>
        </p:txBody>
      </p:sp>
      <p:sp>
        <p:nvSpPr>
          <p:cNvPr id="4" name="Text Placeholder 3">
            <a:extLst>
              <a:ext uri="{FF2B5EF4-FFF2-40B4-BE49-F238E27FC236}">
                <a16:creationId xmlns:a16="http://schemas.microsoft.com/office/drawing/2014/main" id="{9D292569-3183-FB0A-40A9-B1CDA99A3599}"/>
              </a:ext>
            </a:extLst>
          </p:cNvPr>
          <p:cNvSpPr>
            <a:spLocks noGrp="1"/>
          </p:cNvSpPr>
          <p:nvPr>
            <p:ph type="body" sz="quarter" idx="3"/>
          </p:nvPr>
        </p:nvSpPr>
        <p:spPr>
          <a:xfrm>
            <a:off x="14118337" y="5334000"/>
            <a:ext cx="7327237" cy="1152524"/>
          </a:xfrm>
        </p:spPr>
        <p:txBody>
          <a:bodyPr/>
          <a:lstStyle/>
          <a:p>
            <a:r>
              <a:rPr lang="en-US" dirty="0">
                <a:latin typeface="Roboto" panose="02000000000000000000" pitchFamily="2" charset="0"/>
                <a:ea typeface="Roboto" panose="02000000000000000000" pitchFamily="2" charset="0"/>
                <a:cs typeface="Roboto" panose="02000000000000000000" pitchFamily="2" charset="0"/>
              </a:rPr>
              <a:t>Apache Logs</a:t>
            </a:r>
          </a:p>
        </p:txBody>
      </p:sp>
      <p:sp>
        <p:nvSpPr>
          <p:cNvPr id="5" name="Content Placeholder 4">
            <a:extLst>
              <a:ext uri="{FF2B5EF4-FFF2-40B4-BE49-F238E27FC236}">
                <a16:creationId xmlns:a16="http://schemas.microsoft.com/office/drawing/2014/main" id="{AFE82FC9-BDE2-8687-25CB-46BC278D06AE}"/>
              </a:ext>
            </a:extLst>
          </p:cNvPr>
          <p:cNvSpPr>
            <a:spLocks noGrp="1"/>
          </p:cNvSpPr>
          <p:nvPr>
            <p:ph sz="quarter" idx="4"/>
          </p:nvPr>
        </p:nvSpPr>
        <p:spPr>
          <a:xfrm>
            <a:off x="14118338" y="6670674"/>
            <a:ext cx="7254874" cy="3936366"/>
          </a:xfrm>
        </p:spPr>
        <p:txBody>
          <a:bodyPr>
            <a:normAutofit fontScale="70000" lnSpcReduction="20000"/>
          </a:bodyPr>
          <a:lstStyle/>
          <a:p>
            <a:r>
              <a:rPr lang="en-US" dirty="0">
                <a:latin typeface="Roboto" panose="02000000000000000000" pitchFamily="2" charset="0"/>
                <a:ea typeface="Roboto" panose="02000000000000000000" pitchFamily="2" charset="0"/>
                <a:cs typeface="Roboto" panose="02000000000000000000" pitchFamily="2" charset="0"/>
              </a:rPr>
              <a:t>These logs document the server’s activities and the requests it handles. They consist of access logs (which capture all requests processed by the server) and error logs (which record all errors that occur while processing requests). These logs are crucial for monitoring server performance and troubleshooting issues.</a:t>
            </a:r>
          </a:p>
        </p:txBody>
      </p:sp>
      <p:sp>
        <p:nvSpPr>
          <p:cNvPr id="6" name="Slide Number Placeholder 5">
            <a:extLst>
              <a:ext uri="{FF2B5EF4-FFF2-40B4-BE49-F238E27FC236}">
                <a16:creationId xmlns:a16="http://schemas.microsoft.com/office/drawing/2014/main" id="{71791682-8259-2F15-C134-8EF4E985F5D2}"/>
              </a:ext>
            </a:extLst>
          </p:cNvPr>
          <p:cNvSpPr>
            <a:spLocks noGrp="1"/>
          </p:cNvSpPr>
          <p:nvPr>
            <p:ph type="sldNum" sz="quarter" idx="12"/>
          </p:nvPr>
        </p:nvSpPr>
        <p:spPr>
          <a:xfrm>
            <a:off x="23190559" y="12719051"/>
            <a:ext cx="545742" cy="730250"/>
          </a:xfrm>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392"/>
        <p:cNvGrpSpPr/>
        <p:nvPr/>
      </p:nvGrpSpPr>
      <p:grpSpPr>
        <a:xfrm>
          <a:off x="0" y="0"/>
          <a:ext cx="0" cy="0"/>
          <a:chOff x="0" y="0"/>
          <a:chExt cx="0" cy="0"/>
        </a:xfrm>
      </p:grpSpPr>
      <p:grpSp>
        <p:nvGrpSpPr>
          <p:cNvPr id="1401" name="Group 1400">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916" y="-9526"/>
            <a:ext cx="10027212" cy="13725526"/>
            <a:chOff x="2928938" y="-4763"/>
            <a:chExt cx="5014912" cy="6862763"/>
          </a:xfrm>
        </p:grpSpPr>
        <p:sp>
          <p:nvSpPr>
            <p:cNvPr id="1402"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403"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dirty="0"/>
            </a:p>
          </p:txBody>
        </p:sp>
        <p:sp>
          <p:nvSpPr>
            <p:cNvPr id="1404"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dirty="0"/>
            </a:p>
          </p:txBody>
        </p:sp>
        <p:sp>
          <p:nvSpPr>
            <p:cNvPr id="1405"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406"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407"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dirty="0"/>
            </a:p>
          </p:txBody>
        </p:sp>
      </p:grpSp>
      <p:sp useBgFill="1">
        <p:nvSpPr>
          <p:cNvPr id="1409" name="Rectangle 1408">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11" name="Group 1410">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049021" y="2"/>
            <a:ext cx="10027212" cy="13715997"/>
            <a:chOff x="2928938" y="-4763"/>
            <a:chExt cx="5014912" cy="6862763"/>
          </a:xfrm>
        </p:grpSpPr>
        <p:sp>
          <p:nvSpPr>
            <p:cNvPr id="1412"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dirty="0"/>
            </a:p>
          </p:txBody>
        </p:sp>
        <p:sp>
          <p:nvSpPr>
            <p:cNvPr id="1413"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dirty="0"/>
            </a:p>
          </p:txBody>
        </p:sp>
        <p:sp>
          <p:nvSpPr>
            <p:cNvPr id="1414"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dirty="0"/>
            </a:p>
          </p:txBody>
        </p:sp>
        <p:sp>
          <p:nvSpPr>
            <p:cNvPr id="1415"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dirty="0"/>
            </a:p>
          </p:txBody>
        </p:sp>
        <p:sp>
          <p:nvSpPr>
            <p:cNvPr id="1416"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dirty="0"/>
            </a:p>
          </p:txBody>
        </p:sp>
        <p:sp>
          <p:nvSpPr>
            <p:cNvPr id="1417"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dirty="0"/>
            </a:p>
          </p:txBody>
        </p:sp>
      </p:grpSp>
      <p:sp>
        <p:nvSpPr>
          <p:cNvPr id="1395" name="Google Shape;1395;p92"/>
          <p:cNvSpPr txBox="1">
            <a:spLocks noGrp="1"/>
          </p:cNvSpPr>
          <p:nvPr>
            <p:ph type="title"/>
          </p:nvPr>
        </p:nvSpPr>
        <p:spPr>
          <a:xfrm>
            <a:off x="2035849" y="1848464"/>
            <a:ext cx="16345684" cy="6571732"/>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buClr>
                <a:schemeClr val="dk1"/>
              </a:buClr>
              <a:buSzPts val="1100"/>
            </a:pPr>
            <a:r>
              <a:rPr lang="en-US" sz="12300" dirty="0">
                <a:solidFill>
                  <a:schemeClr val="tx1"/>
                </a:solidFill>
                <a:latin typeface="+mj-lt"/>
                <a:ea typeface="+mj-ea"/>
                <a:cs typeface="+mj-cs"/>
              </a:rPr>
              <a:t>Windows Logs</a:t>
            </a:r>
            <a:endParaRPr lang="en-US" sz="12300" b="1" dirty="0">
              <a:solidFill>
                <a:schemeClr val="tx1"/>
              </a:solidFill>
              <a:latin typeface="+mj-lt"/>
              <a:ea typeface="+mj-ea"/>
              <a:cs typeface="+mj-cs"/>
            </a:endParaRPr>
          </a:p>
          <a:p>
            <a:pPr marL="0" lvl="0" indent="0" algn="l" defTabSz="457200">
              <a:spcBef>
                <a:spcPct val="0"/>
              </a:spcBef>
              <a:spcAft>
                <a:spcPts val="0"/>
              </a:spcAft>
            </a:pPr>
            <a:endParaRPr lang="en-US" sz="12300" dirty="0">
              <a:solidFill>
                <a:schemeClr val="tx1"/>
              </a:solidFill>
              <a:latin typeface="+mj-lt"/>
              <a:ea typeface="+mj-ea"/>
              <a:cs typeface="+mj-cs"/>
              <a:sym typeface="Roboto Light"/>
            </a:endParaRPr>
          </a:p>
        </p:txBody>
      </p:sp>
      <p:sp>
        <p:nvSpPr>
          <p:cNvPr id="1396" name="Google Shape;1396;p92"/>
          <p:cNvSpPr txBox="1">
            <a:spLocks noGrp="1"/>
          </p:cNvSpPr>
          <p:nvPr>
            <p:ph type="subTitle" idx="1"/>
          </p:nvPr>
        </p:nvSpPr>
        <p:spPr>
          <a:xfrm>
            <a:off x="-87421" y="34962844"/>
            <a:ext cx="56659500" cy="1612800"/>
          </a:xfrm>
          <a:prstGeom prst="rect">
            <a:avLst/>
          </a:prstGeom>
        </p:spPr>
        <p:txBody>
          <a:bodyPr spcFirstLastPara="1" wrap="square" lIns="731350" tIns="121850" rIns="0" bIns="0" anchor="t"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C932BF82-D053-3112-BE70-4E36571A779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395"/>
                                        </p:tgtEl>
                                        <p:attrNameLst>
                                          <p:attrName>style.visibility</p:attrName>
                                        </p:attrNameLst>
                                      </p:cBhvr>
                                      <p:to>
                                        <p:strVal val="visible"/>
                                      </p:to>
                                    </p:set>
                                    <p:animEffect transition="in" filter="fade">
                                      <p:cBhvr>
                                        <p:cTn id="7" dur="700"/>
                                        <p:tgtEl>
                                          <p:spTgt spid="1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1400"/>
        <p:cNvGrpSpPr/>
        <p:nvPr/>
      </p:nvGrpSpPr>
      <p:grpSpPr>
        <a:xfrm>
          <a:off x="0" y="0"/>
          <a:ext cx="0" cy="0"/>
          <a:chOff x="0" y="0"/>
          <a:chExt cx="0" cy="0"/>
        </a:xfrm>
      </p:grpSpPr>
      <p:grpSp>
        <p:nvGrpSpPr>
          <p:cNvPr id="1494" name="Group 1493">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495"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496"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497"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498"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499"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0"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grpSp>
        <p:nvGrpSpPr>
          <p:cNvPr id="1502" name="Group 150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1546" y="0"/>
            <a:ext cx="4872359" cy="13716002"/>
            <a:chOff x="1320800" y="0"/>
            <a:chExt cx="2436813" cy="6858001"/>
          </a:xfrm>
        </p:grpSpPr>
        <p:sp>
          <p:nvSpPr>
            <p:cNvPr id="150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dirty="0"/>
            </a:p>
          </p:txBody>
        </p:sp>
        <p:sp>
          <p:nvSpPr>
            <p:cNvPr id="150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dirty="0"/>
            </a:p>
          </p:txBody>
        </p:sp>
        <p:sp>
          <p:nvSpPr>
            <p:cNvPr id="150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dirty="0"/>
            </a:p>
          </p:txBody>
        </p:sp>
        <p:sp>
          <p:nvSpPr>
            <p:cNvPr id="150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dirty="0"/>
            </a:p>
          </p:txBody>
        </p:sp>
        <p:sp>
          <p:nvSpPr>
            <p:cNvPr id="150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dirty="0"/>
            </a:p>
          </p:txBody>
        </p:sp>
        <p:sp>
          <p:nvSpPr>
            <p:cNvPr id="150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dirty="0"/>
            </a:p>
          </p:txBody>
        </p:sp>
      </p:grpSp>
      <p:sp>
        <p:nvSpPr>
          <p:cNvPr id="1401" name="Google Shape;1401;p93"/>
          <p:cNvSpPr txBox="1">
            <a:spLocks noGrp="1"/>
          </p:cNvSpPr>
          <p:nvPr>
            <p:ph type="title"/>
          </p:nvPr>
        </p:nvSpPr>
        <p:spPr>
          <a:xfrm>
            <a:off x="2967850" y="1371600"/>
            <a:ext cx="5623306" cy="35051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dirty="0">
                <a:latin typeface="+mj-lt"/>
                <a:ea typeface="+mj-ea"/>
                <a:cs typeface="+mj-cs"/>
              </a:rPr>
              <a:t>			Reports—Windows</a:t>
            </a:r>
          </a:p>
        </p:txBody>
      </p:sp>
      <p:sp>
        <p:nvSpPr>
          <p:cNvPr id="1403" name="Google Shape;1403;p93"/>
          <p:cNvSpPr txBox="1">
            <a:spLocks noGrp="1"/>
          </p:cNvSpPr>
          <p:nvPr>
            <p:ph type="body" idx="3"/>
          </p:nvPr>
        </p:nvSpPr>
        <p:spPr>
          <a:xfrm>
            <a:off x="2967846" y="5333998"/>
            <a:ext cx="5623310" cy="3238500"/>
          </a:xfrm>
          <a:prstGeom prst="rect">
            <a:avLst/>
          </a:prstGeom>
        </p:spPr>
        <p:txBody>
          <a:bodyPr spcFirstLastPara="1" vert="horz" lIns="91440" tIns="45720" rIns="91440" bIns="45720" rtlCol="0" anchor="ctr" anchorCtr="0">
            <a:normAutofit/>
          </a:bodyPr>
          <a:lstStyle/>
          <a:p>
            <a:pPr marL="571500" indent="-571500" defTabSz="457200">
              <a:spcBef>
                <a:spcPct val="20000"/>
              </a:spcBef>
              <a:spcAft>
                <a:spcPts val="600"/>
              </a:spcAft>
              <a:buSzPct val="145000"/>
              <a:buFont typeface="Arial" panose="020B0604020202020204" pitchFamily="34" charset="0"/>
              <a:buChar char="•"/>
            </a:pPr>
            <a:r>
              <a:rPr lang="en-US" sz="3600" dirty="0">
                <a:latin typeface="+mn-lt"/>
                <a:ea typeface="+mn-ea"/>
                <a:cs typeface="+mn-cs"/>
              </a:rPr>
              <a:t>Designed the following reports:</a:t>
            </a:r>
          </a:p>
          <a:p>
            <a:pPr marL="0" lvl="0" indent="0" defTabSz="457200">
              <a:spcBef>
                <a:spcPct val="20000"/>
              </a:spcBef>
              <a:spcAft>
                <a:spcPts val="600"/>
              </a:spcAft>
              <a:buSzPct val="145000"/>
              <a:buFont typeface="Arial"/>
              <a:buChar char="•"/>
            </a:pPr>
            <a:endParaRPr lang="en-US" sz="3600" dirty="0">
              <a:latin typeface="+mn-lt"/>
              <a:ea typeface="+mn-ea"/>
              <a:cs typeface="+mn-cs"/>
            </a:endParaRPr>
          </a:p>
          <a:p>
            <a:pPr marL="0" lvl="0" indent="0" defTabSz="457200">
              <a:spcBef>
                <a:spcPct val="20000"/>
              </a:spcBef>
              <a:spcAft>
                <a:spcPts val="600"/>
              </a:spcAft>
              <a:buSzPct val="145000"/>
              <a:buFont typeface="Arial"/>
              <a:buChar char="•"/>
            </a:pPr>
            <a:endParaRPr lang="en-US" sz="3600" dirty="0">
              <a:latin typeface="+mn-lt"/>
              <a:ea typeface="+mn-ea"/>
              <a:cs typeface="+mn-cs"/>
            </a:endParaRPr>
          </a:p>
        </p:txBody>
      </p:sp>
      <p:sp>
        <p:nvSpPr>
          <p:cNvPr id="151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39917" y="1297862"/>
            <a:ext cx="13760139" cy="10463928"/>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04" name="Google Shape;1404;p93"/>
          <p:cNvGraphicFramePr/>
          <p:nvPr>
            <p:extLst>
              <p:ext uri="{D42A27DB-BD31-4B8C-83A1-F6EECF244321}">
                <p14:modId xmlns:p14="http://schemas.microsoft.com/office/powerpoint/2010/main" val="2042339543"/>
              </p:ext>
            </p:extLst>
          </p:nvPr>
        </p:nvGraphicFramePr>
        <p:xfrm>
          <a:off x="10196211" y="2190750"/>
          <a:ext cx="11838705" cy="8540148"/>
        </p:xfrm>
        <a:graphic>
          <a:graphicData uri="http://schemas.openxmlformats.org/drawingml/2006/table">
            <a:tbl>
              <a:tblPr>
                <a:tableStyleId>{3B4B98B0-60AC-42C2-AFA5-B58CD77FA1E5}</a:tableStyleId>
              </a:tblPr>
              <a:tblGrid>
                <a:gridCol w="5415124">
                  <a:extLst>
                    <a:ext uri="{9D8B030D-6E8A-4147-A177-3AD203B41FA5}">
                      <a16:colId xmlns:a16="http://schemas.microsoft.com/office/drawing/2014/main" val="20000"/>
                    </a:ext>
                  </a:extLst>
                </a:gridCol>
                <a:gridCol w="6423581">
                  <a:extLst>
                    <a:ext uri="{9D8B030D-6E8A-4147-A177-3AD203B41FA5}">
                      <a16:colId xmlns:a16="http://schemas.microsoft.com/office/drawing/2014/main" val="20001"/>
                    </a:ext>
                  </a:extLst>
                </a:gridCol>
              </a:tblGrid>
              <a:tr h="1459914">
                <a:tc>
                  <a:txBody>
                    <a:bodyPr/>
                    <a:lstStyle/>
                    <a:p>
                      <a:pPr marL="0" lvl="0" indent="0" algn="ctr" rtl="0">
                        <a:spcBef>
                          <a:spcPts val="0"/>
                        </a:spcBef>
                        <a:spcAft>
                          <a:spcPts val="0"/>
                        </a:spcAft>
                        <a:buNone/>
                      </a:pPr>
                      <a:r>
                        <a:rPr lang="en-US" sz="3300" b="1" cap="none" spc="0" dirty="0">
                          <a:solidFill>
                            <a:schemeClr val="tx1"/>
                          </a:solidFill>
                          <a:sym typeface="Roboto"/>
                        </a:rPr>
                        <a:t>Report Name</a:t>
                      </a:r>
                      <a:endParaRPr lang="en-US" sz="3300" b="1" cap="none" spc="0" dirty="0">
                        <a:solidFill>
                          <a:schemeClr val="tx1"/>
                        </a:solidFill>
                        <a:latin typeface="Roboto"/>
                        <a:ea typeface="Roboto"/>
                        <a:cs typeface="Roboto"/>
                        <a:sym typeface="Roboto"/>
                      </a:endParaRPr>
                    </a:p>
                  </a:txBody>
                  <a:tcPr marL="1296592" marR="777956" marT="251460" marB="777956"/>
                </a:tc>
                <a:tc>
                  <a:txBody>
                    <a:bodyPr/>
                    <a:lstStyle/>
                    <a:p>
                      <a:pPr marL="0" lvl="0" indent="0" algn="ctr" rtl="0">
                        <a:spcBef>
                          <a:spcPts val="0"/>
                        </a:spcBef>
                        <a:spcAft>
                          <a:spcPts val="0"/>
                        </a:spcAft>
                        <a:buNone/>
                      </a:pPr>
                      <a:r>
                        <a:rPr lang="en-US" sz="3300" b="1" cap="none" spc="0" dirty="0">
                          <a:solidFill>
                            <a:schemeClr val="tx1"/>
                          </a:solidFill>
                          <a:sym typeface="Roboto"/>
                        </a:rPr>
                        <a:t>Report Description</a:t>
                      </a:r>
                      <a:endParaRPr lang="en-US" sz="3300" b="1"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0"/>
                  </a:ext>
                </a:extLst>
              </a:tr>
              <a:tr h="2200420">
                <a:tc>
                  <a:txBody>
                    <a:bodyPr/>
                    <a:lstStyle/>
                    <a:p>
                      <a:pPr marL="0" lvl="0" indent="0" algn="ctr" rtl="0">
                        <a:spcBef>
                          <a:spcPts val="0"/>
                        </a:spcBef>
                        <a:spcAft>
                          <a:spcPts val="0"/>
                        </a:spcAft>
                        <a:buNone/>
                      </a:pPr>
                      <a:r>
                        <a:rPr lang="en-US" sz="3200" b="1" cap="none" spc="0" dirty="0">
                          <a:solidFill>
                            <a:schemeClr val="accent1">
                              <a:lumMod val="50000"/>
                            </a:schemeClr>
                          </a:solidFill>
                          <a:sym typeface="Roboto"/>
                        </a:rPr>
                        <a:t>Windows Report Severity Levels</a:t>
                      </a:r>
                      <a:endParaRPr lang="en-US" sz="3200" b="1" cap="none" spc="0" dirty="0">
                        <a:solidFill>
                          <a:schemeClr val="accent1">
                            <a:lumMod val="50000"/>
                          </a:schemeClr>
                        </a:solidFill>
                        <a:latin typeface="Roboto"/>
                        <a:ea typeface="Roboto"/>
                        <a:cs typeface="Roboto"/>
                        <a:sym typeface="Roboto"/>
                      </a:endParaRPr>
                    </a:p>
                  </a:txBody>
                  <a:tcPr marL="1296592" marR="777956" marT="251460" marB="777956"/>
                </a:tc>
                <a:tc>
                  <a:txBody>
                    <a:bodyPr/>
                    <a:lstStyle/>
                    <a:p>
                      <a:pPr marL="0" lvl="0" indent="0" algn="ctr" rtl="0">
                        <a:spcBef>
                          <a:spcPts val="0"/>
                        </a:spcBef>
                        <a:spcAft>
                          <a:spcPts val="0"/>
                        </a:spcAft>
                        <a:buNone/>
                      </a:pPr>
                      <a:r>
                        <a:rPr lang="en-US" sz="2400" cap="none" spc="0" dirty="0">
                          <a:solidFill>
                            <a:schemeClr val="tx1"/>
                          </a:solidFill>
                          <a:sym typeface="Roboto"/>
                        </a:rPr>
                        <a:t>A report that displays the severity levels, and the count and percentage of each.</a:t>
                      </a:r>
                      <a:endParaRPr lang="en-US" sz="2400"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1"/>
                  </a:ext>
                </a:extLst>
              </a:tr>
              <a:tr h="2200420">
                <a:tc>
                  <a:txBody>
                    <a:bodyPr/>
                    <a:lstStyle/>
                    <a:p>
                      <a:pPr marL="0" lvl="0" indent="0" algn="ctr" rtl="0">
                        <a:spcBef>
                          <a:spcPts val="0"/>
                        </a:spcBef>
                        <a:spcAft>
                          <a:spcPts val="0"/>
                        </a:spcAft>
                        <a:buNone/>
                      </a:pPr>
                      <a:r>
                        <a:rPr lang="en-US" sz="3200" b="1" cap="none" spc="0" dirty="0">
                          <a:solidFill>
                            <a:schemeClr val="accent1">
                              <a:lumMod val="50000"/>
                            </a:schemeClr>
                          </a:solidFill>
                          <a:sym typeface="Roboto"/>
                        </a:rPr>
                        <a:t>Windows Report Signatures</a:t>
                      </a:r>
                      <a:endParaRPr lang="en-US" sz="3200" b="1" cap="none" spc="0" dirty="0">
                        <a:solidFill>
                          <a:schemeClr val="accent1">
                            <a:lumMod val="50000"/>
                          </a:schemeClr>
                        </a:solidFill>
                        <a:latin typeface="Roboto"/>
                        <a:ea typeface="Roboto"/>
                        <a:cs typeface="Roboto"/>
                        <a:sym typeface="Roboto"/>
                      </a:endParaRPr>
                    </a:p>
                  </a:txBody>
                  <a:tcPr marL="1296592" marR="777956" marT="251460" marB="777956"/>
                </a:tc>
                <a:tc>
                  <a:txBody>
                    <a:bodyPr/>
                    <a:lstStyle/>
                    <a:p>
                      <a:pPr marL="0" lvl="0" indent="0" algn="ctr" rtl="0">
                        <a:spcBef>
                          <a:spcPts val="0"/>
                        </a:spcBef>
                        <a:spcAft>
                          <a:spcPts val="0"/>
                        </a:spcAft>
                        <a:buNone/>
                      </a:pPr>
                      <a:r>
                        <a:rPr lang="en-US" sz="2400" cap="none" spc="0" dirty="0">
                          <a:solidFill>
                            <a:schemeClr val="tx1"/>
                          </a:solidFill>
                          <a:sym typeface="Roboto"/>
                        </a:rPr>
                        <a:t>A report with a table of signatures and associated signature IDs.</a:t>
                      </a:r>
                      <a:endParaRPr lang="en-US" sz="2400"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2"/>
                  </a:ext>
                </a:extLst>
              </a:tr>
              <a:tr h="2606972">
                <a:tc>
                  <a:txBody>
                    <a:bodyPr/>
                    <a:lstStyle/>
                    <a:p>
                      <a:pPr marL="0" lvl="0" indent="0" algn="ctr" rtl="0">
                        <a:spcBef>
                          <a:spcPts val="0"/>
                        </a:spcBef>
                        <a:spcAft>
                          <a:spcPts val="0"/>
                        </a:spcAft>
                        <a:buNone/>
                      </a:pPr>
                      <a:r>
                        <a:rPr lang="en-US" sz="3200" b="1" cap="none" spc="0" dirty="0">
                          <a:solidFill>
                            <a:schemeClr val="accent1">
                              <a:lumMod val="50000"/>
                            </a:schemeClr>
                          </a:solidFill>
                          <a:sym typeface="Roboto"/>
                        </a:rPr>
                        <a:t>Windows Report Success</a:t>
                      </a:r>
                      <a:r>
                        <a:rPr lang="en-US" sz="3200" b="1" cap="none" spc="0" baseline="0" dirty="0">
                          <a:solidFill>
                            <a:schemeClr val="accent1">
                              <a:lumMod val="50000"/>
                            </a:schemeClr>
                          </a:solidFill>
                          <a:sym typeface="Roboto"/>
                        </a:rPr>
                        <a:t> &amp; Failure</a:t>
                      </a:r>
                      <a:endParaRPr lang="en-US" sz="3200" b="1" cap="none" spc="0" dirty="0">
                        <a:solidFill>
                          <a:schemeClr val="accent1">
                            <a:lumMod val="50000"/>
                          </a:schemeClr>
                        </a:solidFill>
                        <a:latin typeface="Roboto"/>
                        <a:ea typeface="Roboto"/>
                        <a:cs typeface="Roboto"/>
                        <a:sym typeface="Roboto"/>
                      </a:endParaRPr>
                    </a:p>
                  </a:txBody>
                  <a:tcPr marL="1296592" marR="777956" marT="251460" marB="777956"/>
                </a:tc>
                <a:tc>
                  <a:txBody>
                    <a:bodyPr/>
                    <a:lstStyle/>
                    <a:p>
                      <a:pPr marL="0" lvl="0" indent="0" algn="ctr" rtl="0">
                        <a:spcBef>
                          <a:spcPts val="0"/>
                        </a:spcBef>
                        <a:spcAft>
                          <a:spcPts val="0"/>
                        </a:spcAft>
                        <a:buNone/>
                      </a:pPr>
                      <a:r>
                        <a:rPr lang="en-US" sz="2400" cap="none" spc="0" dirty="0">
                          <a:solidFill>
                            <a:schemeClr val="tx1"/>
                          </a:solidFill>
                          <a:sym typeface="Roboto"/>
                        </a:rPr>
                        <a:t>A report that provides a comparison between the success and failure of Windows activities.</a:t>
                      </a:r>
                      <a:endParaRPr lang="en-US" sz="2400" cap="none" spc="0" dirty="0">
                        <a:solidFill>
                          <a:schemeClr val="tx1"/>
                        </a:solidFill>
                        <a:latin typeface="Roboto"/>
                        <a:ea typeface="Roboto"/>
                        <a:cs typeface="Roboto"/>
                        <a:sym typeface="Roboto"/>
                      </a:endParaRPr>
                    </a:p>
                  </a:txBody>
                  <a:tcPr marL="1296592" marR="777956" marT="251460" marB="777956"/>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34A42B5E-9F66-8B14-266A-A11FA35C56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rtl="0">
              <a:spcBef>
                <a:spcPts val="0"/>
              </a:spcBef>
              <a:spcAft>
                <a:spcPts val="0"/>
              </a:spcAft>
              <a:buNone/>
            </a:pPr>
            <a:r>
              <a:rPr lang="en-US" dirty="0"/>
              <a:t>Reports—Windows (Severity Levels)</a:t>
            </a:r>
            <a:endParaRPr dirty="0"/>
          </a:p>
        </p:txBody>
      </p:sp>
      <p:sp>
        <p:nvSpPr>
          <p:cNvPr id="1412" name="Google Shape;1412;p94"/>
          <p:cNvSpPr txBox="1">
            <a:spLocks noGrp="1"/>
          </p:cNvSpPr>
          <p:nvPr>
            <p:ph type="subTitle" idx="1"/>
          </p:nvPr>
        </p:nvSpPr>
        <p:spPr>
          <a:xfrm>
            <a:off x="1520825" y="1802600"/>
            <a:ext cx="10745100" cy="972900"/>
          </a:xfrm>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Regular Report:</a:t>
            </a:r>
            <a:endParaRPr dirty="0"/>
          </a:p>
        </p:txBody>
      </p:sp>
      <p:sp>
        <p:nvSpPr>
          <p:cNvPr id="1413" name="Google Shape;1413;p94"/>
          <p:cNvSpPr/>
          <p:nvPr/>
        </p:nvSpPr>
        <p:spPr>
          <a:xfrm>
            <a:off x="1520825" y="2876775"/>
            <a:ext cx="10745100" cy="474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94"/>
          <p:cNvSpPr/>
          <p:nvPr/>
        </p:nvSpPr>
        <p:spPr>
          <a:xfrm>
            <a:off x="1520825" y="8222469"/>
            <a:ext cx="10745100" cy="469800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94"/>
          <p:cNvSpPr/>
          <p:nvPr/>
        </p:nvSpPr>
        <p:spPr>
          <a:xfrm>
            <a:off x="13347275" y="2876775"/>
            <a:ext cx="10299000" cy="474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94"/>
          <p:cNvSpPr/>
          <p:nvPr/>
        </p:nvSpPr>
        <p:spPr>
          <a:xfrm>
            <a:off x="13347276" y="8222475"/>
            <a:ext cx="10298914" cy="464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94"/>
          <p:cNvSpPr txBox="1"/>
          <p:nvPr/>
        </p:nvSpPr>
        <p:spPr>
          <a:xfrm>
            <a:off x="3746075" y="5066075"/>
            <a:ext cx="151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1418" name="Google Shape;1418;p94"/>
          <p:cNvSpPr txBox="1"/>
          <p:nvPr/>
        </p:nvSpPr>
        <p:spPr>
          <a:xfrm>
            <a:off x="4801175" y="4850475"/>
            <a:ext cx="3798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dirty="0"/>
              <a:t>Report Image</a:t>
            </a:r>
            <a:endParaRPr sz="4000" dirty="0"/>
          </a:p>
        </p:txBody>
      </p:sp>
      <p:sp>
        <p:nvSpPr>
          <p:cNvPr id="1419" name="Google Shape;1419;p94"/>
          <p:cNvSpPr txBox="1"/>
          <p:nvPr/>
        </p:nvSpPr>
        <p:spPr>
          <a:xfrm>
            <a:off x="16739825" y="4850475"/>
            <a:ext cx="35139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dirty="0"/>
              <a:t>Report Image</a:t>
            </a:r>
            <a:endParaRPr sz="4000" dirty="0"/>
          </a:p>
        </p:txBody>
      </p:sp>
      <p:sp>
        <p:nvSpPr>
          <p:cNvPr id="1420" name="Google Shape;1420;p94"/>
          <p:cNvSpPr txBox="1"/>
          <p:nvPr/>
        </p:nvSpPr>
        <p:spPr>
          <a:xfrm>
            <a:off x="4801175" y="10146375"/>
            <a:ext cx="3798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dirty="0"/>
              <a:t>Report Image</a:t>
            </a:r>
            <a:endParaRPr sz="4000" dirty="0"/>
          </a:p>
        </p:txBody>
      </p:sp>
      <p:sp>
        <p:nvSpPr>
          <p:cNvPr id="1421" name="Google Shape;1421;p94"/>
          <p:cNvSpPr txBox="1"/>
          <p:nvPr/>
        </p:nvSpPr>
        <p:spPr>
          <a:xfrm>
            <a:off x="16739825" y="10430650"/>
            <a:ext cx="3798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dirty="0"/>
              <a:t>Report Image</a:t>
            </a:r>
            <a:endParaRPr sz="4000" dirty="0"/>
          </a:p>
        </p:txBody>
      </p:sp>
      <p:sp>
        <p:nvSpPr>
          <p:cNvPr id="2" name="Google Shape;1412;p94">
            <a:extLst>
              <a:ext uri="{FF2B5EF4-FFF2-40B4-BE49-F238E27FC236}">
                <a16:creationId xmlns:a16="http://schemas.microsoft.com/office/drawing/2014/main" id="{5AF39968-43FC-84C8-3F2E-A5868EBA2900}"/>
              </a:ext>
            </a:extLst>
          </p:cNvPr>
          <p:cNvSpPr txBox="1">
            <a:spLocks/>
          </p:cNvSpPr>
          <p:nvPr/>
        </p:nvSpPr>
        <p:spPr>
          <a:xfrm>
            <a:off x="13347275" y="1823425"/>
            <a:ext cx="10299000" cy="972900"/>
          </a:xfrm>
          <a:prstGeom prst="rect">
            <a:avLst/>
          </a:prstGeom>
          <a:noFill/>
          <a:ln>
            <a:noFill/>
          </a:ln>
        </p:spPr>
        <p:txBody>
          <a:bodyPr spcFirstLastPara="1" vert="horz" wrap="square" lIns="731350" tIns="121850" rIns="0" bIns="0" rtlCol="0" anchor="t" anchorCtr="0">
            <a:noAutofit/>
          </a:bodyPr>
          <a:lstStyle>
            <a:lvl1pPr marL="571357" lvl="0" indent="-571357" algn="l" defTabSz="914171" rtl="0" eaLnBrk="1" latinLnBrk="0" hangingPunct="1">
              <a:spcBef>
                <a:spcPts val="0"/>
              </a:spcBef>
              <a:spcAft>
                <a:spcPts val="0"/>
              </a:spcAft>
              <a:buClr>
                <a:schemeClr val="accent1">
                  <a:lumMod val="75000"/>
                </a:schemeClr>
              </a:buClr>
              <a:buSzPct val="145000"/>
              <a:buFont typeface="Arial"/>
              <a:buNone/>
              <a:defRPr sz="4800" kern="1200" cap="none">
                <a:solidFill>
                  <a:schemeClr val="tx1"/>
                </a:solidFill>
                <a:effectLst/>
                <a:latin typeface="Roboto"/>
                <a:ea typeface="Roboto"/>
                <a:cs typeface="Roboto"/>
                <a:sym typeface="Roboto"/>
              </a:defRPr>
            </a:lvl1pPr>
            <a:lvl2pPr marL="1485529" lvl="1"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2pPr>
            <a:lvl3pPr marL="2399700" lvl="2"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3pPr>
            <a:lvl4pPr marL="3085328" lvl="3"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4pPr>
            <a:lvl5pPr marL="3999500" lvl="4"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5pPr>
            <a:lvl6pPr marL="5027943" lvl="5"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6pPr>
            <a:lvl7pPr marL="5942114" lvl="6"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7pPr>
            <a:lvl8pPr marL="6856286" lvl="7"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8pPr>
            <a:lvl9pPr marL="7770457" lvl="8"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9pPr>
          </a:lstStyle>
          <a:p>
            <a:pPr marL="0" indent="0" algn="ctr"/>
            <a:r>
              <a:rPr lang="en-US" dirty="0"/>
              <a:t>Attack Report</a:t>
            </a:r>
          </a:p>
        </p:txBody>
      </p:sp>
      <p:sp>
        <p:nvSpPr>
          <p:cNvPr id="3" name="Slide Number Placeholder 2">
            <a:extLst>
              <a:ext uri="{FF2B5EF4-FFF2-40B4-BE49-F238E27FC236}">
                <a16:creationId xmlns:a16="http://schemas.microsoft.com/office/drawing/2014/main" id="{458E1C6D-271B-CC96-597C-B60E94D86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pic>
        <p:nvPicPr>
          <p:cNvPr id="20" name="Picture 19">
            <a:extLst>
              <a:ext uri="{FF2B5EF4-FFF2-40B4-BE49-F238E27FC236}">
                <a16:creationId xmlns:a16="http://schemas.microsoft.com/office/drawing/2014/main" id="{D83F7DC5-7A19-A3D2-C7F0-33CA4112FDF6}"/>
              </a:ext>
            </a:extLst>
          </p:cNvPr>
          <p:cNvPicPr>
            <a:picLocks noChangeAspect="1"/>
          </p:cNvPicPr>
          <p:nvPr/>
        </p:nvPicPr>
        <p:blipFill>
          <a:blip r:embed="rId3"/>
          <a:stretch>
            <a:fillRect/>
          </a:stretch>
        </p:blipFill>
        <p:spPr>
          <a:xfrm>
            <a:off x="1520825" y="2876775"/>
            <a:ext cx="10809841" cy="4759103"/>
          </a:xfrm>
          <a:prstGeom prst="rect">
            <a:avLst/>
          </a:prstGeom>
        </p:spPr>
      </p:pic>
      <p:pic>
        <p:nvPicPr>
          <p:cNvPr id="22" name="Picture 21">
            <a:extLst>
              <a:ext uri="{FF2B5EF4-FFF2-40B4-BE49-F238E27FC236}">
                <a16:creationId xmlns:a16="http://schemas.microsoft.com/office/drawing/2014/main" id="{1DC71602-0AC2-090F-8E37-1581E814641B}"/>
              </a:ext>
            </a:extLst>
          </p:cNvPr>
          <p:cNvPicPr>
            <a:picLocks noChangeAspect="1"/>
          </p:cNvPicPr>
          <p:nvPr/>
        </p:nvPicPr>
        <p:blipFill>
          <a:blip r:embed="rId4"/>
          <a:stretch>
            <a:fillRect/>
          </a:stretch>
        </p:blipFill>
        <p:spPr>
          <a:xfrm>
            <a:off x="13321025" y="2876774"/>
            <a:ext cx="10346809" cy="4759103"/>
          </a:xfrm>
          <a:prstGeom prst="rect">
            <a:avLst/>
          </a:prstGeom>
        </p:spPr>
      </p:pic>
      <p:pic>
        <p:nvPicPr>
          <p:cNvPr id="28" name="Picture 27">
            <a:extLst>
              <a:ext uri="{FF2B5EF4-FFF2-40B4-BE49-F238E27FC236}">
                <a16:creationId xmlns:a16="http://schemas.microsoft.com/office/drawing/2014/main" id="{1CBA040D-4251-E565-FBA6-B6B5EC2A404A}"/>
              </a:ext>
            </a:extLst>
          </p:cNvPr>
          <p:cNvPicPr>
            <a:picLocks noChangeAspect="1"/>
          </p:cNvPicPr>
          <p:nvPr/>
        </p:nvPicPr>
        <p:blipFill>
          <a:blip r:embed="rId5"/>
          <a:stretch>
            <a:fillRect/>
          </a:stretch>
        </p:blipFill>
        <p:spPr>
          <a:xfrm>
            <a:off x="1520824" y="8216857"/>
            <a:ext cx="5436091" cy="4747800"/>
          </a:xfrm>
          <a:prstGeom prst="rect">
            <a:avLst/>
          </a:prstGeom>
        </p:spPr>
      </p:pic>
      <p:pic>
        <p:nvPicPr>
          <p:cNvPr id="30" name="Picture 29">
            <a:extLst>
              <a:ext uri="{FF2B5EF4-FFF2-40B4-BE49-F238E27FC236}">
                <a16:creationId xmlns:a16="http://schemas.microsoft.com/office/drawing/2014/main" id="{2F53E0F3-4BCD-1C06-8C73-6A5C1D6003F8}"/>
              </a:ext>
            </a:extLst>
          </p:cNvPr>
          <p:cNvPicPr>
            <a:picLocks noChangeAspect="1"/>
          </p:cNvPicPr>
          <p:nvPr/>
        </p:nvPicPr>
        <p:blipFill>
          <a:blip r:embed="rId6"/>
          <a:stretch>
            <a:fillRect/>
          </a:stretch>
        </p:blipFill>
        <p:spPr>
          <a:xfrm>
            <a:off x="6894575" y="8216857"/>
            <a:ext cx="5436091" cy="4742110"/>
          </a:xfrm>
          <a:prstGeom prst="rect">
            <a:avLst/>
          </a:prstGeom>
        </p:spPr>
      </p:pic>
      <p:pic>
        <p:nvPicPr>
          <p:cNvPr id="32" name="Picture 31">
            <a:extLst>
              <a:ext uri="{FF2B5EF4-FFF2-40B4-BE49-F238E27FC236}">
                <a16:creationId xmlns:a16="http://schemas.microsoft.com/office/drawing/2014/main" id="{C806A1A0-8A91-9688-01A2-7F2CF1508AD5}"/>
              </a:ext>
            </a:extLst>
          </p:cNvPr>
          <p:cNvPicPr>
            <a:picLocks noChangeAspect="1"/>
          </p:cNvPicPr>
          <p:nvPr/>
        </p:nvPicPr>
        <p:blipFill>
          <a:blip r:embed="rId7"/>
          <a:stretch>
            <a:fillRect/>
          </a:stretch>
        </p:blipFill>
        <p:spPr>
          <a:xfrm>
            <a:off x="13347275" y="8222474"/>
            <a:ext cx="5680226" cy="4736497"/>
          </a:xfrm>
          <a:prstGeom prst="rect">
            <a:avLst/>
          </a:prstGeom>
        </p:spPr>
      </p:pic>
      <p:pic>
        <p:nvPicPr>
          <p:cNvPr id="34" name="Picture 33">
            <a:extLst>
              <a:ext uri="{FF2B5EF4-FFF2-40B4-BE49-F238E27FC236}">
                <a16:creationId xmlns:a16="http://schemas.microsoft.com/office/drawing/2014/main" id="{1C5D492C-8EB3-60FA-AAB9-657BD4D50531}"/>
              </a:ext>
            </a:extLst>
          </p:cNvPr>
          <p:cNvPicPr>
            <a:picLocks noChangeAspect="1"/>
          </p:cNvPicPr>
          <p:nvPr/>
        </p:nvPicPr>
        <p:blipFill>
          <a:blip r:embed="rId8"/>
          <a:stretch>
            <a:fillRect/>
          </a:stretch>
        </p:blipFill>
        <p:spPr>
          <a:xfrm>
            <a:off x="18939275" y="8222470"/>
            <a:ext cx="4728559" cy="4736497"/>
          </a:xfrm>
          <a:prstGeom prst="rect">
            <a:avLst/>
          </a:prstGeom>
        </p:spPr>
      </p:pic>
    </p:spTree>
    <p:extLst>
      <p:ext uri="{BB962C8B-B14F-4D97-AF65-F5344CB8AC3E}">
        <p14:creationId xmlns:p14="http://schemas.microsoft.com/office/powerpoint/2010/main" val="201390576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94"/>
          <p:cNvSpPr txBox="1">
            <a:spLocks noGrp="1"/>
          </p:cNvSpPr>
          <p:nvPr>
            <p:ph type="title"/>
          </p:nvPr>
        </p:nvSpPr>
        <p:spPr>
          <a:prstGeom prst="rect">
            <a:avLst/>
          </a:prstGeom>
        </p:spPr>
        <p:txBody>
          <a:bodyPr spcFirstLastPara="1" wrap="square" lIns="1219000" tIns="487575" rIns="731350" bIns="243750" anchor="t" anchorCtr="0">
            <a:noAutofit/>
          </a:bodyPr>
          <a:lstStyle/>
          <a:p>
            <a:pPr marL="0" lvl="0" indent="0" rtl="0">
              <a:spcBef>
                <a:spcPts val="0"/>
              </a:spcBef>
              <a:spcAft>
                <a:spcPts val="0"/>
              </a:spcAft>
              <a:buNone/>
            </a:pPr>
            <a:r>
              <a:rPr lang="en-US" dirty="0"/>
              <a:t>Reports—Windows (Signatures, Signature ID)</a:t>
            </a:r>
            <a:endParaRPr dirty="0"/>
          </a:p>
        </p:txBody>
      </p:sp>
      <p:sp>
        <p:nvSpPr>
          <p:cNvPr id="1412" name="Google Shape;1412;p94"/>
          <p:cNvSpPr txBox="1">
            <a:spLocks noGrp="1"/>
          </p:cNvSpPr>
          <p:nvPr>
            <p:ph type="subTitle" idx="1"/>
          </p:nvPr>
        </p:nvSpPr>
        <p:spPr>
          <a:xfrm>
            <a:off x="1520825" y="2050216"/>
            <a:ext cx="10745100" cy="972901"/>
          </a:xfrm>
          <a:prstGeom prst="rect">
            <a:avLst/>
          </a:prstGeom>
        </p:spPr>
        <p:txBody>
          <a:bodyPr spcFirstLastPara="1" wrap="square" lIns="731350" tIns="121850" rIns="0" bIns="0" anchor="t" anchorCtr="0">
            <a:noAutofit/>
          </a:bodyPr>
          <a:lstStyle/>
          <a:p>
            <a:pPr marL="0" lvl="0" indent="0" algn="ctr" rtl="0">
              <a:spcBef>
                <a:spcPts val="0"/>
              </a:spcBef>
              <a:spcAft>
                <a:spcPts val="0"/>
              </a:spcAft>
              <a:buNone/>
            </a:pPr>
            <a:r>
              <a:rPr lang="en-US" dirty="0"/>
              <a:t>Signatures</a:t>
            </a:r>
            <a:endParaRPr dirty="0"/>
          </a:p>
        </p:txBody>
      </p:sp>
      <p:sp>
        <p:nvSpPr>
          <p:cNvPr id="1417" name="Google Shape;1417;p94"/>
          <p:cNvSpPr txBox="1"/>
          <p:nvPr/>
        </p:nvSpPr>
        <p:spPr>
          <a:xfrm>
            <a:off x="3746075" y="5066075"/>
            <a:ext cx="151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2" name="Google Shape;1412;p94">
            <a:extLst>
              <a:ext uri="{FF2B5EF4-FFF2-40B4-BE49-F238E27FC236}">
                <a16:creationId xmlns:a16="http://schemas.microsoft.com/office/drawing/2014/main" id="{5AF39968-43FC-84C8-3F2E-A5868EBA2900}"/>
              </a:ext>
            </a:extLst>
          </p:cNvPr>
          <p:cNvSpPr txBox="1">
            <a:spLocks/>
          </p:cNvSpPr>
          <p:nvPr/>
        </p:nvSpPr>
        <p:spPr>
          <a:xfrm>
            <a:off x="13347275" y="2050215"/>
            <a:ext cx="10299000" cy="972901"/>
          </a:xfrm>
          <a:prstGeom prst="rect">
            <a:avLst/>
          </a:prstGeom>
          <a:noFill/>
          <a:ln>
            <a:noFill/>
          </a:ln>
        </p:spPr>
        <p:txBody>
          <a:bodyPr spcFirstLastPara="1" vert="horz" wrap="square" lIns="731350" tIns="121850" rIns="0" bIns="0" rtlCol="0" anchor="t" anchorCtr="0">
            <a:noAutofit/>
          </a:bodyPr>
          <a:lstStyle>
            <a:lvl1pPr marL="571357" lvl="0" indent="-571357" algn="l" defTabSz="914171" rtl="0" eaLnBrk="1" latinLnBrk="0" hangingPunct="1">
              <a:spcBef>
                <a:spcPts val="0"/>
              </a:spcBef>
              <a:spcAft>
                <a:spcPts val="0"/>
              </a:spcAft>
              <a:buClr>
                <a:schemeClr val="accent1">
                  <a:lumMod val="75000"/>
                </a:schemeClr>
              </a:buClr>
              <a:buSzPct val="145000"/>
              <a:buFont typeface="Arial"/>
              <a:buNone/>
              <a:defRPr sz="4800" kern="1200" cap="none">
                <a:solidFill>
                  <a:schemeClr val="tx1"/>
                </a:solidFill>
                <a:effectLst/>
                <a:latin typeface="Roboto"/>
                <a:ea typeface="Roboto"/>
                <a:cs typeface="Roboto"/>
                <a:sym typeface="Roboto"/>
              </a:defRPr>
            </a:lvl1pPr>
            <a:lvl2pPr marL="1485529" lvl="1"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2pPr>
            <a:lvl3pPr marL="2399700" lvl="2" indent="-571357"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3pPr>
            <a:lvl4pPr marL="3085328" lvl="3"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4pPr>
            <a:lvl5pPr marL="3999500" lvl="4" indent="-342814"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5pPr>
            <a:lvl6pPr marL="5027943" lvl="5"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6pPr>
            <a:lvl7pPr marL="5942114" lvl="6"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7pPr>
            <a:lvl8pPr marL="6856286" lvl="7"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8pPr>
            <a:lvl9pPr marL="7770457" lvl="8" indent="-457086" algn="l" defTabSz="914171" rtl="0" eaLnBrk="1" latinLnBrk="0" hangingPunct="1">
              <a:spcBef>
                <a:spcPts val="0"/>
              </a:spcBef>
              <a:spcAft>
                <a:spcPts val="0"/>
              </a:spcAft>
              <a:buClr>
                <a:schemeClr val="accent1">
                  <a:lumMod val="75000"/>
                </a:schemeClr>
              </a:buClr>
              <a:buSzPct val="145000"/>
              <a:buFont typeface="Arial"/>
              <a:buNone/>
              <a:defRPr sz="3700" kern="1200" cap="none">
                <a:solidFill>
                  <a:schemeClr val="tx1"/>
                </a:solidFill>
                <a:effectLst/>
                <a:latin typeface="+mn-lt"/>
                <a:ea typeface="+mn-ea"/>
                <a:cs typeface="+mn-cs"/>
              </a:defRPr>
            </a:lvl9pPr>
          </a:lstStyle>
          <a:p>
            <a:pPr marL="0" indent="0" algn="ctr"/>
            <a:r>
              <a:rPr lang="en-US" dirty="0"/>
              <a:t>Signature ID</a:t>
            </a:r>
          </a:p>
        </p:txBody>
      </p:sp>
      <p:sp>
        <p:nvSpPr>
          <p:cNvPr id="3" name="Slide Number Placeholder 2">
            <a:extLst>
              <a:ext uri="{FF2B5EF4-FFF2-40B4-BE49-F238E27FC236}">
                <a16:creationId xmlns:a16="http://schemas.microsoft.com/office/drawing/2014/main" id="{458E1C6D-271B-CC96-597C-B60E94D86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pic>
        <p:nvPicPr>
          <p:cNvPr id="31" name="Picture 30">
            <a:extLst>
              <a:ext uri="{FF2B5EF4-FFF2-40B4-BE49-F238E27FC236}">
                <a16:creationId xmlns:a16="http://schemas.microsoft.com/office/drawing/2014/main" id="{2056EF64-2997-D13B-B5AB-E67F9A632EAB}"/>
              </a:ext>
            </a:extLst>
          </p:cNvPr>
          <p:cNvPicPr>
            <a:picLocks noChangeAspect="1"/>
          </p:cNvPicPr>
          <p:nvPr/>
        </p:nvPicPr>
        <p:blipFill>
          <a:blip r:embed="rId3"/>
          <a:stretch>
            <a:fillRect/>
          </a:stretch>
        </p:blipFill>
        <p:spPr>
          <a:xfrm>
            <a:off x="3746075" y="3109834"/>
            <a:ext cx="19202014" cy="7496332"/>
          </a:xfrm>
          <a:prstGeom prst="rect">
            <a:avLst/>
          </a:prstGeom>
        </p:spPr>
      </p:pic>
    </p:spTree>
    <p:extLst>
      <p:ext uri="{BB962C8B-B14F-4D97-AF65-F5344CB8AC3E}">
        <p14:creationId xmlns:p14="http://schemas.microsoft.com/office/powerpoint/2010/main" val="9130549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1599</TotalTime>
  <Words>2788</Words>
  <Application>Microsoft Office PowerPoint</Application>
  <PresentationFormat>Custom</PresentationFormat>
  <Paragraphs>293</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Roboto Medium</vt:lpstr>
      <vt:lpstr>Wingdings</vt:lpstr>
      <vt:lpstr>Lato Light</vt:lpstr>
      <vt:lpstr>Corbel</vt:lpstr>
      <vt:lpstr>Roboto</vt:lpstr>
      <vt:lpstr>Arial</vt:lpstr>
      <vt:lpstr>Century Gothic</vt:lpstr>
      <vt:lpstr>Parallax</vt:lpstr>
      <vt:lpstr>Defensive Security Project by: Emyrca Feliciano Estrada </vt:lpstr>
      <vt:lpstr>              Table of Contents</vt:lpstr>
      <vt:lpstr>Windows Environment </vt:lpstr>
      <vt:lpstr>SCENARIO</vt:lpstr>
      <vt:lpstr>Logs Analyzed</vt:lpstr>
      <vt:lpstr>Windows Logs </vt:lpstr>
      <vt:lpstr>   Reports—Windows</vt:lpstr>
      <vt:lpstr>Reports—Windows (Severity Levels)</vt:lpstr>
      <vt:lpstr>Reports—Windows (Signatures, Signature ID)</vt:lpstr>
      <vt:lpstr>Reports—Windows (Success &amp; Failure)</vt:lpstr>
      <vt:lpstr>   Alerts—Windows</vt:lpstr>
      <vt:lpstr>   Alerts—Windows</vt:lpstr>
      <vt:lpstr>Alerts—Windows (Account Deletion)</vt:lpstr>
      <vt:lpstr>Alerts—Windows (Failed Activities)</vt:lpstr>
      <vt:lpstr>Alerts—Windows (Successful Logins)</vt:lpstr>
      <vt:lpstr>Windows Dashboards </vt:lpstr>
      <vt:lpstr>   Regular Dashboards—Windows</vt:lpstr>
      <vt:lpstr>   Attack Dashboards—Windows</vt:lpstr>
      <vt:lpstr>Windows Attack Analysis </vt:lpstr>
      <vt:lpstr>   Attack Report Summary—Windows</vt:lpstr>
      <vt:lpstr>   Attack Alert Summary—Windows</vt:lpstr>
      <vt:lpstr>   Attack Dashboard Summary—Windows</vt:lpstr>
      <vt:lpstr>Apache Logs </vt:lpstr>
      <vt:lpstr>   Reports—Apache</vt:lpstr>
      <vt:lpstr>Report—Apache (HTTP Method)</vt:lpstr>
      <vt:lpstr>Report—Apache (HTTP Response)</vt:lpstr>
      <vt:lpstr>Report—Apache (Referer Domain)</vt:lpstr>
      <vt:lpstr>   Alerts—Apache</vt:lpstr>
      <vt:lpstr>   Alerts—Apache</vt:lpstr>
      <vt:lpstr>Alert—Apache (HTTP POST Method)</vt:lpstr>
      <vt:lpstr>Alert—Apache (HTTP POST Method)</vt:lpstr>
      <vt:lpstr>Apache Dashboards </vt:lpstr>
      <vt:lpstr>   Regular Dashboards—Apache</vt:lpstr>
      <vt:lpstr>   Attack Dashboards—Apache</vt:lpstr>
      <vt:lpstr>Apache Attack Analysis </vt:lpstr>
      <vt:lpstr>   Attack Report Summary—Apache</vt:lpstr>
      <vt:lpstr>   Attack Alert Summary—Apache</vt:lpstr>
      <vt:lpstr>   Attack Dashboard Summary—Apache</vt:lpstr>
      <vt:lpstr>Summary and Future Mitigations </vt:lpstr>
      <vt:lpstr>Project 3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Defensive Security Project by: Emyrca Feliciano Estrada </dc:title>
  <cp:lastModifiedBy>Emyrca Feliciano</cp:lastModifiedBy>
  <cp:revision>2</cp:revision>
  <dcterms:modified xsi:type="dcterms:W3CDTF">2024-05-08T03:39:21Z</dcterms:modified>
</cp:coreProperties>
</file>