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7" r:id="rId3"/>
    <p:sldId id="259" r:id="rId4"/>
    <p:sldId id="260" r:id="rId5"/>
    <p:sldId id="258" r:id="rId6"/>
    <p:sldId id="261" r:id="rId7"/>
    <p:sldId id="262" r:id="rId8"/>
    <p:sldId id="304" r:id="rId9"/>
    <p:sldId id="263" r:id="rId10"/>
    <p:sldId id="301" r:id="rId11"/>
    <p:sldId id="279" r:id="rId12"/>
    <p:sldId id="302" r:id="rId13"/>
    <p:sldId id="266" r:id="rId14"/>
    <p:sldId id="305" r:id="rId15"/>
    <p:sldId id="306" r:id="rId16"/>
    <p:sldId id="307" r:id="rId17"/>
    <p:sldId id="308" r:id="rId18"/>
    <p:sldId id="275" r:id="rId19"/>
    <p:sldId id="314" r:id="rId20"/>
    <p:sldId id="315" r:id="rId21"/>
    <p:sldId id="316" r:id="rId22"/>
    <p:sldId id="317" r:id="rId23"/>
    <p:sldId id="303" r:id="rId24"/>
    <p:sldId id="270" r:id="rId25"/>
    <p:sldId id="269" r:id="rId26"/>
    <p:sldId id="281" r:id="rId27"/>
  </p:sldIdLst>
  <p:sldSz cx="9144000" cy="5143500" type="screen16x9"/>
  <p:notesSz cx="6858000" cy="9144000"/>
  <p:embeddedFontLst>
    <p:embeddedFont>
      <p:font typeface="Anaheim" panose="02000503000000000000" pitchFamily="2" charset="77"/>
      <p:regular r:id="rId29"/>
    </p:embeddedFont>
    <p:embeddedFont>
      <p:font typeface="Nunito Light" panose="020F0302020204030204" pitchFamily="34" charset="0"/>
      <p:regular r:id="rId30"/>
      <p:italic r:id="rId31"/>
    </p:embeddedFont>
    <p:embeddedFont>
      <p:font typeface="Overpass Mono" panose="020B0009030203020204" pitchFamily="49" charset="77"/>
      <p:regular r:id="rId32"/>
      <p:bold r:id="rId33"/>
    </p:embeddedFont>
    <p:embeddedFont>
      <p:font typeface="Raleway SemiBold"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Condensed Light" panose="020F0302020204030204" pitchFamily="34"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008C"/>
    <a:srgbClr val="02FF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CA93AA-B622-4430-BBD3-FA29ADA05272}">
  <a:tblStyle styleId="{08CA93AA-B622-4430-BBD3-FA29ADA052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BD3E19-9E6D-49FC-A07F-D96A93302CF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30"/>
  </p:normalViewPr>
  <p:slideViewPr>
    <p:cSldViewPr snapToGrid="0">
      <p:cViewPr varScale="1">
        <p:scale>
          <a:sx n="135" d="100"/>
          <a:sy n="135"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nep Çetin" userId="da2c69205b64b2b3" providerId="LiveId" clId="{69E0664D-AB68-4BC7-9F14-BBFD8791F34E}"/>
    <pc:docChg chg="undo custSel modSld">
      <pc:chgData name="Zeynep Çetin" userId="da2c69205b64b2b3" providerId="LiveId" clId="{69E0664D-AB68-4BC7-9F14-BBFD8791F34E}" dt="2023-05-23T20:02:11.175" v="62" actId="1076"/>
      <pc:docMkLst>
        <pc:docMk/>
      </pc:docMkLst>
      <pc:sldChg chg="addSp modSp mod modAnim">
        <pc:chgData name="Zeynep Çetin" userId="da2c69205b64b2b3" providerId="LiveId" clId="{69E0664D-AB68-4BC7-9F14-BBFD8791F34E}" dt="2023-05-23T20:02:11.175" v="62" actId="1076"/>
        <pc:sldMkLst>
          <pc:docMk/>
          <pc:sldMk cId="0" sldId="256"/>
        </pc:sldMkLst>
        <pc:spChg chg="mod">
          <ac:chgData name="Zeynep Çetin" userId="da2c69205b64b2b3" providerId="LiveId" clId="{69E0664D-AB68-4BC7-9F14-BBFD8791F34E}" dt="2023-05-23T19:34:03.303" v="1"/>
          <ac:spMkLst>
            <pc:docMk/>
            <pc:sldMk cId="0" sldId="256"/>
            <ac:spMk id="334" creationId="{00000000-0000-0000-0000-000000000000}"/>
          </ac:spMkLst>
        </pc:spChg>
        <pc:picChg chg="add mod">
          <ac:chgData name="Zeynep Çetin" userId="da2c69205b64b2b3" providerId="LiveId" clId="{69E0664D-AB68-4BC7-9F14-BBFD8791F34E}" dt="2023-05-23T20:02:11.175" v="62" actId="1076"/>
          <ac:picMkLst>
            <pc:docMk/>
            <pc:sldMk cId="0" sldId="256"/>
            <ac:picMk id="3" creationId="{A730697E-4623-6CE4-DF1A-BE6891600B91}"/>
          </ac:picMkLst>
        </pc:picChg>
      </pc:sldChg>
      <pc:sldChg chg="modAnim">
        <pc:chgData name="Zeynep Çetin" userId="da2c69205b64b2b3" providerId="LiveId" clId="{69E0664D-AB68-4BC7-9F14-BBFD8791F34E}" dt="2023-05-23T19:47:51.002" v="16"/>
        <pc:sldMkLst>
          <pc:docMk/>
          <pc:sldMk cId="0" sldId="257"/>
        </pc:sldMkLst>
      </pc:sldChg>
      <pc:sldChg chg="modAnim">
        <pc:chgData name="Zeynep Çetin" userId="da2c69205b64b2b3" providerId="LiveId" clId="{69E0664D-AB68-4BC7-9F14-BBFD8791F34E}" dt="2023-05-23T19:50:23.668" v="32"/>
        <pc:sldMkLst>
          <pc:docMk/>
          <pc:sldMk cId="0" sldId="258"/>
        </pc:sldMkLst>
      </pc:sldChg>
      <pc:sldChg chg="modAnim">
        <pc:chgData name="Zeynep Çetin" userId="da2c69205b64b2b3" providerId="LiveId" clId="{69E0664D-AB68-4BC7-9F14-BBFD8791F34E}" dt="2023-05-23T19:48:50.692" v="22"/>
        <pc:sldMkLst>
          <pc:docMk/>
          <pc:sldMk cId="0" sldId="259"/>
        </pc:sldMkLst>
      </pc:sldChg>
      <pc:sldChg chg="modAnim">
        <pc:chgData name="Zeynep Çetin" userId="da2c69205b64b2b3" providerId="LiveId" clId="{69E0664D-AB68-4BC7-9F14-BBFD8791F34E}" dt="2023-05-23T19:50:14.529" v="31"/>
        <pc:sldMkLst>
          <pc:docMk/>
          <pc:sldMk cId="0" sldId="260"/>
        </pc:sldMkLst>
      </pc:sldChg>
      <pc:sldChg chg="modAnim">
        <pc:chgData name="Zeynep Çetin" userId="da2c69205b64b2b3" providerId="LiveId" clId="{69E0664D-AB68-4BC7-9F14-BBFD8791F34E}" dt="2023-05-23T19:49:12.149" v="25"/>
        <pc:sldMkLst>
          <pc:docMk/>
          <pc:sldMk cId="0" sldId="261"/>
        </pc:sldMkLst>
      </pc:sldChg>
      <pc:sldChg chg="modAnim">
        <pc:chgData name="Zeynep Çetin" userId="da2c69205b64b2b3" providerId="LiveId" clId="{69E0664D-AB68-4BC7-9F14-BBFD8791F34E}" dt="2023-05-23T19:49:19.269" v="27"/>
        <pc:sldMkLst>
          <pc:docMk/>
          <pc:sldMk cId="0" sldId="262"/>
        </pc:sldMkLst>
      </pc:sldChg>
      <pc:sldChg chg="modAnim">
        <pc:chgData name="Zeynep Çetin" userId="da2c69205b64b2b3" providerId="LiveId" clId="{69E0664D-AB68-4BC7-9F14-BBFD8791F34E}" dt="2023-05-23T19:52:47.850" v="53"/>
        <pc:sldMkLst>
          <pc:docMk/>
          <pc:sldMk cId="0" sldId="269"/>
        </pc:sldMkLst>
      </pc:sldChg>
      <pc:sldChg chg="modAnim">
        <pc:chgData name="Zeynep Çetin" userId="da2c69205b64b2b3" providerId="LiveId" clId="{69E0664D-AB68-4BC7-9F14-BBFD8791F34E}" dt="2023-05-23T19:52:12.087" v="44"/>
        <pc:sldMkLst>
          <pc:docMk/>
          <pc:sldMk cId="0" sldId="270"/>
        </pc:sldMkLst>
      </pc:sldChg>
      <pc:sldChg chg="modAnim">
        <pc:chgData name="Zeynep Çetin" userId="da2c69205b64b2b3" providerId="LiveId" clId="{69E0664D-AB68-4BC7-9F14-BBFD8791F34E}" dt="2023-05-23T19:51:39.406" v="37"/>
        <pc:sldMkLst>
          <pc:docMk/>
          <pc:sldMk cId="0" sldId="279"/>
        </pc:sldMkLst>
      </pc:sldChg>
      <pc:sldChg chg="modAnim">
        <pc:chgData name="Zeynep Çetin" userId="da2c69205b64b2b3" providerId="LiveId" clId="{69E0664D-AB68-4BC7-9F14-BBFD8791F34E}" dt="2023-05-23T19:52:56.958" v="55"/>
        <pc:sldMkLst>
          <pc:docMk/>
          <pc:sldMk cId="0" sldId="281"/>
        </pc:sldMkLst>
      </pc:sldChg>
      <pc:sldChg chg="modAnim">
        <pc:chgData name="Zeynep Çetin" userId="da2c69205b64b2b3" providerId="LiveId" clId="{69E0664D-AB68-4BC7-9F14-BBFD8791F34E}" dt="2023-05-23T19:51:27.708" v="35"/>
        <pc:sldMkLst>
          <pc:docMk/>
          <pc:sldMk cId="2492456810" sldId="301"/>
        </pc:sldMkLst>
      </pc:sldChg>
      <pc:sldChg chg="modSp mod modAnim">
        <pc:chgData name="Zeynep Çetin" userId="da2c69205b64b2b3" providerId="LiveId" clId="{69E0664D-AB68-4BC7-9F14-BBFD8791F34E}" dt="2023-05-23T19:51:47.437" v="39"/>
        <pc:sldMkLst>
          <pc:docMk/>
          <pc:sldMk cId="3313141838" sldId="302"/>
        </pc:sldMkLst>
        <pc:spChg chg="mod">
          <ac:chgData name="Zeynep Çetin" userId="da2c69205b64b2b3" providerId="LiveId" clId="{69E0664D-AB68-4BC7-9F14-BBFD8791F34E}" dt="2023-05-23T19:41:47.485" v="2" actId="20577"/>
          <ac:spMkLst>
            <pc:docMk/>
            <pc:sldMk cId="3313141838" sldId="302"/>
            <ac:spMk id="374" creationId="{00000000-0000-0000-0000-000000000000}"/>
          </ac:spMkLst>
        </pc:spChg>
      </pc:sldChg>
      <pc:sldChg chg="modAnim">
        <pc:chgData name="Zeynep Çetin" userId="da2c69205b64b2b3" providerId="LiveId" clId="{69E0664D-AB68-4BC7-9F14-BBFD8791F34E}" dt="2023-05-23T19:51:59.193" v="41"/>
        <pc:sldMkLst>
          <pc:docMk/>
          <pc:sldMk cId="4041111237" sldId="303"/>
        </pc:sldMkLst>
      </pc:sldChg>
      <pc:sldChg chg="modAnim">
        <pc:chgData name="Zeynep Çetin" userId="da2c69205b64b2b3" providerId="LiveId" clId="{69E0664D-AB68-4BC7-9F14-BBFD8791F34E}" dt="2023-05-23T19:50:49.375" v="33"/>
        <pc:sldMkLst>
          <pc:docMk/>
          <pc:sldMk cId="33095990"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45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631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1953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4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5614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152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66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19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364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992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741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OOP:</a:t>
            </a:r>
          </a:p>
          <a:p>
            <a:pPr algn="l">
              <a:buFont typeface="Arial" panose="020B0604020202020204" pitchFamily="34" charset="0"/>
              <a:buChar char="•"/>
            </a:pPr>
            <a:r>
              <a:rPr lang="en-US" b="0" i="0" dirty="0">
                <a:solidFill>
                  <a:srgbClr val="D1D5DB"/>
                </a:solidFill>
                <a:effectLst/>
                <a:latin typeface="Söhne"/>
              </a:rPr>
              <a:t>You have applied OOP principles to structure and organize your code into classes and objects.</a:t>
            </a:r>
          </a:p>
          <a:p>
            <a:pPr algn="l">
              <a:buFont typeface="Arial" panose="020B0604020202020204" pitchFamily="34" charset="0"/>
              <a:buChar char="•"/>
            </a:pPr>
            <a:r>
              <a:rPr lang="en-US" b="0" i="0" dirty="0">
                <a:solidFill>
                  <a:srgbClr val="D1D5DB"/>
                </a:solidFill>
                <a:effectLst/>
                <a:latin typeface="Söhne"/>
              </a:rPr>
              <a:t>This approach helps in encapsulating data and behavior, promoting modularity and reusability.</a:t>
            </a:r>
          </a:p>
          <a:p>
            <a:pPr marL="0" lvl="0" indent="0" algn="l" rtl="0">
              <a:spcBef>
                <a:spcPts val="0"/>
              </a:spcBef>
              <a:spcAft>
                <a:spcPts val="0"/>
              </a:spcAft>
              <a:buNone/>
            </a:pPr>
            <a:r>
              <a:rPr lang="en-US" dirty="0"/>
              <a:t>MVC:</a:t>
            </a:r>
          </a:p>
          <a:p>
            <a:pPr algn="l">
              <a:buFont typeface="Arial" panose="020B0604020202020204" pitchFamily="34" charset="0"/>
              <a:buChar char="•"/>
            </a:pPr>
            <a:r>
              <a:rPr lang="en-US" b="0" i="0" dirty="0">
                <a:solidFill>
                  <a:srgbClr val="D1D5DB"/>
                </a:solidFill>
                <a:effectLst/>
                <a:latin typeface="Söhne"/>
              </a:rPr>
              <a:t>You have likely implemented the MVC architectural pattern to separate the game's logic, user interface, and data representation.</a:t>
            </a:r>
          </a:p>
          <a:p>
            <a:pPr algn="l">
              <a:buFont typeface="Arial" panose="020B0604020202020204" pitchFamily="34" charset="0"/>
              <a:buChar char="•"/>
            </a:pPr>
            <a:r>
              <a:rPr lang="en-US" b="0" i="0" dirty="0">
                <a:solidFill>
                  <a:srgbClr val="D1D5DB"/>
                </a:solidFill>
                <a:effectLst/>
                <a:latin typeface="Söhne"/>
              </a:rPr>
              <a:t>The model represents the game data and rules, the view handles the graphical user interface, and the controller manages the interaction between the model and the view.</a:t>
            </a:r>
          </a:p>
          <a:p>
            <a:pPr marL="0" lvl="0" indent="0" algn="l" rtl="0">
              <a:spcBef>
                <a:spcPts val="0"/>
              </a:spcBef>
              <a:spcAft>
                <a:spcPts val="0"/>
              </a:spcAft>
              <a:buNone/>
            </a:pPr>
            <a:r>
              <a:rPr lang="en-US" dirty="0"/>
              <a:t>Event Handling:</a:t>
            </a:r>
          </a:p>
          <a:p>
            <a:pPr algn="l">
              <a:buFont typeface="Arial" panose="020B0604020202020204" pitchFamily="34" charset="0"/>
              <a:buChar char="•"/>
            </a:pPr>
            <a:r>
              <a:rPr lang="en-US" b="0" i="0" dirty="0">
                <a:solidFill>
                  <a:srgbClr val="D1D5DB"/>
                </a:solidFill>
                <a:effectLst/>
                <a:latin typeface="Söhne"/>
              </a:rPr>
              <a:t>JavaFX provides an event-driven programming model, allowing you to handle user interactions and respond to events such as mouse clicks or key presses.</a:t>
            </a:r>
          </a:p>
          <a:p>
            <a:pPr algn="l">
              <a:buFont typeface="Arial" panose="020B0604020202020204" pitchFamily="34" charset="0"/>
              <a:buChar char="•"/>
            </a:pPr>
            <a:r>
              <a:rPr lang="en-US" b="0" i="0" dirty="0">
                <a:solidFill>
                  <a:srgbClr val="D1D5DB"/>
                </a:solidFill>
                <a:effectLst/>
                <a:latin typeface="Söhne"/>
              </a:rPr>
              <a:t>You have used event handlers to flip cards, track user input, update the game state, and handle other relevant actions.</a:t>
            </a:r>
          </a:p>
          <a:p>
            <a:pPr marL="0" lvl="0" indent="0" algn="l" rtl="0">
              <a:spcBef>
                <a:spcPts val="0"/>
              </a:spcBef>
              <a:spcAft>
                <a:spcPts val="0"/>
              </a:spcAft>
              <a:buNone/>
            </a:pPr>
            <a:r>
              <a:rPr lang="en-US" dirty="0"/>
              <a:t>GUI:</a:t>
            </a:r>
          </a:p>
          <a:p>
            <a:pPr algn="l">
              <a:buFont typeface="Arial" panose="020B0604020202020204" pitchFamily="34" charset="0"/>
              <a:buChar char="•"/>
            </a:pPr>
            <a:r>
              <a:rPr lang="en-US" b="0" i="0" dirty="0">
                <a:solidFill>
                  <a:srgbClr val="D1D5DB"/>
                </a:solidFill>
                <a:effectLst/>
                <a:latin typeface="Söhne"/>
              </a:rPr>
              <a:t>JavaFX's UI controls, layouts, and styling options have enabled you to create an interactive and visually appealing game interface.</a:t>
            </a:r>
          </a:p>
          <a:p>
            <a:pPr algn="l">
              <a:buFont typeface="Arial" panose="020B0604020202020204" pitchFamily="34" charset="0"/>
              <a:buChar char="•"/>
            </a:pPr>
            <a:r>
              <a:rPr lang="en-US" b="0" i="0" dirty="0">
                <a:solidFill>
                  <a:srgbClr val="D1D5DB"/>
                </a:solidFill>
                <a:effectLst/>
                <a:latin typeface="Söhne"/>
              </a:rPr>
              <a:t>You have designed the game board, cards, buttons, labels, and other graphical elements to provide a pleasant user experience.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687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Game Logic and Algorithm:</a:t>
            </a:r>
          </a:p>
          <a:p>
            <a:pPr algn="l">
              <a:buFont typeface="Arial" panose="020B0604020202020204" pitchFamily="34" charset="0"/>
              <a:buChar char="•"/>
            </a:pPr>
            <a:r>
              <a:rPr lang="en-US" b="0" i="0" dirty="0">
                <a:solidFill>
                  <a:srgbClr val="D1D5DB"/>
                </a:solidFill>
                <a:effectLst/>
                <a:latin typeface="Söhne"/>
              </a:rPr>
              <a:t>You have implemented the core game logic, including card flipping, matching, and scoring mechanisms.</a:t>
            </a:r>
          </a:p>
          <a:p>
            <a:pPr algn="l">
              <a:buFont typeface="Arial" panose="020B0604020202020204" pitchFamily="34" charset="0"/>
              <a:buChar char="•"/>
            </a:pPr>
            <a:r>
              <a:rPr lang="en-US" b="0" i="0" dirty="0">
                <a:solidFill>
                  <a:srgbClr val="D1D5DB"/>
                </a:solidFill>
                <a:effectLst/>
                <a:latin typeface="Söhne"/>
              </a:rPr>
              <a:t>Algorithms may have been employed to shuffle the cards, check for matches, calculate scores, and manage game progression.</a:t>
            </a:r>
          </a:p>
          <a:p>
            <a:pPr marL="0" lvl="0" indent="0" algn="l" rtl="0">
              <a:spcBef>
                <a:spcPts val="0"/>
              </a:spcBef>
              <a:spcAft>
                <a:spcPts val="0"/>
              </a:spcAft>
              <a:buNone/>
            </a:pPr>
            <a:r>
              <a:rPr lang="en-US" dirty="0"/>
              <a:t>Data Structures:</a:t>
            </a:r>
          </a:p>
          <a:p>
            <a:pPr algn="l">
              <a:buFont typeface="Arial" panose="020B0604020202020204" pitchFamily="34" charset="0"/>
              <a:buChar char="•"/>
            </a:pPr>
            <a:r>
              <a:rPr lang="en-US" b="0" i="0" dirty="0">
                <a:solidFill>
                  <a:srgbClr val="D1D5DB"/>
                </a:solidFill>
                <a:effectLst/>
                <a:latin typeface="Söhne"/>
              </a:rPr>
              <a:t>You may have utilized data structures such as arrays, lists, or maps to store and manage the card information, game state, and scores.</a:t>
            </a:r>
          </a:p>
          <a:p>
            <a:pPr algn="l">
              <a:buFont typeface="Arial" panose="020B0604020202020204" pitchFamily="34" charset="0"/>
              <a:buChar char="•"/>
            </a:pPr>
            <a:r>
              <a:rPr lang="en-US" b="0" i="0" dirty="0">
                <a:solidFill>
                  <a:srgbClr val="D1D5DB"/>
                </a:solidFill>
                <a:effectLst/>
                <a:latin typeface="Söhne"/>
              </a:rPr>
              <a:t>These data structures enable efficient access, manipulation, and organization of game-related data.</a:t>
            </a:r>
          </a:p>
          <a:p>
            <a:pPr marL="0" lvl="0" indent="0" algn="l" rtl="0">
              <a:spcBef>
                <a:spcPts val="0"/>
              </a:spcBef>
              <a:spcAft>
                <a:spcPts val="0"/>
              </a:spcAft>
              <a:buNone/>
            </a:pPr>
            <a:r>
              <a:rPr lang="en-US" dirty="0"/>
              <a:t>Testing &amp; Debugging:</a:t>
            </a:r>
          </a:p>
          <a:p>
            <a:pPr algn="l">
              <a:buFont typeface="Arial" panose="020B0604020202020204" pitchFamily="34" charset="0"/>
              <a:buChar char="•"/>
            </a:pPr>
            <a:r>
              <a:rPr lang="en-US" b="0" i="0" dirty="0">
                <a:solidFill>
                  <a:srgbClr val="D1D5DB"/>
                </a:solidFill>
                <a:effectLst/>
                <a:latin typeface="Söhne"/>
              </a:rPr>
              <a:t>Throughout the development process, you have likely performed testing and debugging to ensure the correctness and reliability of the game.</a:t>
            </a:r>
          </a:p>
          <a:p>
            <a:pPr algn="l">
              <a:buFont typeface="Arial" panose="020B0604020202020204" pitchFamily="34" charset="0"/>
              <a:buChar char="•"/>
            </a:pPr>
            <a:r>
              <a:rPr lang="en-US" b="0" i="0" dirty="0">
                <a:solidFill>
                  <a:srgbClr val="D1D5DB"/>
                </a:solidFill>
                <a:effectLst/>
                <a:latin typeface="Söhne"/>
              </a:rPr>
              <a:t>Unit testing, debugging tools, and techniques have been employed to identify and fix issues or errors in the code.</a:t>
            </a:r>
          </a:p>
          <a:p>
            <a:pPr marL="0" lvl="0" indent="0" algn="l" rtl="0">
              <a:spcBef>
                <a:spcPts val="0"/>
              </a:spcBef>
              <a:spcAft>
                <a:spcPts val="0"/>
              </a:spcAft>
              <a:buNone/>
            </a:pPr>
            <a:r>
              <a:rPr lang="en-US" dirty="0"/>
              <a:t>Animations:</a:t>
            </a:r>
          </a:p>
          <a:p>
            <a:pPr algn="l">
              <a:buFont typeface="Arial" panose="020B0604020202020204" pitchFamily="34" charset="0"/>
              <a:buChar char="•"/>
            </a:pPr>
            <a:r>
              <a:rPr lang="en-US" b="0" i="0" dirty="0">
                <a:solidFill>
                  <a:srgbClr val="D1D5DB"/>
                </a:solidFill>
                <a:effectLst/>
                <a:latin typeface="Söhne"/>
              </a:rPr>
              <a:t>You may have incorporated animations and transitions to enhance the visual appeal and user experience of the game.</a:t>
            </a:r>
          </a:p>
          <a:p>
            <a:pPr algn="l">
              <a:buFont typeface="Arial" panose="020B0604020202020204" pitchFamily="34" charset="0"/>
              <a:buChar char="•"/>
            </a:pPr>
            <a:r>
              <a:rPr lang="en-US" b="0" i="0" dirty="0">
                <a:solidFill>
                  <a:srgbClr val="D1D5DB"/>
                </a:solidFill>
                <a:effectLst/>
                <a:latin typeface="Söhne"/>
              </a:rPr>
              <a:t>JavaFX provides built-in support for animating properties, applying transitions, and creating visual effects.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9" r:id="rId8"/>
    <p:sldLayoutId id="2147483660" r:id="rId9"/>
    <p:sldLayoutId id="2147483661" r:id="rId10"/>
    <p:sldLayoutId id="2147483662" r:id="rId11"/>
    <p:sldLayoutId id="2147483664" r:id="rId12"/>
    <p:sldLayoutId id="2147483665" r:id="rId13"/>
    <p:sldLayoutId id="2147483667" r:id="rId14"/>
    <p:sldLayoutId id="214748366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MEMORY CARDS GAME FLIPPING TILES</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GROUP LOOP</a:t>
            </a:r>
            <a:endParaRPr sz="2100" dirty="0">
              <a:solidFill>
                <a:schemeClr val="dk2"/>
              </a:solidFill>
            </a:endParaRPr>
          </a:p>
        </p:txBody>
      </p:sp>
      <p:pic>
        <p:nvPicPr>
          <p:cNvPr id="3" name="Resim 2">
            <a:extLst>
              <a:ext uri="{FF2B5EF4-FFF2-40B4-BE49-F238E27FC236}">
                <a16:creationId xmlns:a16="http://schemas.microsoft.com/office/drawing/2014/main" id="{A730697E-4623-6CE4-DF1A-BE6891600B91}"/>
              </a:ext>
            </a:extLst>
          </p:cNvPr>
          <p:cNvPicPr>
            <a:picLocks noChangeAspect="1"/>
          </p:cNvPicPr>
          <p:nvPr/>
        </p:nvPicPr>
        <p:blipFill>
          <a:blip r:embed="rId3"/>
          <a:stretch>
            <a:fillRect/>
          </a:stretch>
        </p:blipFill>
        <p:spPr>
          <a:xfrm>
            <a:off x="558908" y="436326"/>
            <a:ext cx="1369445" cy="1369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UML CLASS DIAGRAM</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49245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524725" y="382957"/>
            <a:ext cx="809455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UML REPRESENTATION OF THE PROGRAM</a:t>
            </a:r>
            <a:endParaRPr dirty="0"/>
          </a:p>
        </p:txBody>
      </p:sp>
      <p:pic>
        <p:nvPicPr>
          <p:cNvPr id="3" name="Picture 2" descr="A screenshot of a computer program&#10;&#10;Description automatically generated with low confidence">
            <a:extLst>
              <a:ext uri="{FF2B5EF4-FFF2-40B4-BE49-F238E27FC236}">
                <a16:creationId xmlns:a16="http://schemas.microsoft.com/office/drawing/2014/main" id="{34F5966D-9406-7ECF-9B25-02207F193EAA}"/>
              </a:ext>
            </a:extLst>
          </p:cNvPr>
          <p:cNvPicPr>
            <a:picLocks noChangeAspect="1"/>
          </p:cNvPicPr>
          <p:nvPr/>
        </p:nvPicPr>
        <p:blipFill>
          <a:blip r:embed="rId3"/>
          <a:stretch>
            <a:fillRect/>
          </a:stretch>
        </p:blipFill>
        <p:spPr>
          <a:xfrm>
            <a:off x="2327354" y="1015419"/>
            <a:ext cx="4489291" cy="42289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56"/>
                                        </p:tgtEl>
                                        <p:attrNameLst>
                                          <p:attrName>style.visibility</p:attrName>
                                        </p:attrNameLst>
                                      </p:cBhvr>
                                      <p:to>
                                        <p:strVal val="visible"/>
                                      </p:to>
                                    </p:set>
                                    <p:animEffect transition="in" filter="wipe(down)">
                                      <p:cBhvr>
                                        <p:cTn id="7" dur="500"/>
                                        <p:tgtEl>
                                          <p:spTgt spid="8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678917"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FUN</a:t>
            </a:r>
            <a:r>
              <a:rPr lang="tr-TR" dirty="0"/>
              <a:t>C</a:t>
            </a:r>
            <a:r>
              <a:rPr lang="en" dirty="0"/>
              <a:t>TIONALITY OF CLASSES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313141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140709" y="35298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 Class</a:t>
            </a:r>
            <a:endParaRPr dirty="0"/>
          </a:p>
        </p:txBody>
      </p:sp>
      <p:sp>
        <p:nvSpPr>
          <p:cNvPr id="464" name="Google Shape;464;p37"/>
          <p:cNvSpPr txBox="1">
            <a:spLocks noGrp="1"/>
          </p:cNvSpPr>
          <p:nvPr>
            <p:ph type="ctrTitle" idx="2"/>
          </p:nvPr>
        </p:nvSpPr>
        <p:spPr>
          <a:xfrm flipH="1">
            <a:off x="267803" y="2000384"/>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Initializing the Game</a:t>
            </a:r>
            <a:endParaRPr dirty="0"/>
          </a:p>
        </p:txBody>
      </p:sp>
      <p:grpSp>
        <p:nvGrpSpPr>
          <p:cNvPr id="467" name="Google Shape;467;p37"/>
          <p:cNvGrpSpPr/>
          <p:nvPr/>
        </p:nvGrpSpPr>
        <p:grpSpPr>
          <a:xfrm>
            <a:off x="3862986" y="2563805"/>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887324"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6477485" y="2570562"/>
            <a:ext cx="1798893" cy="2572928"/>
            <a:chOff x="5995705" y="2570562"/>
            <a:chExt cx="1798893" cy="2572928"/>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232503" y="2000384"/>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Handling User Interactions</a:t>
            </a:r>
            <a:endParaRPr dirty="0"/>
          </a:p>
        </p:txBody>
      </p:sp>
      <p:sp>
        <p:nvSpPr>
          <p:cNvPr id="482" name="Google Shape;482;p37"/>
          <p:cNvSpPr txBox="1">
            <a:spLocks noGrp="1"/>
          </p:cNvSpPr>
          <p:nvPr>
            <p:ph type="ctrTitle" idx="8"/>
          </p:nvPr>
        </p:nvSpPr>
        <p:spPr>
          <a:xfrm flipH="1">
            <a:off x="6523170" y="2000384"/>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Game Logic Management</a:t>
            </a:r>
          </a:p>
        </p:txBody>
      </p:sp>
      <p:pic>
        <p:nvPicPr>
          <p:cNvPr id="9" name="Picture 8" descr="A picture containing graphics, circle, symbol, font&#10;&#10;Description automatically generated">
            <a:extLst>
              <a:ext uri="{FF2B5EF4-FFF2-40B4-BE49-F238E27FC236}">
                <a16:creationId xmlns:a16="http://schemas.microsoft.com/office/drawing/2014/main" id="{D083B39F-BA4D-FEB3-5694-828E29967295}"/>
              </a:ext>
            </a:extLst>
          </p:cNvPr>
          <p:cNvPicPr>
            <a:picLocks noChangeAspect="1"/>
          </p:cNvPicPr>
          <p:nvPr/>
        </p:nvPicPr>
        <p:blipFill>
          <a:blip r:embed="rId3"/>
          <a:stretch>
            <a:fillRect/>
          </a:stretch>
        </p:blipFill>
        <p:spPr>
          <a:xfrm>
            <a:off x="1067300" y="2743765"/>
            <a:ext cx="1080000" cy="1080000"/>
          </a:xfrm>
          <a:prstGeom prst="rect">
            <a:avLst/>
          </a:prstGeom>
        </p:spPr>
      </p:pic>
      <p:pic>
        <p:nvPicPr>
          <p:cNvPr id="11" name="Picture 10" descr="A picture containing symbol, font, graphics, screenshot&#10;&#10;Description automatically generated">
            <a:extLst>
              <a:ext uri="{FF2B5EF4-FFF2-40B4-BE49-F238E27FC236}">
                <a16:creationId xmlns:a16="http://schemas.microsoft.com/office/drawing/2014/main" id="{0BB909DD-C32C-AA60-7E80-7AD7A9CD1FC7}"/>
              </a:ext>
            </a:extLst>
          </p:cNvPr>
          <p:cNvPicPr>
            <a:picLocks noChangeAspect="1"/>
          </p:cNvPicPr>
          <p:nvPr/>
        </p:nvPicPr>
        <p:blipFill>
          <a:blip r:embed="rId4"/>
          <a:stretch>
            <a:fillRect/>
          </a:stretch>
        </p:blipFill>
        <p:spPr>
          <a:xfrm>
            <a:off x="4032000" y="2751321"/>
            <a:ext cx="1080000" cy="1080000"/>
          </a:xfrm>
          <a:prstGeom prst="rect">
            <a:avLst/>
          </a:prstGeom>
        </p:spPr>
      </p:pic>
      <p:pic>
        <p:nvPicPr>
          <p:cNvPr id="13" name="Picture 12" descr="A picture containing symbol, font, graphics, logo&#10;&#10;Description automatically generated">
            <a:extLst>
              <a:ext uri="{FF2B5EF4-FFF2-40B4-BE49-F238E27FC236}">
                <a16:creationId xmlns:a16="http://schemas.microsoft.com/office/drawing/2014/main" id="{D25DEFEF-4521-F668-53A2-49D25B1C1920}"/>
              </a:ext>
            </a:extLst>
          </p:cNvPr>
          <p:cNvPicPr>
            <a:picLocks noChangeAspect="1"/>
          </p:cNvPicPr>
          <p:nvPr/>
        </p:nvPicPr>
        <p:blipFill>
          <a:blip r:embed="rId5"/>
          <a:stretch>
            <a:fillRect/>
          </a:stretch>
        </p:blipFill>
        <p:spPr>
          <a:xfrm>
            <a:off x="7016370" y="2743765"/>
            <a:ext cx="1080000" cy="108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140709" y="35298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MainController Class</a:t>
            </a:r>
            <a:endParaRPr dirty="0"/>
          </a:p>
        </p:txBody>
      </p:sp>
      <p:sp>
        <p:nvSpPr>
          <p:cNvPr id="464" name="Google Shape;464;p37"/>
          <p:cNvSpPr txBox="1">
            <a:spLocks noGrp="1"/>
          </p:cNvSpPr>
          <p:nvPr>
            <p:ph type="ctrTitle" idx="2"/>
          </p:nvPr>
        </p:nvSpPr>
        <p:spPr>
          <a:xfrm flipH="1">
            <a:off x="267803" y="1936470"/>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Managing User Interface</a:t>
            </a:r>
            <a:endParaRPr dirty="0"/>
          </a:p>
        </p:txBody>
      </p:sp>
      <p:grpSp>
        <p:nvGrpSpPr>
          <p:cNvPr id="467" name="Google Shape;467;p37"/>
          <p:cNvGrpSpPr/>
          <p:nvPr/>
        </p:nvGrpSpPr>
        <p:grpSpPr>
          <a:xfrm>
            <a:off x="3862986" y="2563805"/>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887324"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647748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243641" y="1936470"/>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Coordinating Game Logic</a:t>
            </a:r>
            <a:endParaRPr dirty="0"/>
          </a:p>
        </p:txBody>
      </p:sp>
      <p:sp>
        <p:nvSpPr>
          <p:cNvPr id="482" name="Google Shape;482;p37"/>
          <p:cNvSpPr txBox="1">
            <a:spLocks noGrp="1"/>
          </p:cNvSpPr>
          <p:nvPr>
            <p:ph type="ctrTitle" idx="8"/>
          </p:nvPr>
        </p:nvSpPr>
        <p:spPr>
          <a:xfrm flipH="1">
            <a:off x="6413855" y="1936470"/>
            <a:ext cx="2258168"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Handling Game Events</a:t>
            </a:r>
          </a:p>
        </p:txBody>
      </p:sp>
      <p:pic>
        <p:nvPicPr>
          <p:cNvPr id="9" name="Picture 8" descr="A picture containing screenshot, graphics, circle, font&#10;&#10;Description automatically generated">
            <a:extLst>
              <a:ext uri="{FF2B5EF4-FFF2-40B4-BE49-F238E27FC236}">
                <a16:creationId xmlns:a16="http://schemas.microsoft.com/office/drawing/2014/main" id="{59731F93-34C8-AD86-960B-A80970E9F854}"/>
              </a:ext>
            </a:extLst>
          </p:cNvPr>
          <p:cNvPicPr>
            <a:picLocks noChangeAspect="1"/>
          </p:cNvPicPr>
          <p:nvPr/>
        </p:nvPicPr>
        <p:blipFill>
          <a:blip r:embed="rId3"/>
          <a:stretch>
            <a:fillRect/>
          </a:stretch>
        </p:blipFill>
        <p:spPr>
          <a:xfrm>
            <a:off x="1067300" y="2750522"/>
            <a:ext cx="1080000" cy="1080000"/>
          </a:xfrm>
          <a:prstGeom prst="rect">
            <a:avLst/>
          </a:prstGeom>
        </p:spPr>
      </p:pic>
      <p:pic>
        <p:nvPicPr>
          <p:cNvPr id="11" name="Picture 10" descr="A picture containing screenshot, square, rectangle&#10;&#10;Description automatically generated">
            <a:extLst>
              <a:ext uri="{FF2B5EF4-FFF2-40B4-BE49-F238E27FC236}">
                <a16:creationId xmlns:a16="http://schemas.microsoft.com/office/drawing/2014/main" id="{D2B70860-64CB-789B-FFE8-67B4F16DEAE8}"/>
              </a:ext>
            </a:extLst>
          </p:cNvPr>
          <p:cNvPicPr>
            <a:picLocks noChangeAspect="1"/>
          </p:cNvPicPr>
          <p:nvPr/>
        </p:nvPicPr>
        <p:blipFill>
          <a:blip r:embed="rId4"/>
          <a:stretch>
            <a:fillRect/>
          </a:stretch>
        </p:blipFill>
        <p:spPr>
          <a:xfrm>
            <a:off x="4032000" y="2741452"/>
            <a:ext cx="1080000" cy="1080000"/>
          </a:xfrm>
          <a:prstGeom prst="rect">
            <a:avLst/>
          </a:prstGeom>
        </p:spPr>
      </p:pic>
      <p:pic>
        <p:nvPicPr>
          <p:cNvPr id="13" name="Picture 12" descr="A picture containing symbol, font, graphics, design&#10;&#10;Description automatically generated">
            <a:extLst>
              <a:ext uri="{FF2B5EF4-FFF2-40B4-BE49-F238E27FC236}">
                <a16:creationId xmlns:a16="http://schemas.microsoft.com/office/drawing/2014/main" id="{8F3730F0-9D5B-E65F-4D7B-DD62CA52D506}"/>
              </a:ext>
            </a:extLst>
          </p:cNvPr>
          <p:cNvPicPr>
            <a:picLocks noChangeAspect="1"/>
          </p:cNvPicPr>
          <p:nvPr/>
        </p:nvPicPr>
        <p:blipFill>
          <a:blip r:embed="rId5"/>
          <a:stretch>
            <a:fillRect/>
          </a:stretch>
        </p:blipFill>
        <p:spPr>
          <a:xfrm>
            <a:off x="6996700" y="2750522"/>
            <a:ext cx="1080000" cy="1080000"/>
          </a:xfrm>
          <a:prstGeom prst="rect">
            <a:avLst/>
          </a:prstGeom>
        </p:spPr>
      </p:pic>
    </p:spTree>
    <p:extLst>
      <p:ext uri="{BB962C8B-B14F-4D97-AF65-F5344CB8AC3E}">
        <p14:creationId xmlns:p14="http://schemas.microsoft.com/office/powerpoint/2010/main" val="266531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140709" y="35298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StartController Class</a:t>
            </a:r>
            <a:endParaRPr dirty="0"/>
          </a:p>
        </p:txBody>
      </p:sp>
      <p:sp>
        <p:nvSpPr>
          <p:cNvPr id="464" name="Google Shape;464;p37"/>
          <p:cNvSpPr txBox="1">
            <a:spLocks noGrp="1"/>
          </p:cNvSpPr>
          <p:nvPr>
            <p:ph type="ctrTitle" idx="2"/>
          </p:nvPr>
        </p:nvSpPr>
        <p:spPr>
          <a:xfrm flipH="1">
            <a:off x="267803" y="1930887"/>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Handling Start Game Actions</a:t>
            </a:r>
            <a:endParaRPr dirty="0"/>
          </a:p>
        </p:txBody>
      </p:sp>
      <p:grpSp>
        <p:nvGrpSpPr>
          <p:cNvPr id="467" name="Google Shape;467;p37"/>
          <p:cNvGrpSpPr/>
          <p:nvPr/>
        </p:nvGrpSpPr>
        <p:grpSpPr>
          <a:xfrm>
            <a:off x="3862986" y="2563805"/>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887324"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647748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243641" y="1930887"/>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Managing Game Settings</a:t>
            </a:r>
            <a:endParaRPr dirty="0"/>
          </a:p>
        </p:txBody>
      </p:sp>
      <p:sp>
        <p:nvSpPr>
          <p:cNvPr id="482" name="Google Shape;482;p37"/>
          <p:cNvSpPr txBox="1">
            <a:spLocks noGrp="1"/>
          </p:cNvSpPr>
          <p:nvPr>
            <p:ph type="ctrTitle" idx="8"/>
          </p:nvPr>
        </p:nvSpPr>
        <p:spPr>
          <a:xfrm flipH="1">
            <a:off x="6427286" y="1930887"/>
            <a:ext cx="2258168"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Providing Help Option</a:t>
            </a:r>
          </a:p>
        </p:txBody>
      </p:sp>
      <p:pic>
        <p:nvPicPr>
          <p:cNvPr id="3" name="Picture 2" descr="A picture containing screenshot, font, graphics, symbol&#10;&#10;Description automatically generated">
            <a:extLst>
              <a:ext uri="{FF2B5EF4-FFF2-40B4-BE49-F238E27FC236}">
                <a16:creationId xmlns:a16="http://schemas.microsoft.com/office/drawing/2014/main" id="{6D61C09C-455B-2669-7AE8-D1048AB81B1C}"/>
              </a:ext>
            </a:extLst>
          </p:cNvPr>
          <p:cNvPicPr>
            <a:picLocks noChangeAspect="1"/>
          </p:cNvPicPr>
          <p:nvPr/>
        </p:nvPicPr>
        <p:blipFill>
          <a:blip r:embed="rId3"/>
          <a:stretch>
            <a:fillRect/>
          </a:stretch>
        </p:blipFill>
        <p:spPr>
          <a:xfrm>
            <a:off x="1067300" y="2743765"/>
            <a:ext cx="1080000" cy="1080000"/>
          </a:xfrm>
          <a:prstGeom prst="rect">
            <a:avLst/>
          </a:prstGeom>
        </p:spPr>
      </p:pic>
      <p:pic>
        <p:nvPicPr>
          <p:cNvPr id="5" name="Picture 4" descr="A picture containing circle, graphics, art, pattern&#10;&#10;Description automatically generated">
            <a:extLst>
              <a:ext uri="{FF2B5EF4-FFF2-40B4-BE49-F238E27FC236}">
                <a16:creationId xmlns:a16="http://schemas.microsoft.com/office/drawing/2014/main" id="{3819B97C-A226-F78A-1282-73A941A1F1C4}"/>
              </a:ext>
            </a:extLst>
          </p:cNvPr>
          <p:cNvPicPr>
            <a:picLocks noChangeAspect="1"/>
          </p:cNvPicPr>
          <p:nvPr/>
        </p:nvPicPr>
        <p:blipFill>
          <a:blip r:embed="rId4"/>
          <a:stretch>
            <a:fillRect/>
          </a:stretch>
        </p:blipFill>
        <p:spPr>
          <a:xfrm>
            <a:off x="4032000" y="2750522"/>
            <a:ext cx="1080000" cy="1080000"/>
          </a:xfrm>
          <a:prstGeom prst="rect">
            <a:avLst/>
          </a:prstGeom>
        </p:spPr>
      </p:pic>
      <p:pic>
        <p:nvPicPr>
          <p:cNvPr id="7" name="Picture 6" descr="A hand cursor and a button&#10;&#10;Description automatically generated with low confidence">
            <a:extLst>
              <a:ext uri="{FF2B5EF4-FFF2-40B4-BE49-F238E27FC236}">
                <a16:creationId xmlns:a16="http://schemas.microsoft.com/office/drawing/2014/main" id="{A4A3DB17-165C-D6C0-69B9-29397ECC7E54}"/>
              </a:ext>
            </a:extLst>
          </p:cNvPr>
          <p:cNvPicPr>
            <a:picLocks noChangeAspect="1"/>
          </p:cNvPicPr>
          <p:nvPr/>
        </p:nvPicPr>
        <p:blipFill>
          <a:blip r:embed="rId5"/>
          <a:stretch>
            <a:fillRect/>
          </a:stretch>
        </p:blipFill>
        <p:spPr>
          <a:xfrm>
            <a:off x="6996700" y="2743765"/>
            <a:ext cx="1080000" cy="1080000"/>
          </a:xfrm>
          <a:prstGeom prst="rect">
            <a:avLst/>
          </a:prstGeom>
        </p:spPr>
      </p:pic>
    </p:spTree>
    <p:extLst>
      <p:ext uri="{BB962C8B-B14F-4D97-AF65-F5344CB8AC3E}">
        <p14:creationId xmlns:p14="http://schemas.microsoft.com/office/powerpoint/2010/main" val="148521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140709" y="35298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HelpController Class</a:t>
            </a:r>
            <a:endParaRPr dirty="0"/>
          </a:p>
        </p:txBody>
      </p:sp>
      <p:sp>
        <p:nvSpPr>
          <p:cNvPr id="464" name="Google Shape;464;p37"/>
          <p:cNvSpPr txBox="1">
            <a:spLocks noGrp="1"/>
          </p:cNvSpPr>
          <p:nvPr>
            <p:ph type="ctrTitle" idx="2"/>
          </p:nvPr>
        </p:nvSpPr>
        <p:spPr>
          <a:xfrm flipH="1">
            <a:off x="267803" y="1930887"/>
            <a:ext cx="2678994"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Displaying Help Content</a:t>
            </a:r>
            <a:endParaRPr dirty="0"/>
          </a:p>
        </p:txBody>
      </p:sp>
      <p:grpSp>
        <p:nvGrpSpPr>
          <p:cNvPr id="467" name="Google Shape;467;p37"/>
          <p:cNvGrpSpPr/>
          <p:nvPr/>
        </p:nvGrpSpPr>
        <p:grpSpPr>
          <a:xfrm>
            <a:off x="3862986" y="2563805"/>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1" name="Google Shape;471;p37"/>
          <p:cNvGrpSpPr/>
          <p:nvPr/>
        </p:nvGrpSpPr>
        <p:grpSpPr>
          <a:xfrm>
            <a:off x="887324"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647748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2785458" y="1930887"/>
            <a:ext cx="3595359"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Handling Navigation to Main Screen</a:t>
            </a:r>
            <a:endParaRPr dirty="0"/>
          </a:p>
        </p:txBody>
      </p:sp>
      <p:sp>
        <p:nvSpPr>
          <p:cNvPr id="482" name="Google Shape;482;p37"/>
          <p:cNvSpPr txBox="1">
            <a:spLocks noGrp="1"/>
          </p:cNvSpPr>
          <p:nvPr>
            <p:ph type="ctrTitle" idx="8"/>
          </p:nvPr>
        </p:nvSpPr>
        <p:spPr>
          <a:xfrm flipH="1">
            <a:off x="6427286" y="1930887"/>
            <a:ext cx="2258168"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Providing Contextual Assistance</a:t>
            </a:r>
          </a:p>
        </p:txBody>
      </p:sp>
      <p:pic>
        <p:nvPicPr>
          <p:cNvPr id="3" name="Picture 2" descr="A picture containing graphics, screenshot, font, symbol&#10;&#10;Description automatically generated">
            <a:extLst>
              <a:ext uri="{FF2B5EF4-FFF2-40B4-BE49-F238E27FC236}">
                <a16:creationId xmlns:a16="http://schemas.microsoft.com/office/drawing/2014/main" id="{45215E97-861B-0F51-8942-2E6C0094FDCD}"/>
              </a:ext>
            </a:extLst>
          </p:cNvPr>
          <p:cNvPicPr>
            <a:picLocks noChangeAspect="1"/>
          </p:cNvPicPr>
          <p:nvPr/>
        </p:nvPicPr>
        <p:blipFill>
          <a:blip r:embed="rId3"/>
          <a:stretch>
            <a:fillRect/>
          </a:stretch>
        </p:blipFill>
        <p:spPr>
          <a:xfrm>
            <a:off x="1067300" y="2743765"/>
            <a:ext cx="1080000" cy="1080000"/>
          </a:xfrm>
          <a:prstGeom prst="rect">
            <a:avLst/>
          </a:prstGeom>
        </p:spPr>
      </p:pic>
      <p:pic>
        <p:nvPicPr>
          <p:cNvPr id="5" name="Picture 4" descr="A blue arrow in a square&#10;&#10;Description automatically generated with low confidence">
            <a:extLst>
              <a:ext uri="{FF2B5EF4-FFF2-40B4-BE49-F238E27FC236}">
                <a16:creationId xmlns:a16="http://schemas.microsoft.com/office/drawing/2014/main" id="{F40FB014-F9C2-8801-5AFF-658E365030EC}"/>
              </a:ext>
            </a:extLst>
          </p:cNvPr>
          <p:cNvPicPr>
            <a:picLocks noChangeAspect="1"/>
          </p:cNvPicPr>
          <p:nvPr/>
        </p:nvPicPr>
        <p:blipFill>
          <a:blip r:embed="rId4"/>
          <a:stretch>
            <a:fillRect/>
          </a:stretch>
        </p:blipFill>
        <p:spPr>
          <a:xfrm>
            <a:off x="4032000" y="2750522"/>
            <a:ext cx="1080000" cy="1080000"/>
          </a:xfrm>
          <a:prstGeom prst="rect">
            <a:avLst/>
          </a:prstGeom>
        </p:spPr>
      </p:pic>
      <p:pic>
        <p:nvPicPr>
          <p:cNvPr id="7" name="Picture 6" descr="A picture containing clipart, white, design, black and white&#10;&#10;Description automatically generated">
            <a:extLst>
              <a:ext uri="{FF2B5EF4-FFF2-40B4-BE49-F238E27FC236}">
                <a16:creationId xmlns:a16="http://schemas.microsoft.com/office/drawing/2014/main" id="{2E2A9FE2-F5F3-C734-A749-756080345E36}"/>
              </a:ext>
            </a:extLst>
          </p:cNvPr>
          <p:cNvPicPr>
            <a:picLocks noChangeAspect="1"/>
          </p:cNvPicPr>
          <p:nvPr/>
        </p:nvPicPr>
        <p:blipFill>
          <a:blip r:embed="rId5"/>
          <a:stretch>
            <a:fillRect/>
          </a:stretch>
        </p:blipFill>
        <p:spPr>
          <a:xfrm>
            <a:off x="7016370" y="2739907"/>
            <a:ext cx="1080000" cy="1080000"/>
          </a:xfrm>
          <a:prstGeom prst="rect">
            <a:avLst/>
          </a:prstGeom>
        </p:spPr>
      </p:pic>
    </p:spTree>
    <p:extLst>
      <p:ext uri="{BB962C8B-B14F-4D97-AF65-F5344CB8AC3E}">
        <p14:creationId xmlns:p14="http://schemas.microsoft.com/office/powerpoint/2010/main" val="5642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140709" y="35298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ResultController Class</a:t>
            </a:r>
            <a:endParaRPr dirty="0"/>
          </a:p>
        </p:txBody>
      </p:sp>
      <p:sp>
        <p:nvSpPr>
          <p:cNvPr id="464" name="Google Shape;464;p37"/>
          <p:cNvSpPr txBox="1">
            <a:spLocks noGrp="1"/>
          </p:cNvSpPr>
          <p:nvPr>
            <p:ph type="ctrTitle" idx="2"/>
          </p:nvPr>
        </p:nvSpPr>
        <p:spPr>
          <a:xfrm flipH="1">
            <a:off x="172373" y="1962081"/>
            <a:ext cx="2869853"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Displaying Player Performance</a:t>
            </a:r>
            <a:endParaRPr dirty="0"/>
          </a:p>
        </p:txBody>
      </p:sp>
      <p:grpSp>
        <p:nvGrpSpPr>
          <p:cNvPr id="467" name="Google Shape;467;p37"/>
          <p:cNvGrpSpPr/>
          <p:nvPr/>
        </p:nvGrpSpPr>
        <p:grpSpPr>
          <a:xfrm>
            <a:off x="3862986" y="2563805"/>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887324"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647748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322801" y="1962081"/>
            <a:ext cx="2498398"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US" dirty="0"/>
              <a:t>Handling Post-Game Actions</a:t>
            </a:r>
            <a:endParaRPr dirty="0"/>
          </a:p>
        </p:txBody>
      </p:sp>
      <p:sp>
        <p:nvSpPr>
          <p:cNvPr id="482" name="Google Shape;482;p37"/>
          <p:cNvSpPr txBox="1">
            <a:spLocks noGrp="1"/>
          </p:cNvSpPr>
          <p:nvPr>
            <p:ph type="ctrTitle" idx="8"/>
          </p:nvPr>
        </p:nvSpPr>
        <p:spPr>
          <a:xfrm flipH="1">
            <a:off x="6233058" y="1962081"/>
            <a:ext cx="2646624" cy="430500"/>
          </a:xfrm>
          <a:prstGeom prst="rect">
            <a:avLst/>
          </a:prstGeom>
        </p:spPr>
        <p:txBody>
          <a:bodyPr spcFirstLastPara="1" wrap="square" lIns="91425" tIns="91425" rIns="91425" bIns="0" anchor="b" anchorCtr="0">
            <a:noAutofit/>
          </a:bodyPr>
          <a:lstStyle/>
          <a:p>
            <a:pPr lvl="0"/>
            <a:r>
              <a:rPr lang="en-US" dirty="0"/>
              <a:t>Saving and Loading Player Results</a:t>
            </a:r>
          </a:p>
        </p:txBody>
      </p:sp>
      <p:pic>
        <p:nvPicPr>
          <p:cNvPr id="3" name="Picture 2" descr="A picture containing symbol, graphics, font, circle&#10;&#10;Description automatically generated">
            <a:extLst>
              <a:ext uri="{FF2B5EF4-FFF2-40B4-BE49-F238E27FC236}">
                <a16:creationId xmlns:a16="http://schemas.microsoft.com/office/drawing/2014/main" id="{7B558260-50BA-1220-41FF-1179D2666F36}"/>
              </a:ext>
            </a:extLst>
          </p:cNvPr>
          <p:cNvPicPr>
            <a:picLocks noChangeAspect="1"/>
          </p:cNvPicPr>
          <p:nvPr/>
        </p:nvPicPr>
        <p:blipFill>
          <a:blip r:embed="rId3"/>
          <a:stretch>
            <a:fillRect/>
          </a:stretch>
        </p:blipFill>
        <p:spPr>
          <a:xfrm>
            <a:off x="1067299" y="2743765"/>
            <a:ext cx="1080000" cy="1080000"/>
          </a:xfrm>
          <a:prstGeom prst="rect">
            <a:avLst/>
          </a:prstGeom>
        </p:spPr>
      </p:pic>
      <p:pic>
        <p:nvPicPr>
          <p:cNvPr id="5" name="Picture 4" descr="A finger pointing at a gear&#10;&#10;Description automatically generated with low confidence">
            <a:extLst>
              <a:ext uri="{FF2B5EF4-FFF2-40B4-BE49-F238E27FC236}">
                <a16:creationId xmlns:a16="http://schemas.microsoft.com/office/drawing/2014/main" id="{43E80B6D-0827-7887-B9BA-35742C08519A}"/>
              </a:ext>
            </a:extLst>
          </p:cNvPr>
          <p:cNvPicPr>
            <a:picLocks noChangeAspect="1"/>
          </p:cNvPicPr>
          <p:nvPr/>
        </p:nvPicPr>
        <p:blipFill>
          <a:blip r:embed="rId4"/>
          <a:stretch>
            <a:fillRect/>
          </a:stretch>
        </p:blipFill>
        <p:spPr>
          <a:xfrm>
            <a:off x="4032000" y="2743493"/>
            <a:ext cx="1080000" cy="1080000"/>
          </a:xfrm>
          <a:prstGeom prst="rect">
            <a:avLst/>
          </a:prstGeom>
        </p:spPr>
      </p:pic>
      <p:pic>
        <p:nvPicPr>
          <p:cNvPr id="7" name="Picture 6" descr="A black and white image of a scoreboard&#10;&#10;Description automatically generated with low confidence">
            <a:extLst>
              <a:ext uri="{FF2B5EF4-FFF2-40B4-BE49-F238E27FC236}">
                <a16:creationId xmlns:a16="http://schemas.microsoft.com/office/drawing/2014/main" id="{A2ABCD81-8660-280F-817D-C4DA8D9F0A7F}"/>
              </a:ext>
            </a:extLst>
          </p:cNvPr>
          <p:cNvPicPr>
            <a:picLocks noChangeAspect="1"/>
          </p:cNvPicPr>
          <p:nvPr/>
        </p:nvPicPr>
        <p:blipFill>
          <a:blip r:embed="rId5"/>
          <a:stretch>
            <a:fillRect/>
          </a:stretch>
        </p:blipFill>
        <p:spPr>
          <a:xfrm>
            <a:off x="7016370" y="2750522"/>
            <a:ext cx="1080000" cy="1080000"/>
          </a:xfrm>
          <a:prstGeom prst="rect">
            <a:avLst/>
          </a:prstGeom>
        </p:spPr>
      </p:pic>
    </p:spTree>
    <p:extLst>
      <p:ext uri="{BB962C8B-B14F-4D97-AF65-F5344CB8AC3E}">
        <p14:creationId xmlns:p14="http://schemas.microsoft.com/office/powerpoint/2010/main" val="246682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Board Class</a:t>
            </a:r>
            <a:endParaRPr dirty="0"/>
          </a:p>
        </p:txBody>
      </p:sp>
      <p:sp>
        <p:nvSpPr>
          <p:cNvPr id="694" name="Google Shape;694;p46"/>
          <p:cNvSpPr txBox="1">
            <a:spLocks noGrp="1"/>
          </p:cNvSpPr>
          <p:nvPr>
            <p:ph type="subTitle" idx="4294967295"/>
          </p:nvPr>
        </p:nvSpPr>
        <p:spPr>
          <a:xfrm flipH="1">
            <a:off x="443060" y="2926050"/>
            <a:ext cx="2863215"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US" sz="1600" dirty="0">
                <a:solidFill>
                  <a:schemeClr val="dk1"/>
                </a:solidFill>
              </a:rPr>
              <a:t>Board class is responsible for managing the game board. </a:t>
            </a:r>
            <a:endParaRPr sz="1600" dirty="0">
              <a:solidFill>
                <a:schemeClr val="dk1"/>
              </a:solidFill>
            </a:endParaRPr>
          </a:p>
        </p:txBody>
      </p:sp>
      <p:sp>
        <p:nvSpPr>
          <p:cNvPr id="696" name="Google Shape;696;p46"/>
          <p:cNvSpPr txBox="1">
            <a:spLocks noGrp="1"/>
          </p:cNvSpPr>
          <p:nvPr>
            <p:ph type="subTitle" idx="4294967295"/>
          </p:nvPr>
        </p:nvSpPr>
        <p:spPr>
          <a:xfrm flipH="1">
            <a:off x="5339475" y="1434075"/>
            <a:ext cx="3088163" cy="2730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Initializing the Game Board</a:t>
            </a:r>
          </a:p>
          <a:p>
            <a:pPr marL="0" lvl="0" indent="0" rtl="0">
              <a:spcBef>
                <a:spcPts val="1600"/>
              </a:spcBef>
              <a:spcAft>
                <a:spcPts val="1600"/>
              </a:spcAft>
              <a:buNone/>
            </a:pPr>
            <a:endParaRPr sz="1400" dirty="0"/>
          </a:p>
        </p:txBody>
      </p:sp>
      <p:sp>
        <p:nvSpPr>
          <p:cNvPr id="700" name="Google Shape;700;p46"/>
          <p:cNvSpPr txBox="1">
            <a:spLocks noGrp="1"/>
          </p:cNvSpPr>
          <p:nvPr>
            <p:ph type="subTitle" idx="4294967295"/>
          </p:nvPr>
        </p:nvSpPr>
        <p:spPr>
          <a:xfrm flipH="1">
            <a:off x="5231374" y="2760376"/>
            <a:ext cx="3088163" cy="2742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sz="1800" dirty="0"/>
              <a:t>Checking State of the Cards</a:t>
            </a:r>
          </a:p>
        </p:txBody>
      </p:sp>
      <p:sp>
        <p:nvSpPr>
          <p:cNvPr id="702" name="Google Shape;702;p46"/>
          <p:cNvSpPr txBox="1">
            <a:spLocks noGrp="1"/>
          </p:cNvSpPr>
          <p:nvPr>
            <p:ph type="subTitle" idx="4294967295"/>
          </p:nvPr>
        </p:nvSpPr>
        <p:spPr>
          <a:xfrm flipH="1">
            <a:off x="5339475" y="4037295"/>
            <a:ext cx="2698800" cy="274200"/>
          </a:xfrm>
          <a:prstGeom prst="rect">
            <a:avLst/>
          </a:prstGeom>
        </p:spPr>
        <p:txBody>
          <a:bodyPr spcFirstLastPara="1" wrap="square" lIns="91425" tIns="0" rIns="91425" bIns="0" anchor="t" anchorCtr="0">
            <a:noAutofit/>
          </a:bodyPr>
          <a:lstStyle/>
          <a:p>
            <a:pPr marL="114300" lvl="0" indent="0">
              <a:buNone/>
            </a:pPr>
            <a:r>
              <a:rPr lang="en-US" sz="1800" dirty="0"/>
              <a:t>Updating the Cards</a:t>
            </a: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Board</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flipV="1">
            <a:off x="2956690" y="2897499"/>
            <a:ext cx="2274684" cy="995"/>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Card Class</a:t>
            </a:r>
            <a:endParaRPr dirty="0"/>
          </a:p>
        </p:txBody>
      </p:sp>
      <p:sp>
        <p:nvSpPr>
          <p:cNvPr id="694" name="Google Shape;694;p46"/>
          <p:cNvSpPr txBox="1">
            <a:spLocks noGrp="1"/>
          </p:cNvSpPr>
          <p:nvPr>
            <p:ph type="subTitle" idx="4294967295"/>
          </p:nvPr>
        </p:nvSpPr>
        <p:spPr>
          <a:xfrm flipH="1">
            <a:off x="443060" y="2926050"/>
            <a:ext cx="2863215"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US" sz="1600" dirty="0">
                <a:solidFill>
                  <a:schemeClr val="dk1"/>
                </a:solidFill>
              </a:rPr>
              <a:t>Card class represents individual cards in the game.</a:t>
            </a:r>
            <a:endParaRPr sz="1600" dirty="0">
              <a:solidFill>
                <a:schemeClr val="dk1"/>
              </a:solidFill>
            </a:endParaRPr>
          </a:p>
        </p:txBody>
      </p:sp>
      <p:sp>
        <p:nvSpPr>
          <p:cNvPr id="696" name="Google Shape;696;p46"/>
          <p:cNvSpPr txBox="1">
            <a:spLocks noGrp="1"/>
          </p:cNvSpPr>
          <p:nvPr>
            <p:ph type="subTitle" idx="4294967295"/>
          </p:nvPr>
        </p:nvSpPr>
        <p:spPr>
          <a:xfrm flipH="1">
            <a:off x="5339475" y="1412418"/>
            <a:ext cx="3088163" cy="2730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Storing Card’s Information</a:t>
            </a:r>
          </a:p>
          <a:p>
            <a:pPr marL="0" lvl="0" indent="0" rtl="0">
              <a:spcBef>
                <a:spcPts val="0"/>
              </a:spcBef>
              <a:spcAft>
                <a:spcPts val="0"/>
              </a:spcAft>
              <a:buNone/>
            </a:pPr>
            <a:endParaRPr lang="en-US" sz="1800" dirty="0"/>
          </a:p>
        </p:txBody>
      </p:sp>
      <p:sp>
        <p:nvSpPr>
          <p:cNvPr id="700" name="Google Shape;700;p46"/>
          <p:cNvSpPr txBox="1">
            <a:spLocks noGrp="1"/>
          </p:cNvSpPr>
          <p:nvPr>
            <p:ph type="subTitle" idx="4294967295"/>
          </p:nvPr>
        </p:nvSpPr>
        <p:spPr>
          <a:xfrm flipH="1">
            <a:off x="5231374" y="2760376"/>
            <a:ext cx="3088163" cy="2742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sz="1800" dirty="0"/>
              <a:t>Updating the State of a Card </a:t>
            </a:r>
          </a:p>
          <a:p>
            <a:pPr marL="0" lvl="0" indent="0" algn="ctr" rtl="0">
              <a:spcBef>
                <a:spcPts val="0"/>
              </a:spcBef>
              <a:spcAft>
                <a:spcPts val="0"/>
              </a:spcAft>
              <a:buNone/>
            </a:pPr>
            <a:endParaRPr lang="en-US" sz="1800" dirty="0"/>
          </a:p>
        </p:txBody>
      </p:sp>
      <p:sp>
        <p:nvSpPr>
          <p:cNvPr id="702" name="Google Shape;702;p46"/>
          <p:cNvSpPr txBox="1">
            <a:spLocks noGrp="1"/>
          </p:cNvSpPr>
          <p:nvPr>
            <p:ph type="subTitle" idx="4294967295"/>
          </p:nvPr>
        </p:nvSpPr>
        <p:spPr>
          <a:xfrm flipH="1">
            <a:off x="5339475" y="4037295"/>
            <a:ext cx="3163502" cy="274200"/>
          </a:xfrm>
          <a:prstGeom prst="rect">
            <a:avLst/>
          </a:prstGeom>
        </p:spPr>
        <p:txBody>
          <a:bodyPr spcFirstLastPara="1" wrap="square" lIns="91425" tIns="0" rIns="91425" bIns="0" anchor="t" anchorCtr="0">
            <a:noAutofit/>
          </a:bodyPr>
          <a:lstStyle/>
          <a:p>
            <a:pPr marL="114300" lvl="0" indent="0">
              <a:buNone/>
            </a:pPr>
            <a:r>
              <a:rPr lang="en-US" sz="1800" dirty="0"/>
              <a:t>Providing Card’s Information</a:t>
            </a:r>
          </a:p>
          <a:p>
            <a:pPr marL="114300" lvl="0" indent="0">
              <a:buNone/>
            </a:pPr>
            <a:endParaRPr lang="en-US" sz="1800" dirty="0"/>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Card</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flipV="1">
            <a:off x="2956690" y="2897499"/>
            <a:ext cx="2274684" cy="995"/>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119916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 TO GAME</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Welcome to the exciting world of Memory Game, where your memory skills will be put to the test! </a:t>
            </a:r>
          </a:p>
          <a:p>
            <a:pPr marL="0" lvl="0" indent="0" algn="just" rtl="0">
              <a:spcBef>
                <a:spcPts val="0"/>
              </a:spcBef>
              <a:spcAft>
                <a:spcPts val="0"/>
              </a:spcAft>
              <a:buNone/>
            </a:pPr>
            <a:endParaRPr lang="en-US" sz="1300" dirty="0"/>
          </a:p>
          <a:p>
            <a:pPr marL="0" lvl="0" indent="0" algn="just" rtl="0">
              <a:spcBef>
                <a:spcPts val="0"/>
              </a:spcBef>
              <a:spcAft>
                <a:spcPts val="0"/>
              </a:spcAft>
              <a:buNone/>
            </a:pPr>
            <a:r>
              <a:rPr lang="en-US" sz="1300" dirty="0"/>
              <a:t>In this game, you will need to find and match similar components by flipping over cards with various images on them. Remembering the cards' positions is key to finding matching pairs as the game starts with all cards face down. Locate matching pairs amongst the cards to win. Uncovering two cards that do not match means they will be flipped back over, and you need to continue searching for matching pairs.</a:t>
            </a:r>
          </a:p>
          <a:p>
            <a:pPr marL="0" lvl="0" indent="0" algn="just" rtl="0">
              <a:spcBef>
                <a:spcPts val="0"/>
              </a:spcBef>
              <a:spcAft>
                <a:spcPts val="0"/>
              </a:spcAft>
              <a:buNone/>
            </a:pPr>
            <a:endParaRPr lang="en-US" sz="1300" dirty="0"/>
          </a:p>
          <a:p>
            <a:pPr marL="0" lvl="0" indent="0" algn="just" rtl="0">
              <a:spcBef>
                <a:spcPts val="0"/>
              </a:spcBef>
              <a:spcAft>
                <a:spcPts val="0"/>
              </a:spcAft>
              <a:buNone/>
            </a:pPr>
            <a:r>
              <a:rPr lang="en-US" sz="1300" dirty="0"/>
              <a:t>This AI opponent game is designed to help you improve your memory skills and encourages critical thinking, brain exercises, visual recognition, and long-term memory. An AI opponent makes the game more competitive, adding to its difficulty. The pairing challenge won't have any clues to support you, yet game instructions are available at the help desk.</a:t>
            </a:r>
          </a:p>
          <a:p>
            <a:pPr marL="0" lvl="0" indent="0" algn="just" rtl="0">
              <a:spcBef>
                <a:spcPts val="0"/>
              </a:spcBef>
              <a:spcAft>
                <a:spcPts val="0"/>
              </a:spcAft>
              <a:buNone/>
            </a:pPr>
            <a:endParaRPr lang="en-US" sz="1300" dirty="0"/>
          </a:p>
          <a:p>
            <a:pPr marL="0" lvl="0" indent="0" algn="just" rtl="0">
              <a:spcBef>
                <a:spcPts val="0"/>
              </a:spcBef>
              <a:spcAft>
                <a:spcPts val="0"/>
              </a:spcAft>
              <a:buNone/>
            </a:pPr>
            <a:r>
              <a:rPr lang="en-US" sz="1300" dirty="0"/>
              <a:t>Success in the game involves finding all matching pairs within a predetermined time limit. Players can easily navigate and enjoy the game thanks to its user-friendly interface. By utilizing Object-Oriented and functional paradigms, the game's developers ensured the program's maintainability and reusability. Experience the excitement of this adventure and try out your memory skills.</a:t>
            </a:r>
          </a:p>
          <a:p>
            <a:pPr marL="0" lvl="0" indent="0" algn="just" rtl="0">
              <a:spcBef>
                <a:spcPts val="0"/>
              </a:spcBef>
              <a:spcAft>
                <a:spcPts val="0"/>
              </a:spcAft>
              <a:buNone/>
            </a:pPr>
            <a:endParaRPr sz="1300" dirty="0"/>
          </a:p>
          <a:p>
            <a:pPr marL="0" lvl="0" indent="0" algn="just"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Effect transition="in" filter="wipe(down)">
                                      <p:cBhvr>
                                        <p:cTn id="7" dur="500"/>
                                        <p:tgtEl>
                                          <p:spTgt spid="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1">
                                            <p:txEl>
                                              <p:pRg st="2" end="2"/>
                                            </p:txEl>
                                          </p:spTgt>
                                        </p:tgtEl>
                                        <p:attrNameLst>
                                          <p:attrName>style.visibility</p:attrName>
                                        </p:attrNameLst>
                                      </p:cBhvr>
                                      <p:to>
                                        <p:strVal val="visible"/>
                                      </p:to>
                                    </p:set>
                                    <p:animEffect transition="in" filter="wipe(down)">
                                      <p:cBhvr>
                                        <p:cTn id="12" dur="500"/>
                                        <p:tgtEl>
                                          <p:spTgt spid="3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1">
                                            <p:txEl>
                                              <p:pRg st="4" end="4"/>
                                            </p:txEl>
                                          </p:spTgt>
                                        </p:tgtEl>
                                        <p:attrNameLst>
                                          <p:attrName>style.visibility</p:attrName>
                                        </p:attrNameLst>
                                      </p:cBhvr>
                                      <p:to>
                                        <p:strVal val="visible"/>
                                      </p:to>
                                    </p:set>
                                    <p:animEffect transition="in" filter="wipe(down)">
                                      <p:cBhvr>
                                        <p:cTn id="17" dur="500"/>
                                        <p:tgtEl>
                                          <p:spTgt spid="34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1">
                                            <p:txEl>
                                              <p:pRg st="6" end="6"/>
                                            </p:txEl>
                                          </p:spTgt>
                                        </p:tgtEl>
                                        <p:attrNameLst>
                                          <p:attrName>style.visibility</p:attrName>
                                        </p:attrNameLst>
                                      </p:cBhvr>
                                      <p:to>
                                        <p:strVal val="visible"/>
                                      </p:to>
                                    </p:set>
                                    <p:animEffect transition="in" filter="wipe(down)">
                                      <p:cBhvr>
                                        <p:cTn id="22" dur="500"/>
                                        <p:tgtEl>
                                          <p:spTgt spid="3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Shuffle Class</a:t>
            </a:r>
            <a:endParaRPr dirty="0"/>
          </a:p>
        </p:txBody>
      </p:sp>
      <p:sp>
        <p:nvSpPr>
          <p:cNvPr id="694" name="Google Shape;694;p46"/>
          <p:cNvSpPr txBox="1">
            <a:spLocks noGrp="1"/>
          </p:cNvSpPr>
          <p:nvPr>
            <p:ph type="subTitle" idx="4294967295"/>
          </p:nvPr>
        </p:nvSpPr>
        <p:spPr>
          <a:xfrm flipH="1">
            <a:off x="-198027" y="2926050"/>
            <a:ext cx="3504301"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US" sz="1600" dirty="0">
                <a:solidFill>
                  <a:schemeClr val="dk1"/>
                </a:solidFill>
              </a:rPr>
              <a:t>Shuffle class is responsible for shuffling the cards in the board.</a:t>
            </a:r>
            <a:endParaRPr sz="1600" dirty="0">
              <a:solidFill>
                <a:schemeClr val="dk1"/>
              </a:solidFill>
            </a:endParaRPr>
          </a:p>
        </p:txBody>
      </p:sp>
      <p:sp>
        <p:nvSpPr>
          <p:cNvPr id="696" name="Google Shape;696;p46"/>
          <p:cNvSpPr txBox="1">
            <a:spLocks noGrp="1"/>
          </p:cNvSpPr>
          <p:nvPr>
            <p:ph type="subTitle" idx="4294967295"/>
          </p:nvPr>
        </p:nvSpPr>
        <p:spPr>
          <a:xfrm flipH="1">
            <a:off x="5339474" y="1412418"/>
            <a:ext cx="2701589" cy="2730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Generating Randomized Card Order</a:t>
            </a:r>
          </a:p>
          <a:p>
            <a:pPr marL="0" lvl="0" indent="0" rtl="0">
              <a:spcBef>
                <a:spcPts val="0"/>
              </a:spcBef>
              <a:spcAft>
                <a:spcPts val="0"/>
              </a:spcAft>
              <a:buNone/>
            </a:pPr>
            <a:endParaRPr lang="en-US" sz="1800" dirty="0"/>
          </a:p>
        </p:txBody>
      </p:sp>
      <p:sp>
        <p:nvSpPr>
          <p:cNvPr id="700" name="Google Shape;700;p46"/>
          <p:cNvSpPr txBox="1">
            <a:spLocks noGrp="1"/>
          </p:cNvSpPr>
          <p:nvPr>
            <p:ph type="subTitle" idx="4294967295"/>
          </p:nvPr>
        </p:nvSpPr>
        <p:spPr>
          <a:xfrm flipH="1">
            <a:off x="5339474" y="2761734"/>
            <a:ext cx="3088163" cy="2742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Move Tracking</a:t>
            </a:r>
          </a:p>
          <a:p>
            <a:pPr marL="0" lvl="0" indent="0" rtl="0">
              <a:spcBef>
                <a:spcPts val="0"/>
              </a:spcBef>
              <a:spcAft>
                <a:spcPts val="0"/>
              </a:spcAft>
              <a:buNone/>
            </a:pPr>
            <a:endParaRPr lang="en-US" sz="1800" dirty="0"/>
          </a:p>
        </p:txBody>
      </p:sp>
      <p:sp>
        <p:nvSpPr>
          <p:cNvPr id="702" name="Google Shape;702;p46"/>
          <p:cNvSpPr txBox="1">
            <a:spLocks noGrp="1"/>
          </p:cNvSpPr>
          <p:nvPr>
            <p:ph type="subTitle" idx="4294967295"/>
          </p:nvPr>
        </p:nvSpPr>
        <p:spPr>
          <a:xfrm flipH="1">
            <a:off x="5339475" y="4037295"/>
            <a:ext cx="3418026" cy="274200"/>
          </a:xfrm>
          <a:prstGeom prst="rect">
            <a:avLst/>
          </a:prstGeom>
        </p:spPr>
        <p:txBody>
          <a:bodyPr spcFirstLastPara="1" wrap="square" lIns="91425" tIns="0" rIns="91425" bIns="0" anchor="t" anchorCtr="0">
            <a:noAutofit/>
          </a:bodyPr>
          <a:lstStyle/>
          <a:p>
            <a:pPr marL="114300" lvl="0" indent="0">
              <a:buNone/>
            </a:pPr>
            <a:r>
              <a:rPr lang="en-US" sz="1800" dirty="0"/>
              <a:t>Facilitating Game Initialization</a:t>
            </a:r>
          </a:p>
          <a:p>
            <a:pPr marL="114300" lvl="0" indent="0">
              <a:buNone/>
            </a:pPr>
            <a:endParaRPr lang="en-US" sz="1800" dirty="0"/>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75"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Shuffle</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flipV="1">
            <a:off x="2956690" y="2897499"/>
            <a:ext cx="2274684" cy="995"/>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3082304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Tracker Class</a:t>
            </a:r>
            <a:endParaRPr dirty="0"/>
          </a:p>
        </p:txBody>
      </p:sp>
      <p:sp>
        <p:nvSpPr>
          <p:cNvPr id="694" name="Google Shape;694;p46"/>
          <p:cNvSpPr txBox="1">
            <a:spLocks noGrp="1"/>
          </p:cNvSpPr>
          <p:nvPr>
            <p:ph type="subTitle" idx="4294967295"/>
          </p:nvPr>
        </p:nvSpPr>
        <p:spPr>
          <a:xfrm flipH="1">
            <a:off x="-198027" y="2926050"/>
            <a:ext cx="3504301"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US" sz="1600" dirty="0">
                <a:solidFill>
                  <a:schemeClr val="dk1"/>
                </a:solidFill>
              </a:rPr>
              <a:t>Tracker class is responsible for tracking the time and moves.</a:t>
            </a:r>
            <a:endParaRPr sz="1600" dirty="0">
              <a:solidFill>
                <a:schemeClr val="dk1"/>
              </a:solidFill>
            </a:endParaRPr>
          </a:p>
        </p:txBody>
      </p:sp>
      <p:sp>
        <p:nvSpPr>
          <p:cNvPr id="696" name="Google Shape;696;p46"/>
          <p:cNvSpPr txBox="1">
            <a:spLocks noGrp="1"/>
          </p:cNvSpPr>
          <p:nvPr>
            <p:ph type="subTitle" idx="4294967295"/>
          </p:nvPr>
        </p:nvSpPr>
        <p:spPr>
          <a:xfrm flipH="1">
            <a:off x="5339474" y="1412418"/>
            <a:ext cx="2701589" cy="2730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Time Limit Tracking</a:t>
            </a:r>
          </a:p>
          <a:p>
            <a:pPr marL="0" lvl="0" indent="0" rtl="0">
              <a:spcBef>
                <a:spcPts val="0"/>
              </a:spcBef>
              <a:spcAft>
                <a:spcPts val="0"/>
              </a:spcAft>
              <a:buNone/>
            </a:pPr>
            <a:endParaRPr lang="en-US" sz="1800" dirty="0"/>
          </a:p>
        </p:txBody>
      </p:sp>
      <p:sp>
        <p:nvSpPr>
          <p:cNvPr id="700" name="Google Shape;700;p46"/>
          <p:cNvSpPr txBox="1">
            <a:spLocks noGrp="1"/>
          </p:cNvSpPr>
          <p:nvPr>
            <p:ph type="subTitle" idx="4294967295"/>
          </p:nvPr>
        </p:nvSpPr>
        <p:spPr>
          <a:xfrm flipH="1">
            <a:off x="5339474" y="2761734"/>
            <a:ext cx="3088163" cy="2742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Applying Shuffled Order</a:t>
            </a:r>
          </a:p>
          <a:p>
            <a:pPr marL="0" lvl="0" indent="0" rtl="0">
              <a:spcBef>
                <a:spcPts val="0"/>
              </a:spcBef>
              <a:spcAft>
                <a:spcPts val="0"/>
              </a:spcAft>
              <a:buNone/>
            </a:pPr>
            <a:endParaRPr lang="en-US" sz="1800" dirty="0"/>
          </a:p>
        </p:txBody>
      </p:sp>
      <p:sp>
        <p:nvSpPr>
          <p:cNvPr id="702" name="Google Shape;702;p46"/>
          <p:cNvSpPr txBox="1">
            <a:spLocks noGrp="1"/>
          </p:cNvSpPr>
          <p:nvPr>
            <p:ph type="subTitle" idx="4294967295"/>
          </p:nvPr>
        </p:nvSpPr>
        <p:spPr>
          <a:xfrm flipH="1">
            <a:off x="5339474" y="4037295"/>
            <a:ext cx="3418026" cy="274200"/>
          </a:xfrm>
          <a:prstGeom prst="rect">
            <a:avLst/>
          </a:prstGeom>
        </p:spPr>
        <p:txBody>
          <a:bodyPr spcFirstLastPara="1" wrap="square" lIns="91425" tIns="0" rIns="91425" bIns="0" anchor="t" anchorCtr="0">
            <a:noAutofit/>
          </a:bodyPr>
          <a:lstStyle/>
          <a:p>
            <a:pPr marL="114300" lvl="0" indent="0">
              <a:buNone/>
            </a:pPr>
            <a:r>
              <a:rPr lang="en-US" sz="1800" dirty="0"/>
              <a:t>Time Played Tracking</a:t>
            </a:r>
          </a:p>
          <a:p>
            <a:pPr marL="114300" lvl="0" indent="0">
              <a:buNone/>
            </a:pPr>
            <a:endParaRPr lang="en-US" sz="1800" dirty="0"/>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75"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Tracker</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flipV="1">
            <a:off x="2956690" y="2897499"/>
            <a:ext cx="2274684" cy="995"/>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298388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Sound Class</a:t>
            </a:r>
            <a:endParaRPr dirty="0"/>
          </a:p>
        </p:txBody>
      </p:sp>
      <p:sp>
        <p:nvSpPr>
          <p:cNvPr id="694" name="Google Shape;694;p46"/>
          <p:cNvSpPr txBox="1">
            <a:spLocks noGrp="1"/>
          </p:cNvSpPr>
          <p:nvPr>
            <p:ph type="subTitle" idx="4294967295"/>
          </p:nvPr>
        </p:nvSpPr>
        <p:spPr>
          <a:xfrm flipH="1">
            <a:off x="-198027" y="2926050"/>
            <a:ext cx="3504301"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US" sz="1600" dirty="0">
                <a:solidFill>
                  <a:schemeClr val="dk1"/>
                </a:solidFill>
              </a:rPr>
              <a:t>Sound class’s main task is to play a sound effect accordingly.</a:t>
            </a:r>
            <a:endParaRPr sz="1600" dirty="0">
              <a:solidFill>
                <a:schemeClr val="dk1"/>
              </a:solidFill>
            </a:endParaRPr>
          </a:p>
        </p:txBody>
      </p:sp>
      <p:sp>
        <p:nvSpPr>
          <p:cNvPr id="700" name="Google Shape;700;p46"/>
          <p:cNvSpPr txBox="1">
            <a:spLocks noGrp="1"/>
          </p:cNvSpPr>
          <p:nvPr>
            <p:ph type="subTitle" idx="4294967295"/>
          </p:nvPr>
        </p:nvSpPr>
        <p:spPr>
          <a:xfrm flipH="1">
            <a:off x="5339474" y="2724900"/>
            <a:ext cx="3088163" cy="274200"/>
          </a:xfrm>
          <a:prstGeom prst="rect">
            <a:avLst/>
          </a:prstGeom>
        </p:spPr>
        <p:txBody>
          <a:bodyPr spcFirstLastPara="1" wrap="square" lIns="91425" tIns="0" rIns="91425" bIns="0" anchor="t" anchorCtr="0">
            <a:noAutofit/>
          </a:bodyPr>
          <a:lstStyle/>
          <a:p>
            <a:pPr marL="0" lvl="0" indent="0" rtl="0">
              <a:spcBef>
                <a:spcPts val="0"/>
              </a:spcBef>
              <a:spcAft>
                <a:spcPts val="0"/>
              </a:spcAft>
              <a:buNone/>
            </a:pPr>
            <a:r>
              <a:rPr lang="en-US" sz="1800" dirty="0"/>
              <a:t>Sound Effect Management</a:t>
            </a: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870575"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3000" dirty="0">
                <a:solidFill>
                  <a:schemeClr val="dk1"/>
                </a:solidFill>
              </a:rPr>
              <a:t>Sound</a:t>
            </a:r>
            <a:endParaRPr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46"/>
          <p:cNvCxnSpPr>
            <a:cxnSpLocks/>
          </p:cNvCxnSpPr>
          <p:nvPr/>
        </p:nvCxnSpPr>
        <p:spPr>
          <a:xfrm flipV="1">
            <a:off x="2956690" y="2897499"/>
            <a:ext cx="2274684" cy="995"/>
          </a:xfrm>
          <a:prstGeom prst="bentConnector3">
            <a:avLst>
              <a:gd name="adj1" fmla="val 50000"/>
            </a:avLst>
          </a:prstGeom>
          <a:noFill/>
          <a:ln w="28575" cap="flat" cmpd="sng">
            <a:solidFill>
              <a:schemeClr val="lt1"/>
            </a:solidFill>
            <a:prstDash val="solid"/>
            <a:round/>
            <a:headEnd type="none" w="med" len="med"/>
            <a:tailEnd type="oval" w="med" len="med"/>
          </a:ln>
        </p:spPr>
      </p:cxnSp>
    </p:spTree>
    <p:extLst>
      <p:ext uri="{BB962C8B-B14F-4D97-AF65-F5344CB8AC3E}">
        <p14:creationId xmlns:p14="http://schemas.microsoft.com/office/powerpoint/2010/main" val="260759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678917"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PLAY THE DEMO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404111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wipe(down)">
                                      <p:cBhvr>
                                        <p:cTn id="7" dur="500"/>
                                        <p:tgtEl>
                                          <p:spTgt spid="3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4"/>
                                        </p:tgtEl>
                                        <p:attrNameLst>
                                          <p:attrName>style.visibility</p:attrName>
                                        </p:attrNameLst>
                                      </p:cBhvr>
                                      <p:to>
                                        <p:strVal val="visible"/>
                                      </p:to>
                                    </p:set>
                                    <p:animEffect transition="in" filter="wipe(down)">
                                      <p:cBhvr>
                                        <p:cTn id="12"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0"/>
      <p:bldP spid="3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5247750" y="1688783"/>
            <a:ext cx="2467500" cy="14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Let’s run the program and play the game and see how it functions as it is described.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Play!</a:t>
            </a:r>
            <a:endParaRPr dirty="0"/>
          </a:p>
        </p:txBody>
      </p:sp>
      <p:sp>
        <p:nvSpPr>
          <p:cNvPr id="533" name="Google Shape;533;p41"/>
          <p:cNvSpPr/>
          <p:nvPr/>
        </p:nvSpPr>
        <p:spPr>
          <a:xfrm>
            <a:off x="1573026" y="1331886"/>
            <a:ext cx="3177932" cy="2749922"/>
          </a:xfrm>
          <a:custGeom>
            <a:avLst/>
            <a:gdLst/>
            <a:ahLst/>
            <a:cxnLst/>
            <a:rect l="l" t="t" r="r" b="b"/>
            <a:pathLst>
              <a:path w="228546" h="197765" extrusionOk="0">
                <a:moveTo>
                  <a:pt x="1" y="0"/>
                </a:moveTo>
                <a:lnTo>
                  <a:pt x="1" y="197765"/>
                </a:lnTo>
                <a:lnTo>
                  <a:pt x="228546" y="197765"/>
                </a:lnTo>
                <a:lnTo>
                  <a:pt x="2285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game&#10;&#10;Description automatically generated">
            <a:extLst>
              <a:ext uri="{FF2B5EF4-FFF2-40B4-BE49-F238E27FC236}">
                <a16:creationId xmlns:a16="http://schemas.microsoft.com/office/drawing/2014/main" id="{7E3C83B3-0552-B8DB-C757-11E23318014E}"/>
              </a:ext>
            </a:extLst>
          </p:cNvPr>
          <p:cNvPicPr>
            <a:picLocks noChangeAspect="1"/>
          </p:cNvPicPr>
          <p:nvPr/>
        </p:nvPicPr>
        <p:blipFill>
          <a:blip r:embed="rId3"/>
          <a:stretch>
            <a:fillRect/>
          </a:stretch>
        </p:blipFill>
        <p:spPr>
          <a:xfrm>
            <a:off x="1790564" y="1683524"/>
            <a:ext cx="2742856" cy="2046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wipe(down)">
                                      <p:cBhvr>
                                        <p:cTn id="7" dur="500"/>
                                        <p:tgtEl>
                                          <p:spTgt spid="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31">
                                            <p:txEl>
                                              <p:pRg st="0" end="0"/>
                                            </p:txEl>
                                          </p:spTgt>
                                        </p:tgtEl>
                                        <p:attrNameLst>
                                          <p:attrName>style.visibility</p:attrName>
                                        </p:attrNameLst>
                                      </p:cBhvr>
                                      <p:to>
                                        <p:strVal val="visible"/>
                                      </p:to>
                                    </p:set>
                                    <p:animEffect transition="in" filter="wipe(down)">
                                      <p:cBhvr>
                                        <p:cTn id="17" dur="500"/>
                                        <p:tgtEl>
                                          <p:spTgt spid="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278000" y="41169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TEAM</a:t>
            </a:r>
            <a:endParaRPr dirty="0"/>
          </a:p>
        </p:txBody>
      </p:sp>
      <p:sp>
        <p:nvSpPr>
          <p:cNvPr id="12" name="Oval 11">
            <a:extLst>
              <a:ext uri="{FF2B5EF4-FFF2-40B4-BE49-F238E27FC236}">
                <a16:creationId xmlns:a16="http://schemas.microsoft.com/office/drawing/2014/main" id="{9245D32A-7621-B42D-63A0-EF06898854E7}"/>
              </a:ext>
            </a:extLst>
          </p:cNvPr>
          <p:cNvSpPr/>
          <p:nvPr/>
        </p:nvSpPr>
        <p:spPr>
          <a:xfrm>
            <a:off x="392210" y="1260690"/>
            <a:ext cx="1800000" cy="180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noFill/>
            </a:endParaRPr>
          </a:p>
        </p:txBody>
      </p:sp>
      <p:sp>
        <p:nvSpPr>
          <p:cNvPr id="524" name="Google Shape;524;p40"/>
          <p:cNvSpPr txBox="1"/>
          <p:nvPr/>
        </p:nvSpPr>
        <p:spPr>
          <a:xfrm>
            <a:off x="123985" y="3135264"/>
            <a:ext cx="2185581" cy="115887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buNone/>
            </a:pPr>
            <a:r>
              <a:rPr lang="en" b="1" dirty="0">
                <a:solidFill>
                  <a:schemeClr val="lt1"/>
                </a:solidFill>
                <a:latin typeface="Anaheim"/>
                <a:ea typeface="Anaheim"/>
                <a:cs typeface="Anaheim"/>
                <a:sym typeface="Anaheim"/>
              </a:rPr>
              <a:t>Ahmad F. Azimi</a:t>
            </a:r>
          </a:p>
          <a:p>
            <a:pPr marL="0" lvl="0" indent="0" algn="ctr" rtl="0">
              <a:spcBef>
                <a:spcPts val="0"/>
              </a:spcBef>
              <a:buNone/>
            </a:pPr>
            <a:r>
              <a:rPr lang="en" dirty="0">
                <a:solidFill>
                  <a:schemeClr val="lt1"/>
                </a:solidFill>
                <a:latin typeface="Anaheim"/>
                <a:ea typeface="Anaheim"/>
                <a:cs typeface="Anaheim"/>
                <a:sym typeface="Anaheim"/>
              </a:rPr>
              <a:t>SWE – 1</a:t>
            </a:r>
            <a:r>
              <a:rPr lang="en" baseline="30000" dirty="0">
                <a:solidFill>
                  <a:schemeClr val="lt1"/>
                </a:solidFill>
                <a:latin typeface="Anaheim"/>
                <a:ea typeface="Anaheim"/>
                <a:cs typeface="Anaheim"/>
                <a:sym typeface="Anaheim"/>
              </a:rPr>
              <a:t>st</a:t>
            </a:r>
            <a:r>
              <a:rPr lang="en" dirty="0">
                <a:solidFill>
                  <a:schemeClr val="lt1"/>
                </a:solidFill>
                <a:latin typeface="Anaheim"/>
                <a:ea typeface="Anaheim"/>
                <a:cs typeface="Anaheim"/>
                <a:sym typeface="Anaheim"/>
              </a:rPr>
              <a:t> Year</a:t>
            </a:r>
          </a:p>
          <a:p>
            <a:pPr marL="0" lvl="0" indent="0" algn="ctr" rtl="0">
              <a:spcBef>
                <a:spcPts val="0"/>
              </a:spcBef>
              <a:buNone/>
            </a:pPr>
            <a:r>
              <a:rPr lang="en" dirty="0">
                <a:solidFill>
                  <a:schemeClr val="lt1"/>
                </a:solidFill>
                <a:latin typeface="Anaheim"/>
                <a:ea typeface="Anaheim"/>
                <a:cs typeface="Anaheim"/>
                <a:sym typeface="Anaheim"/>
              </a:rPr>
              <a:t>Role in Team: Programmer  </a:t>
            </a:r>
          </a:p>
        </p:txBody>
      </p:sp>
      <p:pic>
        <p:nvPicPr>
          <p:cNvPr id="11" name="Picture 10" descr="A person wearing a red hoodie&#10;&#10;Description automatically generated with medium confidence">
            <a:extLst>
              <a:ext uri="{FF2B5EF4-FFF2-40B4-BE49-F238E27FC236}">
                <a16:creationId xmlns:a16="http://schemas.microsoft.com/office/drawing/2014/main" id="{DA5F46C2-51D1-6CBF-89A3-19A46BA257A9}"/>
              </a:ext>
            </a:extLst>
          </p:cNvPr>
          <p:cNvPicPr>
            <a:picLocks noChangeAspect="1"/>
          </p:cNvPicPr>
          <p:nvPr/>
        </p:nvPicPr>
        <p:blipFill>
          <a:blip r:embed="rId3"/>
          <a:stretch>
            <a:fillRect/>
          </a:stretch>
        </p:blipFill>
        <p:spPr>
          <a:xfrm>
            <a:off x="572210" y="1440690"/>
            <a:ext cx="1440000" cy="1440000"/>
          </a:xfrm>
          <a:prstGeom prst="rect">
            <a:avLst/>
          </a:prstGeom>
        </p:spPr>
      </p:pic>
      <p:sp>
        <p:nvSpPr>
          <p:cNvPr id="13" name="Oval 12">
            <a:extLst>
              <a:ext uri="{FF2B5EF4-FFF2-40B4-BE49-F238E27FC236}">
                <a16:creationId xmlns:a16="http://schemas.microsoft.com/office/drawing/2014/main" id="{8F02D2E1-CF8B-669F-21C7-A687979B69FB}"/>
              </a:ext>
            </a:extLst>
          </p:cNvPr>
          <p:cNvSpPr/>
          <p:nvPr/>
        </p:nvSpPr>
        <p:spPr>
          <a:xfrm>
            <a:off x="2561368" y="1260690"/>
            <a:ext cx="1800000" cy="1800000"/>
          </a:xfrm>
          <a:prstGeom prst="ellipse">
            <a:avLst/>
          </a:prstGeom>
          <a:solidFill>
            <a:srgbClr val="EC00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noFill/>
            </a:endParaRPr>
          </a:p>
        </p:txBody>
      </p:sp>
      <p:sp>
        <p:nvSpPr>
          <p:cNvPr id="14" name="Google Shape;524;p40">
            <a:extLst>
              <a:ext uri="{FF2B5EF4-FFF2-40B4-BE49-F238E27FC236}">
                <a16:creationId xmlns:a16="http://schemas.microsoft.com/office/drawing/2014/main" id="{E34733AA-B6D5-620B-1448-AEDB2731DFFB}"/>
              </a:ext>
            </a:extLst>
          </p:cNvPr>
          <p:cNvSpPr txBox="1"/>
          <p:nvPr/>
        </p:nvSpPr>
        <p:spPr>
          <a:xfrm>
            <a:off x="2605544" y="3135264"/>
            <a:ext cx="1902137" cy="115887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buNone/>
            </a:pPr>
            <a:r>
              <a:rPr lang="en" b="1" dirty="0">
                <a:solidFill>
                  <a:schemeClr val="lt1"/>
                </a:solidFill>
                <a:latin typeface="Anaheim"/>
                <a:ea typeface="Anaheim"/>
                <a:cs typeface="Anaheim"/>
                <a:sym typeface="Anaheim"/>
              </a:rPr>
              <a:t>Zeynep Çetin</a:t>
            </a:r>
          </a:p>
          <a:p>
            <a:pPr marL="0" lvl="0" indent="0" algn="ctr" rtl="0">
              <a:spcBef>
                <a:spcPts val="0"/>
              </a:spcBef>
              <a:buNone/>
            </a:pPr>
            <a:r>
              <a:rPr lang="en" dirty="0">
                <a:solidFill>
                  <a:schemeClr val="lt1"/>
                </a:solidFill>
                <a:latin typeface="Anaheim"/>
                <a:ea typeface="Anaheim"/>
                <a:cs typeface="Anaheim"/>
                <a:sym typeface="Anaheim"/>
              </a:rPr>
              <a:t>Engineering - 1</a:t>
            </a:r>
            <a:r>
              <a:rPr lang="en" baseline="30000" dirty="0">
                <a:solidFill>
                  <a:schemeClr val="lt1"/>
                </a:solidFill>
                <a:latin typeface="Anaheim"/>
                <a:ea typeface="Anaheim"/>
                <a:cs typeface="Anaheim"/>
                <a:sym typeface="Anaheim"/>
              </a:rPr>
              <a:t>st</a:t>
            </a:r>
            <a:r>
              <a:rPr lang="en" dirty="0">
                <a:solidFill>
                  <a:schemeClr val="lt1"/>
                </a:solidFill>
                <a:latin typeface="Anaheim"/>
                <a:ea typeface="Anaheim"/>
                <a:cs typeface="Anaheim"/>
                <a:sym typeface="Anaheim"/>
              </a:rPr>
              <a:t> Year</a:t>
            </a:r>
          </a:p>
          <a:p>
            <a:pPr marL="0" lvl="0" indent="0" algn="ctr" rtl="0">
              <a:spcBef>
                <a:spcPts val="0"/>
              </a:spcBef>
              <a:buNone/>
            </a:pPr>
            <a:r>
              <a:rPr lang="en" dirty="0">
                <a:solidFill>
                  <a:schemeClr val="lt1"/>
                </a:solidFill>
                <a:latin typeface="Anaheim"/>
                <a:ea typeface="Anaheim"/>
                <a:cs typeface="Anaheim"/>
                <a:sym typeface="Anaheim"/>
              </a:rPr>
              <a:t>Role in Team: </a:t>
            </a:r>
          </a:p>
          <a:p>
            <a:pPr marL="0" lvl="0" indent="0" algn="ctr" rtl="0">
              <a:spcBef>
                <a:spcPts val="0"/>
              </a:spcBef>
              <a:buNone/>
            </a:pPr>
            <a:r>
              <a:rPr lang="en" dirty="0">
                <a:solidFill>
                  <a:schemeClr val="lt1"/>
                </a:solidFill>
                <a:latin typeface="Anaheim"/>
                <a:ea typeface="Anaheim"/>
                <a:cs typeface="Anaheim"/>
                <a:sym typeface="Anaheim"/>
              </a:rPr>
              <a:t>Team Lead </a:t>
            </a:r>
          </a:p>
        </p:txBody>
      </p:sp>
      <p:sp>
        <p:nvSpPr>
          <p:cNvPr id="16" name="Oval 15">
            <a:extLst>
              <a:ext uri="{FF2B5EF4-FFF2-40B4-BE49-F238E27FC236}">
                <a16:creationId xmlns:a16="http://schemas.microsoft.com/office/drawing/2014/main" id="{37CA0FE7-9AA6-5920-D9BE-18C8A89C26A7}"/>
              </a:ext>
            </a:extLst>
          </p:cNvPr>
          <p:cNvSpPr/>
          <p:nvPr/>
        </p:nvSpPr>
        <p:spPr>
          <a:xfrm>
            <a:off x="4730477" y="1260690"/>
            <a:ext cx="1800000" cy="180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noFill/>
            </a:endParaRPr>
          </a:p>
        </p:txBody>
      </p:sp>
      <p:sp>
        <p:nvSpPr>
          <p:cNvPr id="17" name="Google Shape;524;p40">
            <a:extLst>
              <a:ext uri="{FF2B5EF4-FFF2-40B4-BE49-F238E27FC236}">
                <a16:creationId xmlns:a16="http://schemas.microsoft.com/office/drawing/2014/main" id="{7FE63FD1-AB40-778B-CB46-17429392060D}"/>
              </a:ext>
            </a:extLst>
          </p:cNvPr>
          <p:cNvSpPr txBox="1"/>
          <p:nvPr/>
        </p:nvSpPr>
        <p:spPr>
          <a:xfrm>
            <a:off x="6966000" y="3135264"/>
            <a:ext cx="1800000" cy="115887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buNone/>
            </a:pPr>
            <a:r>
              <a:rPr lang="en" b="1" dirty="0">
                <a:solidFill>
                  <a:schemeClr val="lt1"/>
                </a:solidFill>
                <a:latin typeface="Anaheim"/>
                <a:ea typeface="Anaheim"/>
                <a:cs typeface="Anaheim"/>
                <a:sym typeface="Anaheim"/>
              </a:rPr>
              <a:t>Ceren Kızılırmak</a:t>
            </a:r>
          </a:p>
          <a:p>
            <a:pPr marL="0" lvl="0" indent="0" algn="ctr" rtl="0">
              <a:spcBef>
                <a:spcPts val="0"/>
              </a:spcBef>
              <a:buNone/>
            </a:pPr>
            <a:r>
              <a:rPr lang="en" dirty="0">
                <a:solidFill>
                  <a:schemeClr val="lt1"/>
                </a:solidFill>
                <a:latin typeface="Anaheim"/>
                <a:ea typeface="Anaheim"/>
                <a:cs typeface="Anaheim"/>
                <a:sym typeface="Anaheim"/>
              </a:rPr>
              <a:t>Engineering – 1</a:t>
            </a:r>
            <a:r>
              <a:rPr lang="en" baseline="30000" dirty="0">
                <a:solidFill>
                  <a:schemeClr val="lt1"/>
                </a:solidFill>
                <a:latin typeface="Anaheim"/>
                <a:ea typeface="Anaheim"/>
                <a:cs typeface="Anaheim"/>
                <a:sym typeface="Anaheim"/>
              </a:rPr>
              <a:t>st</a:t>
            </a:r>
            <a:r>
              <a:rPr lang="en" dirty="0">
                <a:solidFill>
                  <a:schemeClr val="lt1"/>
                </a:solidFill>
                <a:latin typeface="Anaheim"/>
                <a:ea typeface="Anaheim"/>
                <a:cs typeface="Anaheim"/>
                <a:sym typeface="Anaheim"/>
              </a:rPr>
              <a:t> Year</a:t>
            </a:r>
          </a:p>
          <a:p>
            <a:pPr marL="0" lvl="0" indent="0" algn="ctr" rtl="0">
              <a:spcBef>
                <a:spcPts val="0"/>
              </a:spcBef>
              <a:buNone/>
            </a:pPr>
            <a:r>
              <a:rPr lang="en" dirty="0">
                <a:solidFill>
                  <a:schemeClr val="lt1"/>
                </a:solidFill>
                <a:latin typeface="Anaheim"/>
                <a:ea typeface="Anaheim"/>
                <a:cs typeface="Anaheim"/>
                <a:sym typeface="Anaheim"/>
              </a:rPr>
              <a:t>Role in Team: </a:t>
            </a:r>
          </a:p>
          <a:p>
            <a:pPr marL="0" lvl="0" indent="0" algn="ctr" rtl="0">
              <a:spcBef>
                <a:spcPts val="0"/>
              </a:spcBef>
              <a:buNone/>
            </a:pPr>
            <a:r>
              <a:rPr lang="en" dirty="0">
                <a:solidFill>
                  <a:schemeClr val="lt1"/>
                </a:solidFill>
                <a:latin typeface="Anaheim"/>
                <a:ea typeface="Anaheim"/>
                <a:cs typeface="Anaheim"/>
                <a:sym typeface="Anaheim"/>
              </a:rPr>
              <a:t>Design Manager</a:t>
            </a:r>
          </a:p>
        </p:txBody>
      </p:sp>
      <p:sp>
        <p:nvSpPr>
          <p:cNvPr id="19" name="Oval 18">
            <a:extLst>
              <a:ext uri="{FF2B5EF4-FFF2-40B4-BE49-F238E27FC236}">
                <a16:creationId xmlns:a16="http://schemas.microsoft.com/office/drawing/2014/main" id="{767AEA5E-516A-51EB-AE13-963C45294827}"/>
              </a:ext>
            </a:extLst>
          </p:cNvPr>
          <p:cNvSpPr/>
          <p:nvPr/>
        </p:nvSpPr>
        <p:spPr>
          <a:xfrm>
            <a:off x="6899636" y="1260690"/>
            <a:ext cx="1800000" cy="1798121"/>
          </a:xfrm>
          <a:prstGeom prst="ellipse">
            <a:avLst/>
          </a:prstGeom>
          <a:solidFill>
            <a:srgbClr val="EC00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dirty="0">
              <a:noFill/>
            </a:endParaRPr>
          </a:p>
        </p:txBody>
      </p:sp>
      <p:sp>
        <p:nvSpPr>
          <p:cNvPr id="20" name="Google Shape;524;p40">
            <a:extLst>
              <a:ext uri="{FF2B5EF4-FFF2-40B4-BE49-F238E27FC236}">
                <a16:creationId xmlns:a16="http://schemas.microsoft.com/office/drawing/2014/main" id="{1F792D63-1E5C-1E80-5996-2A2A1AFBF798}"/>
              </a:ext>
            </a:extLst>
          </p:cNvPr>
          <p:cNvSpPr txBox="1"/>
          <p:nvPr/>
        </p:nvSpPr>
        <p:spPr>
          <a:xfrm>
            <a:off x="4730477" y="3136474"/>
            <a:ext cx="1800000" cy="115766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buNone/>
            </a:pPr>
            <a:r>
              <a:rPr lang="en-US" b="1" dirty="0">
                <a:solidFill>
                  <a:schemeClr val="lt1"/>
                </a:solidFill>
                <a:latin typeface="Anaheim"/>
                <a:ea typeface="Anaheim"/>
                <a:cs typeface="Anaheim"/>
                <a:sym typeface="Anaheim"/>
              </a:rPr>
              <a:t>Efe Mert Güler</a:t>
            </a:r>
            <a:r>
              <a:rPr lang="en-US" dirty="0">
                <a:solidFill>
                  <a:schemeClr val="lt1"/>
                </a:solidFill>
                <a:latin typeface="Anaheim"/>
                <a:ea typeface="Anaheim"/>
                <a:cs typeface="Anaheim"/>
                <a:sym typeface="Anaheim"/>
              </a:rPr>
              <a:t> </a:t>
            </a:r>
          </a:p>
          <a:p>
            <a:pPr marL="0" lvl="0" indent="0" algn="ctr" rtl="0">
              <a:spcBef>
                <a:spcPts val="0"/>
              </a:spcBef>
              <a:buNone/>
            </a:pPr>
            <a:r>
              <a:rPr lang="en" dirty="0">
                <a:solidFill>
                  <a:schemeClr val="lt1"/>
                </a:solidFill>
                <a:latin typeface="Anaheim"/>
                <a:ea typeface="Anaheim"/>
                <a:cs typeface="Anaheim"/>
                <a:sym typeface="Anaheim"/>
              </a:rPr>
              <a:t>CMPE – 2</a:t>
            </a:r>
            <a:r>
              <a:rPr lang="en" baseline="30000" dirty="0">
                <a:solidFill>
                  <a:schemeClr val="lt1"/>
                </a:solidFill>
                <a:latin typeface="Anaheim"/>
                <a:ea typeface="Anaheim"/>
                <a:cs typeface="Anaheim"/>
                <a:sym typeface="Anaheim"/>
              </a:rPr>
              <a:t>nd</a:t>
            </a:r>
            <a:r>
              <a:rPr lang="en" dirty="0">
                <a:solidFill>
                  <a:schemeClr val="lt1"/>
                </a:solidFill>
                <a:latin typeface="Anaheim"/>
                <a:ea typeface="Anaheim"/>
                <a:cs typeface="Anaheim"/>
                <a:sym typeface="Anaheim"/>
              </a:rPr>
              <a:t> Year</a:t>
            </a:r>
          </a:p>
          <a:p>
            <a:pPr marL="0" lvl="0" indent="0" algn="ctr" rtl="0">
              <a:spcBef>
                <a:spcPts val="0"/>
              </a:spcBef>
              <a:buNone/>
            </a:pPr>
            <a:r>
              <a:rPr lang="en" dirty="0">
                <a:solidFill>
                  <a:schemeClr val="lt1"/>
                </a:solidFill>
                <a:latin typeface="Anaheim"/>
                <a:ea typeface="Anaheim"/>
                <a:cs typeface="Anaheim"/>
                <a:sym typeface="Anaheim"/>
              </a:rPr>
              <a:t>Role in Team: </a:t>
            </a:r>
          </a:p>
          <a:p>
            <a:pPr marL="0" lvl="0" indent="0" algn="ctr" rtl="0">
              <a:spcBef>
                <a:spcPts val="0"/>
              </a:spcBef>
              <a:buNone/>
            </a:pPr>
            <a:r>
              <a:rPr lang="en" dirty="0">
                <a:solidFill>
                  <a:schemeClr val="lt1"/>
                </a:solidFill>
                <a:latin typeface="Anaheim"/>
                <a:ea typeface="Anaheim"/>
                <a:cs typeface="Anaheim"/>
                <a:sym typeface="Anaheim"/>
              </a:rPr>
              <a:t>UI Designer </a:t>
            </a:r>
          </a:p>
        </p:txBody>
      </p:sp>
      <p:pic>
        <p:nvPicPr>
          <p:cNvPr id="27" name="Picture 26" descr="A person sitting at a table with a drink&#10;&#10;Description automatically generated with medium confidence">
            <a:extLst>
              <a:ext uri="{FF2B5EF4-FFF2-40B4-BE49-F238E27FC236}">
                <a16:creationId xmlns:a16="http://schemas.microsoft.com/office/drawing/2014/main" id="{18EBA3FF-ACBE-79A8-3822-C1079CFDAB7D}"/>
              </a:ext>
            </a:extLst>
          </p:cNvPr>
          <p:cNvPicPr>
            <a:picLocks noChangeAspect="1"/>
          </p:cNvPicPr>
          <p:nvPr/>
        </p:nvPicPr>
        <p:blipFill rotWithShape="1">
          <a:blip r:embed="rId4"/>
          <a:srcRect t="10000" b="10000"/>
          <a:stretch/>
        </p:blipFill>
        <p:spPr>
          <a:xfrm>
            <a:off x="2741270" y="1440690"/>
            <a:ext cx="1440000" cy="1440000"/>
          </a:xfrm>
          <a:prstGeom prst="ellipse">
            <a:avLst/>
          </a:prstGeom>
        </p:spPr>
      </p:pic>
      <p:pic>
        <p:nvPicPr>
          <p:cNvPr id="3" name="Picture 2" descr="A person taking a selfie&#10;&#10;Description automatically generated">
            <a:extLst>
              <a:ext uri="{FF2B5EF4-FFF2-40B4-BE49-F238E27FC236}">
                <a16:creationId xmlns:a16="http://schemas.microsoft.com/office/drawing/2014/main" id="{A0C66480-1FCF-BB48-4815-8FD24B4D343B}"/>
              </a:ext>
            </a:extLst>
          </p:cNvPr>
          <p:cNvPicPr>
            <a:picLocks noChangeAspect="1"/>
          </p:cNvPicPr>
          <p:nvPr/>
        </p:nvPicPr>
        <p:blipFill rotWithShape="1">
          <a:blip r:embed="rId5"/>
          <a:srcRect t="12235" b="12235"/>
          <a:stretch/>
        </p:blipFill>
        <p:spPr>
          <a:xfrm>
            <a:off x="7079636" y="1440690"/>
            <a:ext cx="1440000" cy="1440000"/>
          </a:xfrm>
          <a:prstGeom prst="ellipse">
            <a:avLst/>
          </a:prstGeom>
        </p:spPr>
      </p:pic>
      <p:pic>
        <p:nvPicPr>
          <p:cNvPr id="5" name="Picture 4" descr="A person taking a selfie&#10;&#10;Description automatically generated">
            <a:extLst>
              <a:ext uri="{FF2B5EF4-FFF2-40B4-BE49-F238E27FC236}">
                <a16:creationId xmlns:a16="http://schemas.microsoft.com/office/drawing/2014/main" id="{D4B80AD6-637E-7D53-12B6-84E2613E37F8}"/>
              </a:ext>
            </a:extLst>
          </p:cNvPr>
          <p:cNvPicPr>
            <a:picLocks noChangeAspect="1"/>
          </p:cNvPicPr>
          <p:nvPr/>
        </p:nvPicPr>
        <p:blipFill rotWithShape="1">
          <a:blip r:embed="rId6"/>
          <a:srcRect l="-247" t="31604" r="247" b="12272"/>
          <a:stretch/>
        </p:blipFill>
        <p:spPr>
          <a:xfrm>
            <a:off x="4910477" y="1439750"/>
            <a:ext cx="1440000" cy="144000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wipe(down)">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4">
                                            <p:txEl>
                                              <p:pRg st="0" end="0"/>
                                            </p:txEl>
                                          </p:spTgt>
                                        </p:tgtEl>
                                        <p:attrNameLst>
                                          <p:attrName>style.visibility</p:attrName>
                                        </p:attrNameLst>
                                      </p:cBhvr>
                                      <p:to>
                                        <p:strVal val="visible"/>
                                      </p:to>
                                    </p:set>
                                    <p:animEffect transition="in" filter="wipe(down)">
                                      <p:cBhvr>
                                        <p:cTn id="17" dur="500"/>
                                        <p:tgtEl>
                                          <p:spTgt spid="524">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24">
                                            <p:txEl>
                                              <p:pRg st="1" end="1"/>
                                            </p:txEl>
                                          </p:spTgt>
                                        </p:tgtEl>
                                        <p:attrNameLst>
                                          <p:attrName>style.visibility</p:attrName>
                                        </p:attrNameLst>
                                      </p:cBhvr>
                                      <p:to>
                                        <p:strVal val="visible"/>
                                      </p:to>
                                    </p:set>
                                    <p:animEffect transition="in" filter="wipe(down)">
                                      <p:cBhvr>
                                        <p:cTn id="20" dur="500"/>
                                        <p:tgtEl>
                                          <p:spTgt spid="524">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24">
                                            <p:txEl>
                                              <p:pRg st="2" end="2"/>
                                            </p:txEl>
                                          </p:spTgt>
                                        </p:tgtEl>
                                        <p:attrNameLst>
                                          <p:attrName>style.visibility</p:attrName>
                                        </p:attrNameLst>
                                      </p:cBhvr>
                                      <p:to>
                                        <p:strVal val="visible"/>
                                      </p:to>
                                    </p:set>
                                    <p:animEffect transition="in" filter="wipe(down)">
                                      <p:cBhvr>
                                        <p:cTn id="23" dur="500"/>
                                        <p:tgtEl>
                                          <p:spTgt spid="52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wipe(down)">
                                      <p:cBhvr>
                                        <p:cTn id="33" dur="500"/>
                                        <p:tgtEl>
                                          <p:spTgt spid="14">
                                            <p:txEl>
                                              <p:pRg st="0" end="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xEl>
                                              <p:pRg st="1" end="1"/>
                                            </p:txEl>
                                          </p:spTgt>
                                        </p:tgtEl>
                                        <p:attrNameLst>
                                          <p:attrName>style.visibility</p:attrName>
                                        </p:attrNameLst>
                                      </p:cBhvr>
                                      <p:to>
                                        <p:strVal val="visible"/>
                                      </p:to>
                                    </p:set>
                                    <p:animEffect transition="in" filter="wipe(down)">
                                      <p:cBhvr>
                                        <p:cTn id="36" dur="500"/>
                                        <p:tgtEl>
                                          <p:spTgt spid="14">
                                            <p:txEl>
                                              <p:pRg st="1" end="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animEffect transition="in" filter="wipe(down)">
                                      <p:cBhvr>
                                        <p:cTn id="39" dur="500"/>
                                        <p:tgtEl>
                                          <p:spTgt spid="14">
                                            <p:txEl>
                                              <p:pRg st="2" end="2"/>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14">
                                            <p:txEl>
                                              <p:pRg st="3" end="3"/>
                                            </p:txEl>
                                          </p:spTgt>
                                        </p:tgtEl>
                                        <p:attrNameLst>
                                          <p:attrName>style.visibility</p:attrName>
                                        </p:attrNameLst>
                                      </p:cBhvr>
                                      <p:to>
                                        <p:strVal val="visible"/>
                                      </p:to>
                                    </p:set>
                                    <p:animEffect transition="in" filter="wipe(down)">
                                      <p:cBhvr>
                                        <p:cTn id="42" dur="500"/>
                                        <p:tgtEl>
                                          <p:spTgt spid="1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wipe(down)">
                                      <p:cBhvr>
                                        <p:cTn id="52" dur="500"/>
                                        <p:tgtEl>
                                          <p:spTgt spid="20">
                                            <p:txEl>
                                              <p:pRg st="0" end="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20">
                                            <p:txEl>
                                              <p:pRg st="1" end="1"/>
                                            </p:txEl>
                                          </p:spTgt>
                                        </p:tgtEl>
                                        <p:attrNameLst>
                                          <p:attrName>style.visibility</p:attrName>
                                        </p:attrNameLst>
                                      </p:cBhvr>
                                      <p:to>
                                        <p:strVal val="visible"/>
                                      </p:to>
                                    </p:set>
                                    <p:animEffect transition="in" filter="wipe(down)">
                                      <p:cBhvr>
                                        <p:cTn id="55" dur="500"/>
                                        <p:tgtEl>
                                          <p:spTgt spid="20">
                                            <p:txEl>
                                              <p:pRg st="1" end="1"/>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20">
                                            <p:txEl>
                                              <p:pRg st="2" end="2"/>
                                            </p:txEl>
                                          </p:spTgt>
                                        </p:tgtEl>
                                        <p:attrNameLst>
                                          <p:attrName>style.visibility</p:attrName>
                                        </p:attrNameLst>
                                      </p:cBhvr>
                                      <p:to>
                                        <p:strVal val="visible"/>
                                      </p:to>
                                    </p:set>
                                    <p:animEffect transition="in" filter="wipe(down)">
                                      <p:cBhvr>
                                        <p:cTn id="58" dur="500"/>
                                        <p:tgtEl>
                                          <p:spTgt spid="20">
                                            <p:txEl>
                                              <p:pRg st="2" end="2"/>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20">
                                            <p:txEl>
                                              <p:pRg st="3" end="3"/>
                                            </p:txEl>
                                          </p:spTgt>
                                        </p:tgtEl>
                                        <p:attrNameLst>
                                          <p:attrName>style.visibility</p:attrName>
                                        </p:attrNameLst>
                                      </p:cBhvr>
                                      <p:to>
                                        <p:strVal val="visible"/>
                                      </p:to>
                                    </p:set>
                                    <p:animEffect transition="in" filter="wipe(down)">
                                      <p:cBhvr>
                                        <p:cTn id="61" dur="500"/>
                                        <p:tgtEl>
                                          <p:spTgt spid="20">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down)">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7">
                                            <p:txEl>
                                              <p:pRg st="0" end="0"/>
                                            </p:txEl>
                                          </p:spTgt>
                                        </p:tgtEl>
                                        <p:attrNameLst>
                                          <p:attrName>style.visibility</p:attrName>
                                        </p:attrNameLst>
                                      </p:cBhvr>
                                      <p:to>
                                        <p:strVal val="visible"/>
                                      </p:to>
                                    </p:set>
                                    <p:animEffect transition="in" filter="wipe(down)">
                                      <p:cBhvr>
                                        <p:cTn id="71" dur="500"/>
                                        <p:tgtEl>
                                          <p:spTgt spid="17">
                                            <p:txEl>
                                              <p:pRg st="0" end="0"/>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17">
                                            <p:txEl>
                                              <p:pRg st="1" end="1"/>
                                            </p:txEl>
                                          </p:spTgt>
                                        </p:tgtEl>
                                        <p:attrNameLst>
                                          <p:attrName>style.visibility</p:attrName>
                                        </p:attrNameLst>
                                      </p:cBhvr>
                                      <p:to>
                                        <p:strVal val="visible"/>
                                      </p:to>
                                    </p:set>
                                    <p:animEffect transition="in" filter="wipe(down)">
                                      <p:cBhvr>
                                        <p:cTn id="74" dur="500"/>
                                        <p:tgtEl>
                                          <p:spTgt spid="17">
                                            <p:txEl>
                                              <p:pRg st="1" end="1"/>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17">
                                            <p:txEl>
                                              <p:pRg st="2" end="2"/>
                                            </p:txEl>
                                          </p:spTgt>
                                        </p:tgtEl>
                                        <p:attrNameLst>
                                          <p:attrName>style.visibility</p:attrName>
                                        </p:attrNameLst>
                                      </p:cBhvr>
                                      <p:to>
                                        <p:strVal val="visible"/>
                                      </p:to>
                                    </p:set>
                                    <p:animEffect transition="in" filter="wipe(down)">
                                      <p:cBhvr>
                                        <p:cTn id="77" dur="500"/>
                                        <p:tgtEl>
                                          <p:spTgt spid="17">
                                            <p:txEl>
                                              <p:pRg st="2" end="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17">
                                            <p:txEl>
                                              <p:pRg st="3" end="3"/>
                                            </p:txEl>
                                          </p:spTgt>
                                        </p:tgtEl>
                                        <p:attrNameLst>
                                          <p:attrName>style.visibility</p:attrName>
                                        </p:attrNameLst>
                                      </p:cBhvr>
                                      <p:to>
                                        <p:strVal val="visible"/>
                                      </p:to>
                                    </p:set>
                                    <p:animEffect transition="in" filter="wipe(down)">
                                      <p:cBhvr>
                                        <p:cTn id="80"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p:bldP spid="16"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899" name="Google Shape;899;p52"/>
          <p:cNvSpPr txBox="1">
            <a:spLocks noGrp="1"/>
          </p:cNvSpPr>
          <p:nvPr>
            <p:ph type="subTitle" idx="1"/>
          </p:nvPr>
        </p:nvSpPr>
        <p:spPr>
          <a:xfrm>
            <a:off x="2131088" y="1466022"/>
            <a:ext cx="4881824"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US" dirty="0"/>
              <a:t>z</a:t>
            </a:r>
            <a:r>
              <a:rPr lang="en" dirty="0" err="1"/>
              <a:t>eynep.cetin@tedu.edu.tr</a:t>
            </a:r>
            <a:endParaRPr dirty="0"/>
          </a:p>
          <a:p>
            <a:pPr marL="0" lvl="0" indent="0" algn="ctr" rtl="0">
              <a:spcBef>
                <a:spcPts val="0"/>
              </a:spcBef>
              <a:spcAft>
                <a:spcPts val="0"/>
              </a:spcAft>
              <a:buNone/>
            </a:pPr>
            <a:r>
              <a:rPr lang="en" dirty="0"/>
              <a:t>+90 532 203 99 27</a:t>
            </a:r>
          </a:p>
          <a:p>
            <a:pPr marL="0" lvl="0" indent="0" algn="ctr" rtl="0">
              <a:spcBef>
                <a:spcPts val="0"/>
              </a:spcBef>
              <a:spcAft>
                <a:spcPts val="0"/>
              </a:spcAft>
              <a:buNone/>
            </a:pPr>
            <a:r>
              <a:rPr lang="en-US" dirty="0"/>
              <a:t>https://</a:t>
            </a:r>
            <a:r>
              <a:rPr lang="en-US" dirty="0" err="1"/>
              <a:t>github.com</a:t>
            </a:r>
            <a:r>
              <a:rPr lang="en-US" dirty="0"/>
              <a:t>/</a:t>
            </a:r>
            <a:r>
              <a:rPr lang="en-US" dirty="0" err="1"/>
              <a:t>azimifardous</a:t>
            </a:r>
            <a:r>
              <a:rPr lang="en-US" dirty="0"/>
              <a:t>/</a:t>
            </a:r>
            <a:r>
              <a:rPr lang="en-US" dirty="0" err="1"/>
              <a:t>MemoryCard</a:t>
            </a:r>
            <a:r>
              <a:rPr lang="en-US" dirty="0"/>
              <a:t>-Project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3" name="Rectangle 2">
            <a:extLst>
              <a:ext uri="{FF2B5EF4-FFF2-40B4-BE49-F238E27FC236}">
                <a16:creationId xmlns:a16="http://schemas.microsoft.com/office/drawing/2014/main" id="{4E295052-4B57-E66B-66BF-66E430D13A30}"/>
              </a:ext>
            </a:extLst>
          </p:cNvPr>
          <p:cNvSpPr/>
          <p:nvPr/>
        </p:nvSpPr>
        <p:spPr>
          <a:xfrm>
            <a:off x="2253006" y="3214540"/>
            <a:ext cx="4364610" cy="9615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8"/>
                                        </p:tgtEl>
                                        <p:attrNameLst>
                                          <p:attrName>style.visibility</p:attrName>
                                        </p:attrNameLst>
                                      </p:cBhvr>
                                      <p:to>
                                        <p:strVal val="visible"/>
                                      </p:to>
                                    </p:set>
                                    <p:animEffect transition="in" filter="wipe(down)">
                                      <p:cBhvr>
                                        <p:cTn id="7" dur="500"/>
                                        <p:tgtEl>
                                          <p:spTgt spid="8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99">
                                            <p:txEl>
                                              <p:pRg st="0" end="0"/>
                                            </p:txEl>
                                          </p:spTgt>
                                        </p:tgtEl>
                                        <p:attrNameLst>
                                          <p:attrName>style.visibility</p:attrName>
                                        </p:attrNameLst>
                                      </p:cBhvr>
                                      <p:to>
                                        <p:strVal val="visible"/>
                                      </p:to>
                                    </p:set>
                                    <p:animEffect transition="in" filter="wipe(down)">
                                      <p:cBhvr>
                                        <p:cTn id="12" dur="500"/>
                                        <p:tgtEl>
                                          <p:spTgt spid="899">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99">
                                            <p:txEl>
                                              <p:pRg st="1" end="1"/>
                                            </p:txEl>
                                          </p:spTgt>
                                        </p:tgtEl>
                                        <p:attrNameLst>
                                          <p:attrName>style.visibility</p:attrName>
                                        </p:attrNameLst>
                                      </p:cBhvr>
                                      <p:to>
                                        <p:strVal val="visible"/>
                                      </p:to>
                                    </p:set>
                                    <p:animEffect transition="in" filter="wipe(down)">
                                      <p:cBhvr>
                                        <p:cTn id="15" dur="500"/>
                                        <p:tgtEl>
                                          <p:spTgt spid="899">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99">
                                            <p:txEl>
                                              <p:pRg st="2" end="2"/>
                                            </p:txEl>
                                          </p:spTgt>
                                        </p:tgtEl>
                                        <p:attrNameLst>
                                          <p:attrName>style.visibility</p:attrName>
                                        </p:attrNameLst>
                                      </p:cBhvr>
                                      <p:to>
                                        <p:strVal val="visible"/>
                                      </p:to>
                                    </p:set>
                                    <p:animEffect transition="in" filter="wipe(down)">
                                      <p:cBhvr>
                                        <p:cTn id="18" dur="500"/>
                                        <p:tgtEl>
                                          <p:spTgt spid="899">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99">
                                            <p:txEl>
                                              <p:pRg st="3" end="3"/>
                                            </p:txEl>
                                          </p:spTgt>
                                        </p:tgtEl>
                                        <p:attrNameLst>
                                          <p:attrName>style.visibility</p:attrName>
                                        </p:attrNameLst>
                                      </p:cBhvr>
                                      <p:to>
                                        <p:strVal val="visible"/>
                                      </p:to>
                                    </p:set>
                                    <p:animEffect transition="in" filter="wipe(down)">
                                      <p:cBhvr>
                                        <p:cTn id="21" dur="500"/>
                                        <p:tgtEl>
                                          <p:spTgt spid="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436387" y="1916188"/>
            <a:ext cx="8160766" cy="213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The memory card game is a game board consisting of several cards, and each card has an image on the front side and is initially facing down. The game functions as follows:</a:t>
            </a:r>
          </a:p>
          <a:p>
            <a:pPr marL="0" lvl="0" indent="0" algn="just" rtl="0">
              <a:spcBef>
                <a:spcPts val="0"/>
              </a:spcBef>
              <a:spcAft>
                <a:spcPts val="0"/>
              </a:spcAft>
              <a:buNone/>
            </a:pPr>
            <a:endParaRPr lang="en-US" sz="1400" dirty="0"/>
          </a:p>
          <a:p>
            <a:pPr marL="342900" indent="-342900" algn="just">
              <a:buFont typeface="Wingdings" pitchFamily="2" charset="2"/>
              <a:buChar char="§"/>
            </a:pPr>
            <a:r>
              <a:rPr lang="en-US" sz="1300" dirty="0"/>
              <a:t>Each time the game starts, the cards will be shuffled so that their positions are unknown to the player.</a:t>
            </a:r>
          </a:p>
          <a:p>
            <a:pPr marL="342900" indent="-342900" algn="just">
              <a:buFont typeface="Wingdings" pitchFamily="2" charset="2"/>
              <a:buChar char="§"/>
            </a:pPr>
            <a:r>
              <a:rPr lang="en-US" sz="1300" dirty="0"/>
              <a:t>When the player clicks on the card, it will be flipped over, and the image will be revealed.</a:t>
            </a:r>
          </a:p>
          <a:p>
            <a:pPr marL="342900" indent="-342900" algn="just">
              <a:buFont typeface="Wingdings" pitchFamily="2" charset="2"/>
              <a:buChar char="§"/>
            </a:pPr>
            <a:r>
              <a:rPr lang="en-US" sz="1300" dirty="0"/>
              <a:t>If the player flips over two cards that have the same image and it matches, the cards will be removed from the board.</a:t>
            </a:r>
          </a:p>
          <a:p>
            <a:pPr marL="342900" indent="-342900" algn="just">
              <a:buFont typeface="Wingdings" pitchFamily="2" charset="2"/>
              <a:buChar char="§"/>
            </a:pPr>
            <a:r>
              <a:rPr lang="en-US" sz="1300" dirty="0"/>
              <a:t>If the player flips over the cards and they don’t match, they will be flipped back to their initial positions.</a:t>
            </a:r>
          </a:p>
          <a:p>
            <a:pPr marL="342900" indent="-342900" algn="just">
              <a:buFont typeface="Wingdings" pitchFamily="2" charset="2"/>
              <a:buChar char="§"/>
            </a:pPr>
            <a:r>
              <a:rPr lang="en-US" sz="1300" dirty="0"/>
              <a:t>A tracker to keep the track of the player’s attempts and score.</a:t>
            </a:r>
          </a:p>
          <a:p>
            <a:pPr marL="342900" indent="-342900" algn="just">
              <a:buFont typeface="Wingdings" pitchFamily="2" charset="2"/>
              <a:buChar char="§"/>
            </a:pPr>
            <a:r>
              <a:rPr lang="en-US" sz="1300" dirty="0"/>
              <a:t>The time limit will start as soon as the player starts the game, and the player must find the pairs under the given time limits, which makes it more challenging.</a:t>
            </a:r>
          </a:p>
          <a:p>
            <a:pPr marL="342900" indent="-342900" algn="just">
              <a:buFont typeface="Wingdings" pitchFamily="2" charset="2"/>
              <a:buChar char="§"/>
            </a:pPr>
            <a:r>
              <a:rPr lang="en-US" sz="1300" dirty="0"/>
              <a:t>The game will end when all the pairs are found, or the limited time runs out.</a:t>
            </a:r>
          </a:p>
          <a:p>
            <a:pPr marL="0" lvl="0" indent="0" algn="just" rtl="0">
              <a:spcBef>
                <a:spcPts val="0"/>
              </a:spcBef>
              <a:spcAft>
                <a:spcPts val="0"/>
              </a:spcAft>
              <a:buNone/>
            </a:pPr>
            <a:endParaRPr lang="en-US" sz="1400" dirty="0"/>
          </a:p>
          <a:p>
            <a:pPr marL="0" lvl="0" indent="0" algn="just" rtl="0">
              <a:spcBef>
                <a:spcPts val="0"/>
              </a:spcBef>
              <a:spcAft>
                <a:spcPts val="0"/>
              </a:spcAft>
              <a:buNone/>
            </a:pPr>
            <a:endParaRPr sz="1400" dirty="0"/>
          </a:p>
        </p:txBody>
      </p:sp>
      <p:sp>
        <p:nvSpPr>
          <p:cNvPr id="362" name="Google Shape;362;p30"/>
          <p:cNvSpPr txBox="1">
            <a:spLocks noGrp="1"/>
          </p:cNvSpPr>
          <p:nvPr>
            <p:ph type="title"/>
          </p:nvPr>
        </p:nvSpPr>
        <p:spPr>
          <a:xfrm>
            <a:off x="560824" y="1168325"/>
            <a:ext cx="6010305"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FUNCTIONALITY</a:t>
            </a:r>
            <a:endParaRPr dirty="0">
              <a:solidFill>
                <a:schemeClr val="dk2"/>
              </a:solidFill>
            </a:endParaRPr>
          </a:p>
        </p:txBody>
      </p:sp>
      <p:sp>
        <p:nvSpPr>
          <p:cNvPr id="363" name="Google Shape;363;p30"/>
          <p:cNvSpPr/>
          <p:nvPr/>
        </p:nvSpPr>
        <p:spPr>
          <a:xfrm>
            <a:off x="7524751" y="4479222"/>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3EA0A18F-68C3-7368-16EF-0705D2AD55C1}"/>
              </a:ext>
            </a:extLst>
          </p:cNvPr>
          <p:cNvSpPr txBox="1"/>
          <p:nvPr/>
        </p:nvSpPr>
        <p:spPr>
          <a:xfrm>
            <a:off x="152400" y="1685365"/>
            <a:ext cx="184731" cy="307777"/>
          </a:xfrm>
          <a:prstGeom prst="rect">
            <a:avLst/>
          </a:prstGeom>
          <a:noFill/>
        </p:spPr>
        <p:txBody>
          <a:bodyPr wrap="none" rtlCol="0">
            <a:spAutoFit/>
          </a:bodyPr>
          <a:lstStyle/>
          <a:p>
            <a:endParaRPr lang="en-T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wipe(down)">
                                      <p:cBhvr>
                                        <p:cTn id="7" dur="500"/>
                                        <p:tgtEl>
                                          <p:spTgt spid="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1">
                                            <p:txEl>
                                              <p:pRg st="0" end="0"/>
                                            </p:txEl>
                                          </p:spTgt>
                                        </p:tgtEl>
                                        <p:attrNameLst>
                                          <p:attrName>style.visibility</p:attrName>
                                        </p:attrNameLst>
                                      </p:cBhvr>
                                      <p:to>
                                        <p:strVal val="visible"/>
                                      </p:to>
                                    </p:set>
                                    <p:animEffect transition="in" filter="wipe(down)">
                                      <p:cBhvr>
                                        <p:cTn id="12" dur="500"/>
                                        <p:tgtEl>
                                          <p:spTgt spid="3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wipe(down)">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wipe(down)">
                                      <p:cBhvr>
                                        <p:cTn id="22" dur="500"/>
                                        <p:tgtEl>
                                          <p:spTgt spid="3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61">
                                            <p:txEl>
                                              <p:pRg st="4" end="4"/>
                                            </p:txEl>
                                          </p:spTgt>
                                        </p:tgtEl>
                                        <p:attrNameLst>
                                          <p:attrName>style.visibility</p:attrName>
                                        </p:attrNameLst>
                                      </p:cBhvr>
                                      <p:to>
                                        <p:strVal val="visible"/>
                                      </p:to>
                                    </p:set>
                                    <p:animEffect transition="in" filter="wipe(down)">
                                      <p:cBhvr>
                                        <p:cTn id="27" dur="500"/>
                                        <p:tgtEl>
                                          <p:spTgt spid="3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61">
                                            <p:txEl>
                                              <p:pRg st="5" end="5"/>
                                            </p:txEl>
                                          </p:spTgt>
                                        </p:tgtEl>
                                        <p:attrNameLst>
                                          <p:attrName>style.visibility</p:attrName>
                                        </p:attrNameLst>
                                      </p:cBhvr>
                                      <p:to>
                                        <p:strVal val="visible"/>
                                      </p:to>
                                    </p:set>
                                    <p:animEffect transition="in" filter="wipe(down)">
                                      <p:cBhvr>
                                        <p:cTn id="32" dur="500"/>
                                        <p:tgtEl>
                                          <p:spTgt spid="3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61">
                                            <p:txEl>
                                              <p:pRg st="6" end="6"/>
                                            </p:txEl>
                                          </p:spTgt>
                                        </p:tgtEl>
                                        <p:attrNameLst>
                                          <p:attrName>style.visibility</p:attrName>
                                        </p:attrNameLst>
                                      </p:cBhvr>
                                      <p:to>
                                        <p:strVal val="visible"/>
                                      </p:to>
                                    </p:set>
                                    <p:animEffect transition="in" filter="wipe(down)">
                                      <p:cBhvr>
                                        <p:cTn id="37" dur="500"/>
                                        <p:tgtEl>
                                          <p:spTgt spid="3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1">
                                            <p:txEl>
                                              <p:pRg st="7" end="7"/>
                                            </p:txEl>
                                          </p:spTgt>
                                        </p:tgtEl>
                                        <p:attrNameLst>
                                          <p:attrName>style.visibility</p:attrName>
                                        </p:attrNameLst>
                                      </p:cBhvr>
                                      <p:to>
                                        <p:strVal val="visible"/>
                                      </p:to>
                                    </p:set>
                                    <p:animEffect transition="in" filter="wipe(down)">
                                      <p:cBhvr>
                                        <p:cTn id="42" dur="500"/>
                                        <p:tgtEl>
                                          <p:spTgt spid="36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61">
                                            <p:txEl>
                                              <p:pRg st="8" end="8"/>
                                            </p:txEl>
                                          </p:spTgt>
                                        </p:tgtEl>
                                        <p:attrNameLst>
                                          <p:attrName>style.visibility</p:attrName>
                                        </p:attrNameLst>
                                      </p:cBhvr>
                                      <p:to>
                                        <p:strVal val="visible"/>
                                      </p:to>
                                    </p:set>
                                    <p:animEffect transition="in" filter="wipe(down)">
                                      <p:cBhvr>
                                        <p:cTn id="47" dur="500"/>
                                        <p:tgtEl>
                                          <p:spTgt spid="3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 </a:t>
            </a:r>
            <a:r>
              <a:rPr lang="en-US" dirty="0"/>
              <a:t>Martin Fowler</a:t>
            </a:r>
            <a:endParaRPr dirty="0"/>
          </a:p>
        </p:txBody>
      </p:sp>
      <p:sp>
        <p:nvSpPr>
          <p:cNvPr id="369" name="Google Shape;369;p31"/>
          <p:cNvSpPr txBox="1">
            <a:spLocks noGrp="1"/>
          </p:cNvSpPr>
          <p:nvPr>
            <p:ph type="subTitle" idx="1"/>
          </p:nvPr>
        </p:nvSpPr>
        <p:spPr>
          <a:xfrm flipH="1">
            <a:off x="2521800" y="2394114"/>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a:t>
            </a:r>
            <a:r>
              <a:rPr lang="en-US" dirty="0"/>
              <a:t>Any fool can write code that a computer can understand. Good programmers write code that humans can understand.</a:t>
            </a:r>
            <a:r>
              <a:rPr lang="en" dirty="0"/>
              <a:t>”</a:t>
            </a:r>
            <a:endParaRPr dirty="0"/>
          </a:p>
          <a:p>
            <a:pPr marL="0" lvl="0" indent="0" algn="ctr" rtl="0">
              <a:spcBef>
                <a:spcPts val="0"/>
              </a:spcBef>
              <a:spcAft>
                <a:spcPts val="0"/>
              </a:spcAft>
              <a:buNone/>
            </a:pPr>
            <a:endParaRPr lang="en-TR" dirty="0"/>
          </a:p>
          <a:p>
            <a:pPr marL="0" lvl="0" indent="0" algn="ctr" rtl="0">
              <a:spcBef>
                <a:spcPts val="0"/>
              </a:spcBef>
              <a:spcAft>
                <a:spcPts val="0"/>
              </a:spcAft>
              <a:buNone/>
            </a:pPr>
            <a:endParaRPr lang="en-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Overview</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1" name="Google Shape;351;p29"/>
          <p:cNvSpPr txBox="1">
            <a:spLocks noGrp="1"/>
          </p:cNvSpPr>
          <p:nvPr>
            <p:ph type="subTitle" idx="3"/>
          </p:nvPr>
        </p:nvSpPr>
        <p:spPr>
          <a:xfrm flipH="1">
            <a:off x="5194518" y="2145150"/>
            <a:ext cx="2671482"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Functionality of Classes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3" name="Google Shape;353;p29"/>
          <p:cNvSpPr txBox="1">
            <a:spLocks noGrp="1"/>
          </p:cNvSpPr>
          <p:nvPr>
            <p:ph type="subTitle" idx="7"/>
          </p:nvPr>
        </p:nvSpPr>
        <p:spPr>
          <a:xfrm flipH="1">
            <a:off x="2079812" y="3572262"/>
            <a:ext cx="2273889" cy="426600"/>
          </a:xfrm>
          <a:prstGeom prst="rect">
            <a:avLst/>
          </a:prstGeom>
        </p:spPr>
        <p:txBody>
          <a:bodyPr spcFirstLastPara="1" wrap="square" lIns="91425" tIns="0" rIns="91425" bIns="0" anchor="t" anchorCtr="0">
            <a:noAutofit/>
          </a:bodyPr>
          <a:lstStyle/>
          <a:p>
            <a:pPr marL="0" indent="0"/>
            <a:r>
              <a:rPr lang="en-US" sz="2200" b="1" dirty="0">
                <a:latin typeface="Overpass Mono"/>
                <a:ea typeface="Overpass Mono"/>
                <a:cs typeface="Overpass Mono"/>
                <a:sym typeface="Overpass Mono"/>
              </a:rPr>
              <a:t>UML Class Diagram</a:t>
            </a:r>
          </a:p>
          <a:p>
            <a:pPr marL="0" lvl="0" indent="0" algn="l" rtl="0">
              <a:spcBef>
                <a:spcPts val="0"/>
              </a:spcBef>
              <a:spcAft>
                <a:spcPts val="0"/>
              </a:spcAft>
              <a:buNone/>
            </a:pP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Play the Demo</a:t>
            </a:r>
            <a:endParaRPr dirty="0"/>
          </a:p>
          <a:p>
            <a:pPr marL="0" lvl="0" indent="0" algn="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48"/>
                                        </p:tgtEl>
                                        <p:attrNameLst>
                                          <p:attrName>style.visibility</p:attrName>
                                        </p:attrNameLst>
                                      </p:cBhvr>
                                      <p:to>
                                        <p:strVal val="visible"/>
                                      </p:to>
                                    </p:set>
                                    <p:anim calcmode="lin" valueType="num">
                                      <p:cBhvr>
                                        <p:cTn id="7" dur="500" fill="hold"/>
                                        <p:tgtEl>
                                          <p:spTgt spid="34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8"/>
                                        </p:tgtEl>
                                        <p:attrNameLst>
                                          <p:attrName>ppt_y</p:attrName>
                                        </p:attrNameLst>
                                      </p:cBhvr>
                                      <p:tavLst>
                                        <p:tav tm="0">
                                          <p:val>
                                            <p:strVal val="#ppt_y"/>
                                          </p:val>
                                        </p:tav>
                                        <p:tav tm="100000">
                                          <p:val>
                                            <p:strVal val="#ppt_y"/>
                                          </p:val>
                                        </p:tav>
                                      </p:tavLst>
                                    </p:anim>
                                    <p:anim calcmode="lin" valueType="num">
                                      <p:cBhvr>
                                        <p:cTn id="9" dur="500" fill="hold"/>
                                        <p:tgtEl>
                                          <p:spTgt spid="34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1" nodeType="clickEffect">
                                  <p:stCondLst>
                                    <p:cond delay="0"/>
                                  </p:stCondLst>
                                  <p:iterate type="lt">
                                    <p:tmPct val="0"/>
                                  </p:iterate>
                                  <p:childTnLst>
                                    <p:set>
                                      <p:cBhvr>
                                        <p:cTn id="15" dur="1" fill="hold">
                                          <p:stCondLst>
                                            <p:cond delay="0"/>
                                          </p:stCondLst>
                                        </p:cTn>
                                        <p:tgtEl>
                                          <p:spTgt spid="349">
                                            <p:txEl>
                                              <p:pRg st="0" end="0"/>
                                            </p:txEl>
                                          </p:spTgt>
                                        </p:tgtEl>
                                        <p:attrNameLst>
                                          <p:attrName>style.visibility</p:attrName>
                                        </p:attrNameLst>
                                      </p:cBhvr>
                                      <p:to>
                                        <p:strVal val="visible"/>
                                      </p:to>
                                    </p:set>
                                    <p:animEffect transition="in" filter="wipe(down)">
                                      <p:cBhvr>
                                        <p:cTn id="16" dur="500"/>
                                        <p:tgtEl>
                                          <p:spTgt spid="34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52"/>
                                        </p:tgtEl>
                                        <p:attrNameLst>
                                          <p:attrName>style.visibility</p:attrName>
                                        </p:attrNameLst>
                                      </p:cBhvr>
                                      <p:to>
                                        <p:strVal val="visible"/>
                                      </p:to>
                                    </p:set>
                                    <p:anim calcmode="lin" valueType="num">
                                      <p:cBhvr>
                                        <p:cTn id="21" dur="500" fill="hold"/>
                                        <p:tgtEl>
                                          <p:spTgt spid="352"/>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52"/>
                                        </p:tgtEl>
                                        <p:attrNameLst>
                                          <p:attrName>ppt_y</p:attrName>
                                        </p:attrNameLst>
                                      </p:cBhvr>
                                      <p:tavLst>
                                        <p:tav tm="0">
                                          <p:val>
                                            <p:strVal val="#ppt_y"/>
                                          </p:val>
                                        </p:tav>
                                        <p:tav tm="100000">
                                          <p:val>
                                            <p:strVal val="#ppt_y"/>
                                          </p:val>
                                        </p:tav>
                                      </p:tavLst>
                                    </p:anim>
                                    <p:anim calcmode="lin" valueType="num">
                                      <p:cBhvr>
                                        <p:cTn id="23" dur="500" fill="hold"/>
                                        <p:tgtEl>
                                          <p:spTgt spid="352"/>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5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1" nodeType="clickEffect">
                                  <p:stCondLst>
                                    <p:cond delay="0"/>
                                  </p:stCondLst>
                                  <p:iterate type="lt">
                                    <p:tmPct val="0"/>
                                  </p:iterate>
                                  <p:childTnLst>
                                    <p:set>
                                      <p:cBhvr>
                                        <p:cTn id="29" dur="1" fill="hold">
                                          <p:stCondLst>
                                            <p:cond delay="0"/>
                                          </p:stCondLst>
                                        </p:cTn>
                                        <p:tgtEl>
                                          <p:spTgt spid="353">
                                            <p:txEl>
                                              <p:pRg st="0" end="0"/>
                                            </p:txEl>
                                          </p:spTgt>
                                        </p:tgtEl>
                                        <p:attrNameLst>
                                          <p:attrName>style.visibility</p:attrName>
                                        </p:attrNameLst>
                                      </p:cBhvr>
                                      <p:to>
                                        <p:strVal val="visible"/>
                                      </p:to>
                                    </p:set>
                                    <p:animEffect transition="in" filter="wipe(down)">
                                      <p:cBhvr>
                                        <p:cTn id="30" dur="500"/>
                                        <p:tgtEl>
                                          <p:spTgt spid="35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1" presetClass="entr" presetSubtype="0" fill="hold" grpId="0" nodeType="clickEffect">
                                  <p:stCondLst>
                                    <p:cond delay="0"/>
                                  </p:stCondLst>
                                  <p:iterate type="lt">
                                    <p:tmPct val="10000"/>
                                  </p:iterate>
                                  <p:childTnLst>
                                    <p:set>
                                      <p:cBhvr>
                                        <p:cTn id="34" dur="1" fill="hold">
                                          <p:stCondLst>
                                            <p:cond delay="0"/>
                                          </p:stCondLst>
                                        </p:cTn>
                                        <p:tgtEl>
                                          <p:spTgt spid="350"/>
                                        </p:tgtEl>
                                        <p:attrNameLst>
                                          <p:attrName>style.visibility</p:attrName>
                                        </p:attrNameLst>
                                      </p:cBhvr>
                                      <p:to>
                                        <p:strVal val="visible"/>
                                      </p:to>
                                    </p:set>
                                    <p:anim calcmode="lin" valueType="num">
                                      <p:cBhvr>
                                        <p:cTn id="35" dur="500" fill="hold"/>
                                        <p:tgtEl>
                                          <p:spTgt spid="350"/>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50"/>
                                        </p:tgtEl>
                                        <p:attrNameLst>
                                          <p:attrName>ppt_y</p:attrName>
                                        </p:attrNameLst>
                                      </p:cBhvr>
                                      <p:tavLst>
                                        <p:tav tm="0">
                                          <p:val>
                                            <p:strVal val="#ppt_y"/>
                                          </p:val>
                                        </p:tav>
                                        <p:tav tm="100000">
                                          <p:val>
                                            <p:strVal val="#ppt_y"/>
                                          </p:val>
                                        </p:tav>
                                      </p:tavLst>
                                    </p:anim>
                                    <p:anim calcmode="lin" valueType="num">
                                      <p:cBhvr>
                                        <p:cTn id="37" dur="500" fill="hold"/>
                                        <p:tgtEl>
                                          <p:spTgt spid="350"/>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50"/>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51">
                                            <p:txEl>
                                              <p:pRg st="0" end="0"/>
                                            </p:txEl>
                                          </p:spTgt>
                                        </p:tgtEl>
                                        <p:attrNameLst>
                                          <p:attrName>style.visibility</p:attrName>
                                        </p:attrNameLst>
                                      </p:cBhvr>
                                      <p:to>
                                        <p:strVal val="visible"/>
                                      </p:to>
                                    </p:set>
                                    <p:animEffect transition="in" filter="wipe(down)">
                                      <p:cBhvr>
                                        <p:cTn id="44" dur="500"/>
                                        <p:tgtEl>
                                          <p:spTgt spid="35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0" nodeType="clickEffect">
                                  <p:stCondLst>
                                    <p:cond delay="0"/>
                                  </p:stCondLst>
                                  <p:iterate type="lt">
                                    <p:tmPct val="10000"/>
                                  </p:iterate>
                                  <p:childTnLst>
                                    <p:set>
                                      <p:cBhvr>
                                        <p:cTn id="48" dur="1" fill="hold">
                                          <p:stCondLst>
                                            <p:cond delay="0"/>
                                          </p:stCondLst>
                                        </p:cTn>
                                        <p:tgtEl>
                                          <p:spTgt spid="354"/>
                                        </p:tgtEl>
                                        <p:attrNameLst>
                                          <p:attrName>style.visibility</p:attrName>
                                        </p:attrNameLst>
                                      </p:cBhvr>
                                      <p:to>
                                        <p:strVal val="visible"/>
                                      </p:to>
                                    </p:set>
                                    <p:anim calcmode="lin" valueType="num">
                                      <p:cBhvr>
                                        <p:cTn id="49" dur="500" fill="hold"/>
                                        <p:tgtEl>
                                          <p:spTgt spid="354"/>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354"/>
                                        </p:tgtEl>
                                        <p:attrNameLst>
                                          <p:attrName>ppt_y</p:attrName>
                                        </p:attrNameLst>
                                      </p:cBhvr>
                                      <p:tavLst>
                                        <p:tav tm="0">
                                          <p:val>
                                            <p:strVal val="#ppt_y"/>
                                          </p:val>
                                        </p:tav>
                                        <p:tav tm="100000">
                                          <p:val>
                                            <p:strVal val="#ppt_y"/>
                                          </p:val>
                                        </p:tav>
                                      </p:tavLst>
                                    </p:anim>
                                    <p:anim calcmode="lin" valueType="num">
                                      <p:cBhvr>
                                        <p:cTn id="51" dur="500" fill="hold"/>
                                        <p:tgtEl>
                                          <p:spTgt spid="354"/>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354"/>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35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55">
                                            <p:txEl>
                                              <p:pRg st="0" end="0"/>
                                            </p:txEl>
                                          </p:spTgt>
                                        </p:tgtEl>
                                        <p:attrNameLst>
                                          <p:attrName>style.visibility</p:attrName>
                                        </p:attrNameLst>
                                      </p:cBhvr>
                                      <p:to>
                                        <p:strVal val="visible"/>
                                      </p:to>
                                    </p:set>
                                    <p:animEffect transition="in" filter="wipe(down)">
                                      <p:cBhvr>
                                        <p:cTn id="58" dur="500"/>
                                        <p:tgtEl>
                                          <p:spTgt spid="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P spid="349" grpId="1" build="p"/>
      <p:bldP spid="350" grpId="0"/>
      <p:bldP spid="351" grpId="0" build="p"/>
      <p:bldP spid="352" grpId="0"/>
      <p:bldP spid="353" grpId="1" build="p"/>
      <p:bldP spid="354" grpId="0"/>
      <p:bldP spid="3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OVERVIEW</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This game is built on JavaFx Library. JavaFX is a well-known framework for developing desktop applications with complex user interfaces. It includes a suite of tools and frameworks that enable developing interactive and aesthetically appealing apps easier. </a:t>
            </a:r>
          </a:p>
        </p:txBody>
      </p:sp>
      <p:sp>
        <p:nvSpPr>
          <p:cNvPr id="381" name="Google Shape;381;p33"/>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THIS GAME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wipe(down)">
                                      <p:cBhvr>
                                        <p:cTn id="7" dur="500"/>
                                        <p:tgtEl>
                                          <p:spTgt spid="3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0">
                                            <p:txEl>
                                              <p:pRg st="0" end="0"/>
                                            </p:txEl>
                                          </p:spTgt>
                                        </p:tgtEl>
                                        <p:attrNameLst>
                                          <p:attrName>style.visibility</p:attrName>
                                        </p:attrNameLst>
                                      </p:cBhvr>
                                      <p:to>
                                        <p:strVal val="visible"/>
                                      </p:to>
                                    </p:set>
                                    <p:animEffect transition="in" filter="wipe(down)">
                                      <p:cBhvr>
                                        <p:cTn id="12" dur="500"/>
                                        <p:tgtEl>
                                          <p:spTgt spid="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DEFINITION OF CONCEPTS</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OOP</a:t>
            </a:r>
            <a:endParaRPr dirty="0"/>
          </a:p>
        </p:txBody>
      </p:sp>
      <p:sp>
        <p:nvSpPr>
          <p:cNvPr id="395" name="Google Shape;395;p34"/>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MVC        </a:t>
            </a:r>
            <a:endParaRPr dirty="0"/>
          </a:p>
        </p:txBody>
      </p:sp>
      <p:sp>
        <p:nvSpPr>
          <p:cNvPr id="396" name="Google Shape;396;p34"/>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b="0" i="0" dirty="0">
                <a:solidFill>
                  <a:srgbClr val="D1D5DB"/>
                </a:solidFill>
                <a:effectLst/>
                <a:latin typeface="Söhne"/>
              </a:rPr>
              <a:t>Model-View-Controller Architecture</a:t>
            </a:r>
            <a:endParaRPr dirty="0"/>
          </a:p>
        </p:txBody>
      </p:sp>
      <p:sp>
        <p:nvSpPr>
          <p:cNvPr id="397" name="Google Shape;397;p34"/>
          <p:cNvSpPr txBox="1">
            <a:spLocks noGrp="1"/>
          </p:cNvSpPr>
          <p:nvPr>
            <p:ph type="ctrTitle" idx="3"/>
          </p:nvPr>
        </p:nvSpPr>
        <p:spPr>
          <a:xfrm flipH="1">
            <a:off x="2266001" y="3155675"/>
            <a:ext cx="2636828"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Event Handling</a:t>
            </a:r>
            <a:endParaRPr dirty="0"/>
          </a:p>
        </p:txBody>
      </p:sp>
      <p:sp>
        <p:nvSpPr>
          <p:cNvPr id="398" name="Google Shape;398;p34"/>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Handling the UI Elements’ Events</a:t>
            </a:r>
            <a:endParaRPr dirty="0"/>
          </a:p>
        </p:txBody>
      </p:sp>
      <p:sp>
        <p:nvSpPr>
          <p:cNvPr id="399" name="Google Shape;399;p34"/>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GUI</a:t>
            </a:r>
            <a:endParaRPr dirty="0"/>
          </a:p>
        </p:txBody>
      </p:sp>
      <p:sp>
        <p:nvSpPr>
          <p:cNvPr id="400" name="Google Shape;400;p34"/>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a:t>Graphical User Interface Design</a:t>
            </a:r>
            <a:endParaRPr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66008" y="2208197"/>
            <a:ext cx="2163818"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Object-Oriented Programming Principles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6" name="Picture 5" descr="A white line drawing of a computer chip&#10;&#10;Description automatically generated with low confidence">
            <a:extLst>
              <a:ext uri="{FF2B5EF4-FFF2-40B4-BE49-F238E27FC236}">
                <a16:creationId xmlns:a16="http://schemas.microsoft.com/office/drawing/2014/main" id="{7C9FA614-A34F-66CB-E1D0-53FA34FB3DA6}"/>
              </a:ext>
            </a:extLst>
          </p:cNvPr>
          <p:cNvPicPr>
            <a:picLocks noChangeAspect="1"/>
          </p:cNvPicPr>
          <p:nvPr/>
        </p:nvPicPr>
        <p:blipFill>
          <a:blip r:embed="rId3"/>
          <a:stretch>
            <a:fillRect/>
          </a:stretch>
        </p:blipFill>
        <p:spPr>
          <a:xfrm>
            <a:off x="7125368" y="1898002"/>
            <a:ext cx="558000" cy="558000"/>
          </a:xfrm>
          <a:prstGeom prst="rect">
            <a:avLst/>
          </a:prstGeom>
        </p:spPr>
      </p:pic>
      <p:pic>
        <p:nvPicPr>
          <p:cNvPr id="10" name="Picture 9">
            <a:extLst>
              <a:ext uri="{FF2B5EF4-FFF2-40B4-BE49-F238E27FC236}">
                <a16:creationId xmlns:a16="http://schemas.microsoft.com/office/drawing/2014/main" id="{E370B152-03BB-2F77-63E8-472B6CDE8EBA}"/>
              </a:ext>
            </a:extLst>
          </p:cNvPr>
          <p:cNvPicPr>
            <a:picLocks noChangeAspect="1"/>
          </p:cNvPicPr>
          <p:nvPr/>
        </p:nvPicPr>
        <p:blipFill>
          <a:blip r:embed="rId4"/>
          <a:stretch>
            <a:fillRect/>
          </a:stretch>
        </p:blipFill>
        <p:spPr>
          <a:xfrm>
            <a:off x="7125368" y="3297682"/>
            <a:ext cx="558000" cy="558000"/>
          </a:xfrm>
          <a:prstGeom prst="rect">
            <a:avLst/>
          </a:prstGeom>
        </p:spPr>
      </p:pic>
      <p:pic>
        <p:nvPicPr>
          <p:cNvPr id="12" name="Picture 11">
            <a:extLst>
              <a:ext uri="{FF2B5EF4-FFF2-40B4-BE49-F238E27FC236}">
                <a16:creationId xmlns:a16="http://schemas.microsoft.com/office/drawing/2014/main" id="{24B7290C-97DC-122C-362B-3E12C989DC69}"/>
              </a:ext>
            </a:extLst>
          </p:cNvPr>
          <p:cNvPicPr>
            <a:picLocks noChangeAspect="1"/>
          </p:cNvPicPr>
          <p:nvPr/>
        </p:nvPicPr>
        <p:blipFill>
          <a:blip r:embed="rId5"/>
          <a:stretch>
            <a:fillRect/>
          </a:stretch>
        </p:blipFill>
        <p:spPr>
          <a:xfrm>
            <a:off x="1439451" y="1937625"/>
            <a:ext cx="558000" cy="558000"/>
          </a:xfrm>
          <a:prstGeom prst="rect">
            <a:avLst/>
          </a:prstGeom>
        </p:spPr>
      </p:pic>
      <p:pic>
        <p:nvPicPr>
          <p:cNvPr id="14" name="Picture 13">
            <a:extLst>
              <a:ext uri="{FF2B5EF4-FFF2-40B4-BE49-F238E27FC236}">
                <a16:creationId xmlns:a16="http://schemas.microsoft.com/office/drawing/2014/main" id="{E66F10F5-A7C0-E956-FB13-62C1D9F78AA6}"/>
              </a:ext>
            </a:extLst>
          </p:cNvPr>
          <p:cNvPicPr>
            <a:picLocks noChangeAspect="1"/>
          </p:cNvPicPr>
          <p:nvPr/>
        </p:nvPicPr>
        <p:blipFill>
          <a:blip r:embed="rId6"/>
          <a:stretch>
            <a:fillRect/>
          </a:stretch>
        </p:blipFill>
        <p:spPr>
          <a:xfrm>
            <a:off x="1439451" y="3306925"/>
            <a:ext cx="558000" cy="558000"/>
          </a:xfrm>
          <a:prstGeom prst="rect">
            <a:avLst/>
          </a:prstGeom>
        </p:spPr>
      </p:pic>
    </p:spTree>
    <p:extLst>
      <p:ext uri="{BB962C8B-B14F-4D97-AF65-F5344CB8AC3E}">
        <p14:creationId xmlns:p14="http://schemas.microsoft.com/office/powerpoint/2010/main" val="3309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wipe(down)">
                                      <p:cBhvr>
                                        <p:cTn id="7" dur="500"/>
                                        <p:tgtEl>
                                          <p:spTgt spid="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4"/>
                                        </p:tgtEl>
                                        <p:attrNameLst>
                                          <p:attrName>style.visibility</p:attrName>
                                        </p:attrNameLst>
                                      </p:cBhvr>
                                      <p:to>
                                        <p:strVal val="visible"/>
                                      </p:to>
                                    </p:set>
                                    <p:animEffect transition="in" filter="wipe(down)">
                                      <p:cBhvr>
                                        <p:cTn id="12" dur="500"/>
                                        <p:tgtEl>
                                          <p:spTgt spid="3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4">
                                            <p:txEl>
                                              <p:pRg st="0" end="0"/>
                                            </p:txEl>
                                          </p:spTgt>
                                        </p:tgtEl>
                                        <p:attrNameLst>
                                          <p:attrName>style.visibility</p:attrName>
                                        </p:attrNameLst>
                                      </p:cBhvr>
                                      <p:to>
                                        <p:strVal val="visible"/>
                                      </p:to>
                                    </p:set>
                                    <p:animEffect transition="in" filter="wipe(down)">
                                      <p:cBhvr>
                                        <p:cTn id="17" dur="500"/>
                                        <p:tgtEl>
                                          <p:spTgt spid="4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5"/>
                                        </p:tgtEl>
                                        <p:attrNameLst>
                                          <p:attrName>style.visibility</p:attrName>
                                        </p:attrNameLst>
                                      </p:cBhvr>
                                      <p:to>
                                        <p:strVal val="visible"/>
                                      </p:to>
                                    </p:set>
                                    <p:animEffect transition="in" filter="wipe(down)">
                                      <p:cBhvr>
                                        <p:cTn id="22" dur="500"/>
                                        <p:tgtEl>
                                          <p:spTgt spid="3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6">
                                            <p:txEl>
                                              <p:pRg st="0" end="0"/>
                                            </p:txEl>
                                          </p:spTgt>
                                        </p:tgtEl>
                                        <p:attrNameLst>
                                          <p:attrName>style.visibility</p:attrName>
                                        </p:attrNameLst>
                                      </p:cBhvr>
                                      <p:to>
                                        <p:strVal val="visible"/>
                                      </p:to>
                                    </p:set>
                                    <p:animEffect transition="in" filter="wipe(down)">
                                      <p:cBhvr>
                                        <p:cTn id="27" dur="500"/>
                                        <p:tgtEl>
                                          <p:spTgt spid="39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97"/>
                                        </p:tgtEl>
                                        <p:attrNameLst>
                                          <p:attrName>style.visibility</p:attrName>
                                        </p:attrNameLst>
                                      </p:cBhvr>
                                      <p:to>
                                        <p:strVal val="visible"/>
                                      </p:to>
                                    </p:set>
                                    <p:animEffect transition="in" filter="wipe(down)">
                                      <p:cBhvr>
                                        <p:cTn id="32" dur="500"/>
                                        <p:tgtEl>
                                          <p:spTgt spid="3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98">
                                            <p:txEl>
                                              <p:pRg st="0" end="0"/>
                                            </p:txEl>
                                          </p:spTgt>
                                        </p:tgtEl>
                                        <p:attrNameLst>
                                          <p:attrName>style.visibility</p:attrName>
                                        </p:attrNameLst>
                                      </p:cBhvr>
                                      <p:to>
                                        <p:strVal val="visible"/>
                                      </p:to>
                                    </p:set>
                                    <p:animEffect transition="in" filter="wipe(down)">
                                      <p:cBhvr>
                                        <p:cTn id="37" dur="500"/>
                                        <p:tgtEl>
                                          <p:spTgt spid="39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99"/>
                                        </p:tgtEl>
                                        <p:attrNameLst>
                                          <p:attrName>style.visibility</p:attrName>
                                        </p:attrNameLst>
                                      </p:cBhvr>
                                      <p:to>
                                        <p:strVal val="visible"/>
                                      </p:to>
                                    </p:set>
                                    <p:animEffect transition="in" filter="wipe(down)">
                                      <p:cBhvr>
                                        <p:cTn id="42" dur="500"/>
                                        <p:tgtEl>
                                          <p:spTgt spid="39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00">
                                            <p:txEl>
                                              <p:pRg st="0" end="0"/>
                                            </p:txEl>
                                          </p:spTgt>
                                        </p:tgtEl>
                                        <p:attrNameLst>
                                          <p:attrName>style.visibility</p:attrName>
                                        </p:attrNameLst>
                                      </p:cBhvr>
                                      <p:to>
                                        <p:strVal val="visible"/>
                                      </p:to>
                                    </p:set>
                                    <p:animEffect transition="in" filter="wipe(down)">
                                      <p:cBhvr>
                                        <p:cTn id="47" dur="500"/>
                                        <p:tgtEl>
                                          <p:spTgt spid="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 grpId="0"/>
      <p:bldP spid="394" grpId="0"/>
      <p:bldP spid="395" grpId="0"/>
      <p:bldP spid="397" grpId="0"/>
      <p:bldP spid="398" grpId="0" build="p"/>
      <p:bldP spid="399" grpId="0"/>
      <p:bldP spid="400" grpId="0" build="p"/>
      <p:bldP spid="4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DEFINITION OF CONCEPTS</a:t>
            </a:r>
            <a:endParaRPr/>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266007" y="2153036"/>
            <a:ext cx="2268278"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Game Logic &amp; Algorithms</a:t>
            </a:r>
            <a:endParaRPr dirty="0"/>
          </a:p>
        </p:txBody>
      </p:sp>
      <p:sp>
        <p:nvSpPr>
          <p:cNvPr id="395" name="Google Shape;395;p34"/>
          <p:cNvSpPr txBox="1">
            <a:spLocks noGrp="1"/>
          </p:cNvSpPr>
          <p:nvPr>
            <p:ph type="ctrTitle" idx="2"/>
          </p:nvPr>
        </p:nvSpPr>
        <p:spPr>
          <a:xfrm flipH="1">
            <a:off x="4714188" y="2163054"/>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Data Structures        </a:t>
            </a:r>
            <a:endParaRPr dirty="0"/>
          </a:p>
        </p:txBody>
      </p:sp>
      <p:sp>
        <p:nvSpPr>
          <p:cNvPr id="397" name="Google Shape;397;p34"/>
          <p:cNvSpPr txBox="1">
            <a:spLocks noGrp="1"/>
          </p:cNvSpPr>
          <p:nvPr>
            <p:ph type="ctrTitle" idx="3"/>
          </p:nvPr>
        </p:nvSpPr>
        <p:spPr>
          <a:xfrm flipH="1">
            <a:off x="2266001" y="3563179"/>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Testing &amp; Debugging</a:t>
            </a:r>
            <a:endParaRPr dirty="0"/>
          </a:p>
        </p:txBody>
      </p:sp>
      <p:sp>
        <p:nvSpPr>
          <p:cNvPr id="399" name="Google Shape;399;p34"/>
          <p:cNvSpPr txBox="1">
            <a:spLocks noGrp="1"/>
          </p:cNvSpPr>
          <p:nvPr>
            <p:ph type="ctrTitle" idx="5"/>
          </p:nvPr>
        </p:nvSpPr>
        <p:spPr>
          <a:xfrm flipH="1">
            <a:off x="4714200" y="3414172"/>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Animations</a:t>
            </a:r>
            <a:endParaRPr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descr="A picture containing screenshot, symbol, graphics, circle&#10;&#10;Description automatically generated">
            <a:extLst>
              <a:ext uri="{FF2B5EF4-FFF2-40B4-BE49-F238E27FC236}">
                <a16:creationId xmlns:a16="http://schemas.microsoft.com/office/drawing/2014/main" id="{93E3AA12-4097-FFB6-6483-A4FDC60A6F21}"/>
              </a:ext>
            </a:extLst>
          </p:cNvPr>
          <p:cNvPicPr>
            <a:picLocks noChangeAspect="1"/>
          </p:cNvPicPr>
          <p:nvPr/>
        </p:nvPicPr>
        <p:blipFill>
          <a:blip r:embed="rId3"/>
          <a:stretch>
            <a:fillRect/>
          </a:stretch>
        </p:blipFill>
        <p:spPr>
          <a:xfrm>
            <a:off x="1442352" y="1940760"/>
            <a:ext cx="558000" cy="558000"/>
          </a:xfrm>
          <a:prstGeom prst="rect">
            <a:avLst/>
          </a:prstGeom>
        </p:spPr>
      </p:pic>
      <p:pic>
        <p:nvPicPr>
          <p:cNvPr id="16" name="Picture 15" descr="A picture containing font, symbol, graphics, logo&#10;&#10;Description automatically generated">
            <a:extLst>
              <a:ext uri="{FF2B5EF4-FFF2-40B4-BE49-F238E27FC236}">
                <a16:creationId xmlns:a16="http://schemas.microsoft.com/office/drawing/2014/main" id="{FA717416-8E67-478E-3820-DCA467AE55B1}"/>
              </a:ext>
            </a:extLst>
          </p:cNvPr>
          <p:cNvPicPr>
            <a:picLocks noChangeAspect="1"/>
          </p:cNvPicPr>
          <p:nvPr/>
        </p:nvPicPr>
        <p:blipFill>
          <a:blip r:embed="rId4"/>
          <a:stretch>
            <a:fillRect/>
          </a:stretch>
        </p:blipFill>
        <p:spPr>
          <a:xfrm>
            <a:off x="1441200" y="3309224"/>
            <a:ext cx="558000" cy="558000"/>
          </a:xfrm>
          <a:prstGeom prst="rect">
            <a:avLst/>
          </a:prstGeom>
        </p:spPr>
      </p:pic>
      <p:pic>
        <p:nvPicPr>
          <p:cNvPr id="18" name="Picture 17" descr="A computer screen with a play button&#10;&#10;Description automatically generated with medium confidence">
            <a:extLst>
              <a:ext uri="{FF2B5EF4-FFF2-40B4-BE49-F238E27FC236}">
                <a16:creationId xmlns:a16="http://schemas.microsoft.com/office/drawing/2014/main" id="{8FA4B26C-3D9D-82C4-8737-E58EF8F083E5}"/>
              </a:ext>
            </a:extLst>
          </p:cNvPr>
          <p:cNvPicPr>
            <a:picLocks noChangeAspect="1"/>
          </p:cNvPicPr>
          <p:nvPr/>
        </p:nvPicPr>
        <p:blipFill>
          <a:blip r:embed="rId5"/>
          <a:stretch>
            <a:fillRect/>
          </a:stretch>
        </p:blipFill>
        <p:spPr>
          <a:xfrm>
            <a:off x="7132258" y="3309224"/>
            <a:ext cx="558000" cy="558000"/>
          </a:xfrm>
          <a:prstGeom prst="rect">
            <a:avLst/>
          </a:prstGeom>
        </p:spPr>
      </p:pic>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1202</Words>
  <Application>Microsoft Macintosh PowerPoint</Application>
  <PresentationFormat>On-screen Show (16:9)</PresentationFormat>
  <Paragraphs>154</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Overpass Mono</vt:lpstr>
      <vt:lpstr>Wingdings</vt:lpstr>
      <vt:lpstr>Roboto Condensed Light</vt:lpstr>
      <vt:lpstr>Roboto</vt:lpstr>
      <vt:lpstr>Nunito Light</vt:lpstr>
      <vt:lpstr>Anaheim</vt:lpstr>
      <vt:lpstr>Söhne</vt:lpstr>
      <vt:lpstr>Arial</vt:lpstr>
      <vt:lpstr>Raleway SemiBold</vt:lpstr>
      <vt:lpstr>Programming Lesson by Slidesgo</vt:lpstr>
      <vt:lpstr>MEMORY CARDS GAME FLIPPING TILES</vt:lpstr>
      <vt:lpstr>INTRO TO GAME</vt:lpstr>
      <vt:lpstr>FUNCTIONALITY</vt:lpstr>
      <vt:lpstr>— Martin Fowler</vt:lpstr>
      <vt:lpstr>TABLE OF CONTENTS</vt:lpstr>
      <vt:lpstr>OVERVIEW</vt:lpstr>
      <vt:lpstr>ABOUT THIS GAME</vt:lpstr>
      <vt:lpstr>DEFINITION OF CONCEPTS</vt:lpstr>
      <vt:lpstr>DEFINITION OF CONCEPTS</vt:lpstr>
      <vt:lpstr>UML CLASS DIAGRAM</vt:lpstr>
      <vt:lpstr>UML REPRESENTATION OF THE PROGRAM</vt:lpstr>
      <vt:lpstr>FUNCTIONALITY OF CLASSES</vt:lpstr>
      <vt:lpstr>Main Class</vt:lpstr>
      <vt:lpstr>MainController Class</vt:lpstr>
      <vt:lpstr>StartController Class</vt:lpstr>
      <vt:lpstr>HelpController Class</vt:lpstr>
      <vt:lpstr>ResultController Class</vt:lpstr>
      <vt:lpstr>Board Class</vt:lpstr>
      <vt:lpstr>Card Class</vt:lpstr>
      <vt:lpstr>Shuffle Class</vt:lpstr>
      <vt:lpstr>Tracker Class</vt:lpstr>
      <vt:lpstr>Sound Class</vt:lpstr>
      <vt:lpstr>PLAY THE DEMO</vt:lpstr>
      <vt:lpstr>Let’s Play!</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CARDS GAME FLIPPING TILES</dc:title>
  <cp:lastModifiedBy>Ahmad Fardous Azimi</cp:lastModifiedBy>
  <cp:revision>9</cp:revision>
  <dcterms:modified xsi:type="dcterms:W3CDTF">2023-05-24T20:12:24Z</dcterms:modified>
</cp:coreProperties>
</file>