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aleway"/>
      <p:regular r:id="rId23"/>
      <p:bold r:id="rId24"/>
      <p:italic r:id="rId25"/>
      <p:boldItalic r:id="rId26"/>
    </p:embeddedFont>
    <p:embeddedFont>
      <p:font typeface="Roboto"/>
      <p:regular r:id="rId27"/>
      <p:bold r:id="rId28"/>
      <p:italic r:id="rId29"/>
      <p:boldItalic r:id="rId30"/>
    </p:embeddedFont>
    <p:embeddedFont>
      <p:font typeface="La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aleway-bold.fntdata"/><Relationship Id="rId23" Type="http://schemas.openxmlformats.org/officeDocument/2006/relationships/font" Target="fonts/Raleway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boldItalic.fntdata"/><Relationship Id="rId25" Type="http://schemas.openxmlformats.org/officeDocument/2006/relationships/font" Target="fonts/Raleway-italic.fntdata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regular.fntdata"/><Relationship Id="rId3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33" Type="http://schemas.openxmlformats.org/officeDocument/2006/relationships/font" Target="fonts/Lato-italic.fntdata"/><Relationship Id="rId10" Type="http://schemas.openxmlformats.org/officeDocument/2006/relationships/slide" Target="slides/slide5.xml"/><Relationship Id="rId32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Lat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d5406717f5_0_7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d5406717f5_0_7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d5406717f5_0_7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d5406717f5_0_7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d5406717f5_0_1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d5406717f5_0_1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d13af9831b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d13af9831b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d5406717f5_0_1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d5406717f5_0_1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d5406717f5_0_7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d5406717f5_0_7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d13af9831b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d13af9831b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d6b9c899d0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d6b9c899d0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d5406717f5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d5406717f5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d5406717f5_0_1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d5406717f5_0_1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d5406717f5_0_1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d5406717f5_0_1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d5406717f5_0_1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d5406717f5_0_1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d5406717f5_0_1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d5406717f5_0_1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d5406717f5_0_7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d5406717f5_0_7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d5406717f5_0_7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d5406717f5_0_7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d5406717f5_0_7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d5406717f5_0_7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Google Shape;83;p13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4" name="Google Shape;84;p13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85" name="Google Shape;85;p13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86" name="Google Shape;86;p13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7" name="Google Shape;87;p13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88" name="Google Shape;88;p13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89" name="Google Shape;89;p13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0" name="Google Shape;90;p13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91" name="Google Shape;91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92" name="Google Shape;92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3" name="Google Shape;9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Relationship Id="rId4" Type="http://schemas.openxmlformats.org/officeDocument/2006/relationships/image" Target="../media/image16.png"/><Relationship Id="rId5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Relationship Id="rId4" Type="http://schemas.openxmlformats.org/officeDocument/2006/relationships/image" Target="../media/image26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Relationship Id="rId4" Type="http://schemas.openxmlformats.org/officeDocument/2006/relationships/image" Target="../media/image22.png"/><Relationship Id="rId5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3.png"/><Relationship Id="rId4" Type="http://schemas.openxmlformats.org/officeDocument/2006/relationships/image" Target="../media/image2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8.jpg"/><Relationship Id="rId4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kaggle.com/timmate/avocado-prices-2020" TargetMode="External"/><Relationship Id="rId4" Type="http://schemas.openxmlformats.org/officeDocument/2006/relationships/hyperlink" Target="https://www.bea.gov/data/income-saving/personal-income-county-metro-and-other-areas" TargetMode="External"/><Relationship Id="rId5" Type="http://schemas.openxmlformats.org/officeDocument/2006/relationships/image" Target="../media/image11.png"/><Relationship Id="rId6" Type="http://schemas.openxmlformats.org/officeDocument/2006/relationships/image" Target="../media/image6.png"/><Relationship Id="rId7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Avocado Trends 2017-2019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9" name="Google Shape;99;p14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Erica, Arianne, &amp; Bitty</a:t>
            </a:r>
            <a:endParaRPr/>
          </a:p>
        </p:txBody>
      </p:sp>
      <p:pic>
        <p:nvPicPr>
          <p:cNvPr id="100" name="Google Shape;100;p14"/>
          <p:cNvPicPr preferRelativeResize="0"/>
          <p:nvPr/>
        </p:nvPicPr>
        <p:blipFill rotWithShape="1">
          <a:blip r:embed="rId3">
            <a:alphaModFix/>
          </a:blip>
          <a:srcRect b="0" l="32734" r="32519" t="0"/>
          <a:stretch/>
        </p:blipFill>
        <p:spPr>
          <a:xfrm>
            <a:off x="7512200" y="2430000"/>
            <a:ext cx="1631799" cy="2713500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3"/>
          <p:cNvSpPr txBox="1"/>
          <p:nvPr>
            <p:ph type="title"/>
          </p:nvPr>
        </p:nvSpPr>
        <p:spPr>
          <a:xfrm>
            <a:off x="679925" y="489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940"/>
              <a:t>Is there a time of year where we see a spike in avocado revenue?</a:t>
            </a:r>
            <a:endParaRPr sz="1940"/>
          </a:p>
        </p:txBody>
      </p:sp>
      <p:sp>
        <p:nvSpPr>
          <p:cNvPr id="189" name="Google Shape;189;p23"/>
          <p:cNvSpPr txBox="1"/>
          <p:nvPr>
            <p:ph idx="1" type="body"/>
          </p:nvPr>
        </p:nvSpPr>
        <p:spPr>
          <a:xfrm>
            <a:off x="679925" y="1095450"/>
            <a:ext cx="3464700" cy="38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A9955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A9955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Task 4: </a:t>
            </a:r>
            <a:endParaRPr b="1" sz="1200">
              <a:solidFill>
                <a:srgbClr val="6A9955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A9955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Bar chart (x-values: months (seperated by year), y-values: total avocado revenues)</a:t>
            </a:r>
            <a:endParaRPr b="1" sz="1200">
              <a:solidFill>
                <a:srgbClr val="6A9955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A9955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Answer:</a:t>
            </a:r>
            <a:endParaRPr b="1" sz="1200">
              <a:solidFill>
                <a:srgbClr val="6A9955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A9955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Yes, a general shape emerges that shows the summer months see a higher level of sales than the rest. </a:t>
            </a:r>
            <a:endParaRPr b="1" sz="1200">
              <a:solidFill>
                <a:srgbClr val="6A9955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A9955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Highest revenue month:</a:t>
            </a:r>
            <a:endParaRPr b="1" sz="1200">
              <a:solidFill>
                <a:srgbClr val="6A9955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A9955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2017: July</a:t>
            </a:r>
            <a:endParaRPr b="1" sz="1200">
              <a:solidFill>
                <a:srgbClr val="6A9955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A9955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2018: July</a:t>
            </a:r>
            <a:endParaRPr b="1" sz="1200">
              <a:solidFill>
                <a:srgbClr val="6A9955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A9955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2019: June</a:t>
            </a:r>
            <a:endParaRPr b="1" sz="1200">
              <a:solidFill>
                <a:srgbClr val="6A9955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0" name="Google Shape;19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4631" y="1024700"/>
            <a:ext cx="4890819" cy="3815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3"/>
          <p:cNvSpPr txBox="1"/>
          <p:nvPr/>
        </p:nvSpPr>
        <p:spPr>
          <a:xfrm>
            <a:off x="639175" y="2069550"/>
            <a:ext cx="3000000" cy="18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highlight>
                  <a:srgbClr val="0E9453"/>
                </a:highlight>
                <a:latin typeface="Courier New"/>
                <a:ea typeface="Courier New"/>
                <a:cs typeface="Courier New"/>
                <a:sym typeface="Courier New"/>
              </a:rPr>
              <a:t>income_avocado_pivot </a:t>
            </a:r>
            <a:r>
              <a:rPr lang="en" sz="1350">
                <a:solidFill>
                  <a:srgbClr val="D4D4D4"/>
                </a:solidFill>
                <a:highlight>
                  <a:srgbClr val="0E945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350">
                <a:highlight>
                  <a:srgbClr val="0E9453"/>
                </a:highlight>
                <a:latin typeface="Courier New"/>
                <a:ea typeface="Courier New"/>
                <a:cs typeface="Courier New"/>
                <a:sym typeface="Courier New"/>
              </a:rPr>
              <a:t> pd.pivot_table(income_avocado, </a:t>
            </a:r>
            <a:r>
              <a:rPr lang="en" sz="1350">
                <a:solidFill>
                  <a:srgbClr val="9CDCFE"/>
                </a:solidFill>
                <a:highlight>
                  <a:srgbClr val="0E9453"/>
                </a:highlight>
                <a:latin typeface="Courier New"/>
                <a:ea typeface="Courier New"/>
                <a:cs typeface="Courier New"/>
                <a:sym typeface="Courier New"/>
              </a:rPr>
              <a:t>values</a:t>
            </a:r>
            <a:r>
              <a:rPr lang="en" sz="1350">
                <a:solidFill>
                  <a:srgbClr val="D4D4D4"/>
                </a:solidFill>
                <a:highlight>
                  <a:srgbClr val="0E945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350">
                <a:solidFill>
                  <a:srgbClr val="CE9178"/>
                </a:solidFill>
                <a:highlight>
                  <a:srgbClr val="0E9453"/>
                </a:highlight>
                <a:latin typeface="Courier New"/>
                <a:ea typeface="Courier New"/>
                <a:cs typeface="Courier New"/>
                <a:sym typeface="Courier New"/>
              </a:rPr>
              <a:t>'revenue'</a:t>
            </a:r>
            <a:r>
              <a:rPr lang="en" sz="1350">
                <a:highlight>
                  <a:srgbClr val="0E945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50">
                <a:solidFill>
                  <a:srgbClr val="9CDCFE"/>
                </a:solidFill>
                <a:highlight>
                  <a:srgbClr val="0E9453"/>
                </a:highlight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" sz="1350">
                <a:solidFill>
                  <a:srgbClr val="D4D4D4"/>
                </a:solidFill>
                <a:highlight>
                  <a:srgbClr val="0E945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350">
                <a:solidFill>
                  <a:srgbClr val="CE9178"/>
                </a:solidFill>
                <a:highlight>
                  <a:srgbClr val="0E9453"/>
                </a:highlight>
                <a:latin typeface="Courier New"/>
                <a:ea typeface="Courier New"/>
                <a:cs typeface="Courier New"/>
                <a:sym typeface="Courier New"/>
              </a:rPr>
              <a:t>'year'</a:t>
            </a:r>
            <a:r>
              <a:rPr lang="en" sz="1350">
                <a:highlight>
                  <a:srgbClr val="0E945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50">
                <a:solidFill>
                  <a:srgbClr val="9CDCFE"/>
                </a:solidFill>
                <a:highlight>
                  <a:srgbClr val="0E9453"/>
                </a:highlight>
                <a:latin typeface="Courier New"/>
                <a:ea typeface="Courier New"/>
                <a:cs typeface="Courier New"/>
                <a:sym typeface="Courier New"/>
              </a:rPr>
              <a:t>columns</a:t>
            </a:r>
            <a:r>
              <a:rPr lang="en" sz="1350">
                <a:solidFill>
                  <a:srgbClr val="D4D4D4"/>
                </a:solidFill>
                <a:highlight>
                  <a:srgbClr val="0E945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350">
                <a:solidFill>
                  <a:srgbClr val="CE9178"/>
                </a:solidFill>
                <a:highlight>
                  <a:srgbClr val="0E9453"/>
                </a:highlight>
                <a:latin typeface="Courier New"/>
                <a:ea typeface="Courier New"/>
                <a:cs typeface="Courier New"/>
                <a:sym typeface="Courier New"/>
              </a:rPr>
              <a:t>'month'</a:t>
            </a:r>
            <a:r>
              <a:rPr lang="en" sz="1350">
                <a:highlight>
                  <a:srgbClr val="0E945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50">
                <a:solidFill>
                  <a:srgbClr val="9CDCFE"/>
                </a:solidFill>
                <a:highlight>
                  <a:srgbClr val="0E9453"/>
                </a:highlight>
                <a:latin typeface="Courier New"/>
                <a:ea typeface="Courier New"/>
                <a:cs typeface="Courier New"/>
                <a:sym typeface="Courier New"/>
              </a:rPr>
              <a:t>aggfunc</a:t>
            </a:r>
            <a:r>
              <a:rPr lang="en" sz="1350">
                <a:solidFill>
                  <a:srgbClr val="D4D4D4"/>
                </a:solidFill>
                <a:highlight>
                  <a:srgbClr val="0E945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350">
                <a:highlight>
                  <a:srgbClr val="0E9453"/>
                </a:highlight>
                <a:latin typeface="Courier New"/>
                <a:ea typeface="Courier New"/>
                <a:cs typeface="Courier New"/>
                <a:sym typeface="Courier New"/>
              </a:rPr>
              <a:t>np.sum)</a:t>
            </a:r>
            <a:endParaRPr sz="1350">
              <a:highlight>
                <a:srgbClr val="0E945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4"/>
          <p:cNvSpPr txBox="1"/>
          <p:nvPr>
            <p:ph type="title"/>
          </p:nvPr>
        </p:nvSpPr>
        <p:spPr>
          <a:xfrm>
            <a:off x="765150" y="712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940"/>
              <a:t>How has the average avocado price changed over time? </a:t>
            </a:r>
            <a:endParaRPr sz="1940"/>
          </a:p>
        </p:txBody>
      </p:sp>
      <p:sp>
        <p:nvSpPr>
          <p:cNvPr id="197" name="Google Shape;197;p24"/>
          <p:cNvSpPr txBox="1"/>
          <p:nvPr>
            <p:ph idx="1" type="body"/>
          </p:nvPr>
        </p:nvSpPr>
        <p:spPr>
          <a:xfrm>
            <a:off x="687325" y="12475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A9955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Task 5: scatter plot with regression to predict 2021 average price </a:t>
            </a:r>
            <a:endParaRPr b="1" sz="1200">
              <a:solidFill>
                <a:srgbClr val="6A9955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8" name="Google Shape;19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925" y="1777125"/>
            <a:ext cx="4268400" cy="284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1050" y="1890325"/>
            <a:ext cx="3941651" cy="284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4"/>
          <p:cNvPicPr preferRelativeResize="0"/>
          <p:nvPr/>
        </p:nvPicPr>
        <p:blipFill rotWithShape="1">
          <a:blip r:embed="rId5">
            <a:alphaModFix/>
          </a:blip>
          <a:srcRect b="4124" l="23428" r="15906" t="8668"/>
          <a:stretch/>
        </p:blipFill>
        <p:spPr>
          <a:xfrm>
            <a:off x="8030075" y="0"/>
            <a:ext cx="1113925" cy="152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5"/>
          <p:cNvSpPr txBox="1"/>
          <p:nvPr>
            <p:ph type="title"/>
          </p:nvPr>
        </p:nvSpPr>
        <p:spPr>
          <a:xfrm>
            <a:off x="727650" y="5076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940"/>
              <a:t>How has the average avocado price changed over time?             R Values for 2017 and 2018.</a:t>
            </a:r>
            <a:endParaRPr sz="1940"/>
          </a:p>
        </p:txBody>
      </p:sp>
      <p:sp>
        <p:nvSpPr>
          <p:cNvPr id="206" name="Google Shape;206;p25"/>
          <p:cNvSpPr txBox="1"/>
          <p:nvPr/>
        </p:nvSpPr>
        <p:spPr>
          <a:xfrm>
            <a:off x="458525" y="4375950"/>
            <a:ext cx="8054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7" name="Google Shape;20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025" y="1803025"/>
            <a:ext cx="3097175" cy="249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835525"/>
            <a:ext cx="3184137" cy="2497975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5"/>
          <p:cNvSpPr txBox="1"/>
          <p:nvPr/>
        </p:nvSpPr>
        <p:spPr>
          <a:xfrm>
            <a:off x="779950" y="1287675"/>
            <a:ext cx="610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A9955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Task 5: scatter plot with regression to predict 2021 average price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8274" y="1705650"/>
            <a:ext cx="4881825" cy="293085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6"/>
          <p:cNvSpPr txBox="1"/>
          <p:nvPr/>
        </p:nvSpPr>
        <p:spPr>
          <a:xfrm>
            <a:off x="698075" y="483550"/>
            <a:ext cx="7515900" cy="7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4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How has the average avocado price changed over time? What is the predicted avocado price for 2021 based on our data?</a:t>
            </a:r>
            <a:endParaRPr/>
          </a:p>
        </p:txBody>
      </p:sp>
      <p:sp>
        <p:nvSpPr>
          <p:cNvPr id="216" name="Google Shape;216;p26"/>
          <p:cNvSpPr txBox="1"/>
          <p:nvPr/>
        </p:nvSpPr>
        <p:spPr>
          <a:xfrm>
            <a:off x="869825" y="1336350"/>
            <a:ext cx="5311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A9955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Task 5: scatter plot with regression to predict 2021 average price </a:t>
            </a:r>
            <a:endParaRPr/>
          </a:p>
        </p:txBody>
      </p:sp>
      <p:pic>
        <p:nvPicPr>
          <p:cNvPr id="217" name="Google Shape;217;p26"/>
          <p:cNvPicPr preferRelativeResize="0"/>
          <p:nvPr/>
        </p:nvPicPr>
        <p:blipFill rotWithShape="1">
          <a:blip r:embed="rId4">
            <a:alphaModFix/>
          </a:blip>
          <a:srcRect b="6281" l="17183" r="12793" t="6716"/>
          <a:stretch/>
        </p:blipFill>
        <p:spPr>
          <a:xfrm>
            <a:off x="7640975" y="3296950"/>
            <a:ext cx="1429125" cy="1775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7"/>
          <p:cNvSpPr txBox="1"/>
          <p:nvPr>
            <p:ph type="title"/>
          </p:nvPr>
        </p:nvSpPr>
        <p:spPr>
          <a:xfrm>
            <a:off x="735450" y="672125"/>
            <a:ext cx="6841500" cy="5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900"/>
              <a:t>Possible Explanations for Price Variation</a:t>
            </a:r>
            <a:endParaRPr sz="1900"/>
          </a:p>
        </p:txBody>
      </p:sp>
      <p:sp>
        <p:nvSpPr>
          <p:cNvPr id="223" name="Google Shape;223;p27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A9955"/>
                </a:solidFill>
                <a:latin typeface="Raleway"/>
                <a:ea typeface="Raleway"/>
                <a:cs typeface="Raleway"/>
                <a:sym typeface="Raleway"/>
              </a:rPr>
              <a:t>Produce that isn’t locally/nationally in-season has to be imported from other countries that have that produce available.</a:t>
            </a:r>
            <a:endParaRPr b="1" sz="1200">
              <a:solidFill>
                <a:srgbClr val="6A9955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200">
                <a:solidFill>
                  <a:srgbClr val="6A9955"/>
                </a:solidFill>
                <a:latin typeface="Raleway"/>
                <a:ea typeface="Raleway"/>
                <a:cs typeface="Raleway"/>
                <a:sym typeface="Raleway"/>
              </a:rPr>
              <a:t>The importing costs could help to explain the price changes throughout the year, as well as demand, and drought.</a:t>
            </a:r>
            <a:endParaRPr b="1" sz="1200">
              <a:solidFill>
                <a:srgbClr val="6A995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24" name="Google Shape;22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625" y="1352625"/>
            <a:ext cx="3442299" cy="3442299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7"/>
          <p:cNvSpPr txBox="1"/>
          <p:nvPr/>
        </p:nvSpPr>
        <p:spPr>
          <a:xfrm>
            <a:off x="169450" y="4820400"/>
            <a:ext cx="8293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http://blog.imperfectfoods.com/blog-1/2019/2/13/when-are-avocados-in-season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8"/>
          <p:cNvSpPr txBox="1"/>
          <p:nvPr>
            <p:ph type="title"/>
          </p:nvPr>
        </p:nvSpPr>
        <p:spPr>
          <a:xfrm>
            <a:off x="727650" y="752650"/>
            <a:ext cx="7688700" cy="7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940"/>
              <a:t>Do different types of avocados have different price trends?</a:t>
            </a:r>
            <a:endParaRPr sz="1940"/>
          </a:p>
        </p:txBody>
      </p:sp>
      <p:sp>
        <p:nvSpPr>
          <p:cNvPr id="231" name="Google Shape;231;p28"/>
          <p:cNvSpPr txBox="1"/>
          <p:nvPr>
            <p:ph idx="1" type="body"/>
          </p:nvPr>
        </p:nvSpPr>
        <p:spPr>
          <a:xfrm>
            <a:off x="658700" y="11745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A9955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Task 6: facet (multiple lines on one) line graph (x-values = year, y-values = average price) for each type</a:t>
            </a:r>
            <a:endParaRPr b="1" sz="1200">
              <a:solidFill>
                <a:srgbClr val="6A9955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A9955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4046: Small size Avocado	4225: Large Size Avocado		4770: Extra Large Size Avocado</a:t>
            </a:r>
            <a:endParaRPr b="1" sz="1200">
              <a:solidFill>
                <a:srgbClr val="6A9955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A9955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2" name="Google Shape;23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334676"/>
            <a:ext cx="2941775" cy="2228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09800" y="2265813"/>
            <a:ext cx="2941775" cy="218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98650" y="2292300"/>
            <a:ext cx="2855226" cy="213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9"/>
          <p:cNvSpPr txBox="1"/>
          <p:nvPr>
            <p:ph type="title"/>
          </p:nvPr>
        </p:nvSpPr>
        <p:spPr>
          <a:xfrm>
            <a:off x="727650" y="7503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940"/>
              <a:t>Facet Chart Comparison of all 3 PLUs</a:t>
            </a:r>
            <a:endParaRPr sz="1940"/>
          </a:p>
        </p:txBody>
      </p:sp>
      <p:pic>
        <p:nvPicPr>
          <p:cNvPr id="240" name="Google Shape;24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5922" y="1285562"/>
            <a:ext cx="5190449" cy="376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55000" y="618225"/>
            <a:ext cx="2141375" cy="142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0"/>
          <p:cNvSpPr txBox="1"/>
          <p:nvPr>
            <p:ph type="title"/>
          </p:nvPr>
        </p:nvSpPr>
        <p:spPr>
          <a:xfrm>
            <a:off x="727650" y="7102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End</a:t>
            </a:r>
            <a:endParaRPr/>
          </a:p>
        </p:txBody>
      </p:sp>
      <p:sp>
        <p:nvSpPr>
          <p:cNvPr id="247" name="Google Shape;247;p30"/>
          <p:cNvSpPr txBox="1"/>
          <p:nvPr>
            <p:ph idx="1" type="body"/>
          </p:nvPr>
        </p:nvSpPr>
        <p:spPr>
          <a:xfrm>
            <a:off x="821425" y="1245400"/>
            <a:ext cx="2334000" cy="9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200">
                <a:solidFill>
                  <a:srgbClr val="6A9955"/>
                </a:solidFill>
                <a:latin typeface="Raleway"/>
                <a:ea typeface="Raleway"/>
                <a:cs typeface="Raleway"/>
                <a:sym typeface="Raleway"/>
              </a:rPr>
              <a:t>Questions?</a:t>
            </a:r>
            <a:endParaRPr b="1" sz="1200">
              <a:solidFill>
                <a:srgbClr val="6A995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48" name="Google Shape;24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1000" y="1311575"/>
            <a:ext cx="3234300" cy="323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/>
          <p:nvPr>
            <p:ph type="title"/>
          </p:nvPr>
        </p:nvSpPr>
        <p:spPr>
          <a:xfrm>
            <a:off x="807275" y="7102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Mission:</a:t>
            </a:r>
            <a:endParaRPr/>
          </a:p>
        </p:txBody>
      </p:sp>
      <p:sp>
        <p:nvSpPr>
          <p:cNvPr id="106" name="Google Shape;106;p15"/>
          <p:cNvSpPr txBox="1"/>
          <p:nvPr>
            <p:ph idx="1" type="body"/>
          </p:nvPr>
        </p:nvSpPr>
        <p:spPr>
          <a:xfrm>
            <a:off x="757750" y="12935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Use avocado purchasing data to infer popularity and profitability by avocado type and purchase location. </a:t>
            </a:r>
            <a:endParaRPr sz="15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Determine the relationship between wealth and avocado popularity.</a:t>
            </a:r>
            <a:endParaRPr sz="1600"/>
          </a:p>
        </p:txBody>
      </p:sp>
      <p:pic>
        <p:nvPicPr>
          <p:cNvPr id="107" name="Google Shape;10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61175" y="2427250"/>
            <a:ext cx="1726951" cy="2716248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5"/>
          <p:cNvSpPr txBox="1"/>
          <p:nvPr/>
        </p:nvSpPr>
        <p:spPr>
          <a:xfrm rot="-5400000">
            <a:off x="8111107" y="4110588"/>
            <a:ext cx="1727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4595D"/>
                </a:solidFill>
                <a:highlight>
                  <a:srgbClr val="F8F9FA"/>
                </a:highlight>
              </a:rPr>
              <a:t>Mark Hofstetter (2006)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9" name="Google Shape;10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0178" y="604075"/>
            <a:ext cx="6989885" cy="4093701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5"/>
          <p:cNvSpPr txBox="1"/>
          <p:nvPr/>
        </p:nvSpPr>
        <p:spPr>
          <a:xfrm>
            <a:off x="0" y="4866600"/>
            <a:ext cx="4053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aleway"/>
                <a:ea typeface="Raleway"/>
                <a:cs typeface="Raleway"/>
                <a:sym typeface="Raleway"/>
              </a:rPr>
              <a:t>https://jeffjbutler.com/2019/04/12/where-did-the-avocado-toast-millennial-stereotype-come-from/</a:t>
            </a:r>
            <a:endParaRPr sz="6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6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/>
          <p:nvPr>
            <p:ph type="title"/>
          </p:nvPr>
        </p:nvSpPr>
        <p:spPr>
          <a:xfrm>
            <a:off x="729450" y="7655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initial questions</a:t>
            </a:r>
            <a:endParaRPr/>
          </a:p>
        </p:txBody>
      </p:sp>
      <p:sp>
        <p:nvSpPr>
          <p:cNvPr id="116" name="Google Shape;116;p16"/>
          <p:cNvSpPr txBox="1"/>
          <p:nvPr/>
        </p:nvSpPr>
        <p:spPr>
          <a:xfrm>
            <a:off x="927975" y="1991750"/>
            <a:ext cx="8216100" cy="15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"/>
              <a:buFont typeface="Arial"/>
              <a:buNone/>
            </a:pPr>
            <a:r>
              <a:t/>
            </a:r>
            <a:endParaRPr sz="86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"/>
              <a:buFont typeface="Arial"/>
              <a:buNone/>
            </a:pPr>
            <a:r>
              <a:t/>
            </a:r>
            <a:endParaRPr sz="86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"/>
              <a:buFont typeface="Arial"/>
              <a:buNone/>
            </a:pPr>
            <a:r>
              <a:t/>
            </a:r>
            <a:endParaRPr sz="136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"/>
              <a:buFont typeface="Arial"/>
              <a:buNone/>
            </a:pPr>
            <a:r>
              <a:t/>
            </a:r>
            <a:endParaRPr sz="1360">
              <a:solidFill>
                <a:srgbClr val="6A995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"/>
              <a:buFont typeface="Arial"/>
              <a:buNone/>
            </a:pPr>
            <a:r>
              <a:t/>
            </a:r>
            <a:endParaRPr sz="360">
              <a:solidFill>
                <a:srgbClr val="6A995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17" name="Google Shape;117;p16"/>
          <p:cNvGrpSpPr/>
          <p:nvPr/>
        </p:nvGrpSpPr>
        <p:grpSpPr>
          <a:xfrm>
            <a:off x="5654942" y="1660575"/>
            <a:ext cx="3305700" cy="3483050"/>
            <a:chOff x="5632317" y="1189775"/>
            <a:chExt cx="3305700" cy="3483050"/>
          </a:xfrm>
        </p:grpSpPr>
        <p:sp>
          <p:nvSpPr>
            <p:cNvPr id="118" name="Google Shape;118;p16"/>
            <p:cNvSpPr/>
            <p:nvPr/>
          </p:nvSpPr>
          <p:spPr>
            <a:xfrm>
              <a:off x="5632317" y="1189775"/>
              <a:ext cx="3305700" cy="669000"/>
            </a:xfrm>
            <a:prstGeom prst="chevron">
              <a:avLst>
                <a:gd fmla="val 50000" name="adj"/>
              </a:avLst>
            </a:prstGeom>
            <a:solidFill>
              <a:srgbClr val="0E94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Question</a:t>
              </a: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3: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9" name="Google Shape;119;p16"/>
            <p:cNvSpPr txBox="1"/>
            <p:nvPr/>
          </p:nvSpPr>
          <p:spPr>
            <a:xfrm>
              <a:off x="6167063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60">
                  <a:solidFill>
                    <a:schemeClr val="dk2"/>
                  </a:solidFill>
                  <a:highlight>
                    <a:srgbClr val="FFFFFF"/>
                  </a:highlight>
                </a:rPr>
                <a:t>Which type of avocado is the biggest source of revenue for suppliers? </a:t>
              </a:r>
              <a:endParaRPr sz="19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0" name="Google Shape;120;p16"/>
          <p:cNvGrpSpPr/>
          <p:nvPr/>
        </p:nvGrpSpPr>
        <p:grpSpPr>
          <a:xfrm>
            <a:off x="0" y="1660664"/>
            <a:ext cx="3546900" cy="3482836"/>
            <a:chOff x="0" y="1189989"/>
            <a:chExt cx="3546900" cy="3482836"/>
          </a:xfrm>
        </p:grpSpPr>
        <p:sp>
          <p:nvSpPr>
            <p:cNvPr id="121" name="Google Shape;121;p16"/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fmla="val 50000" name="adj"/>
              </a:avLst>
            </a:prstGeom>
            <a:solidFill>
              <a:srgbClr val="0856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Question 1: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2" name="Google Shape;122;p16"/>
            <p:cNvSpPr txBox="1"/>
            <p:nvPr/>
          </p:nvSpPr>
          <p:spPr>
            <a:xfrm>
              <a:off x="655361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60">
                  <a:solidFill>
                    <a:schemeClr val="dk2"/>
                  </a:solidFill>
                  <a:highlight>
                    <a:srgbClr val="FFFFFF"/>
                  </a:highlight>
                </a:rPr>
                <a:t>Which cities love avocados most?</a:t>
              </a:r>
              <a:endParaRPr sz="1560">
                <a:solidFill>
                  <a:schemeClr val="dk2"/>
                </a:solidFill>
                <a:highlight>
                  <a:srgbClr val="FFFFFF"/>
                </a:highlight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3" name="Google Shape;123;p16"/>
          <p:cNvGrpSpPr/>
          <p:nvPr/>
        </p:nvGrpSpPr>
        <p:grpSpPr>
          <a:xfrm>
            <a:off x="2920954" y="1660563"/>
            <a:ext cx="3305700" cy="3483050"/>
            <a:chOff x="2944204" y="1189775"/>
            <a:chExt cx="3305700" cy="3483050"/>
          </a:xfrm>
        </p:grpSpPr>
        <p:sp>
          <p:nvSpPr>
            <p:cNvPr id="124" name="Google Shape;124;p16"/>
            <p:cNvSpPr/>
            <p:nvPr/>
          </p:nvSpPr>
          <p:spPr>
            <a:xfrm>
              <a:off x="2944204" y="1189775"/>
              <a:ext cx="3305700" cy="669000"/>
            </a:xfrm>
            <a:prstGeom prst="chevron">
              <a:avLst>
                <a:gd fmla="val 50000" name="adj"/>
              </a:avLst>
            </a:prstGeom>
            <a:solidFill>
              <a:srgbClr val="0B77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Question</a:t>
              </a: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2: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5" name="Google Shape;125;p16"/>
            <p:cNvSpPr txBox="1"/>
            <p:nvPr/>
          </p:nvSpPr>
          <p:spPr>
            <a:xfrm>
              <a:off x="3478949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60">
                  <a:solidFill>
                    <a:schemeClr val="dk2"/>
                  </a:solidFill>
                  <a:highlight>
                    <a:srgbClr val="FFFFFF"/>
                  </a:highlight>
                </a:rPr>
                <a:t>Do states with higher income per capita buy more avocados? (income per capita from 2017-2019)</a:t>
              </a:r>
              <a:endParaRPr sz="1560">
                <a:solidFill>
                  <a:schemeClr val="dk2"/>
                </a:solidFill>
                <a:highlight>
                  <a:srgbClr val="FFFFFF"/>
                </a:highlight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7"/>
          <p:cNvSpPr txBox="1"/>
          <p:nvPr>
            <p:ph type="title"/>
          </p:nvPr>
        </p:nvSpPr>
        <p:spPr>
          <a:xfrm>
            <a:off x="727650" y="758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initial questions</a:t>
            </a:r>
            <a:endParaRPr/>
          </a:p>
        </p:txBody>
      </p:sp>
      <p:sp>
        <p:nvSpPr>
          <p:cNvPr id="131" name="Google Shape;131;p17"/>
          <p:cNvSpPr txBox="1"/>
          <p:nvPr/>
        </p:nvSpPr>
        <p:spPr>
          <a:xfrm>
            <a:off x="927975" y="1991750"/>
            <a:ext cx="8216100" cy="15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6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6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6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60">
              <a:solidFill>
                <a:srgbClr val="6A995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">
              <a:solidFill>
                <a:srgbClr val="6A995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32" name="Google Shape;132;p17"/>
          <p:cNvGrpSpPr/>
          <p:nvPr/>
        </p:nvGrpSpPr>
        <p:grpSpPr>
          <a:xfrm>
            <a:off x="5654942" y="1660575"/>
            <a:ext cx="3305700" cy="3483050"/>
            <a:chOff x="5632317" y="1189775"/>
            <a:chExt cx="3305700" cy="3483050"/>
          </a:xfrm>
        </p:grpSpPr>
        <p:sp>
          <p:nvSpPr>
            <p:cNvPr id="133" name="Google Shape;133;p17"/>
            <p:cNvSpPr/>
            <p:nvPr/>
          </p:nvSpPr>
          <p:spPr>
            <a:xfrm>
              <a:off x="5632317" y="1189775"/>
              <a:ext cx="3305700" cy="669000"/>
            </a:xfrm>
            <a:prstGeom prst="chevron">
              <a:avLst>
                <a:gd fmla="val 50000" name="adj"/>
              </a:avLst>
            </a:prstGeom>
            <a:solidFill>
              <a:srgbClr val="0E94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Question 6: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4" name="Google Shape;134;p17"/>
            <p:cNvSpPr txBox="1"/>
            <p:nvPr/>
          </p:nvSpPr>
          <p:spPr>
            <a:xfrm>
              <a:off x="6167063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60">
                  <a:solidFill>
                    <a:schemeClr val="dk2"/>
                  </a:solidFill>
                  <a:highlight>
                    <a:srgbClr val="FFFFFF"/>
                  </a:highlight>
                </a:rPr>
                <a:t>Do different types of avocados have different price trends?</a:t>
              </a:r>
              <a:endParaRPr sz="26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5" name="Google Shape;135;p17"/>
          <p:cNvGrpSpPr/>
          <p:nvPr/>
        </p:nvGrpSpPr>
        <p:grpSpPr>
          <a:xfrm>
            <a:off x="0" y="1660664"/>
            <a:ext cx="3546900" cy="3482836"/>
            <a:chOff x="0" y="1189989"/>
            <a:chExt cx="3546900" cy="3482836"/>
          </a:xfrm>
        </p:grpSpPr>
        <p:sp>
          <p:nvSpPr>
            <p:cNvPr id="136" name="Google Shape;136;p17"/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fmla="val 50000" name="adj"/>
              </a:avLst>
            </a:prstGeom>
            <a:solidFill>
              <a:srgbClr val="0856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Question 4: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7" name="Google Shape;137;p17"/>
            <p:cNvSpPr txBox="1"/>
            <p:nvPr/>
          </p:nvSpPr>
          <p:spPr>
            <a:xfrm>
              <a:off x="655361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60">
                  <a:solidFill>
                    <a:schemeClr val="dk2"/>
                  </a:solidFill>
                  <a:highlight>
                    <a:srgbClr val="FFFFFF"/>
                  </a:highlight>
                </a:rPr>
                <a:t>Is there a time of year that sees a spike in revenue?</a:t>
              </a:r>
              <a:endParaRPr sz="1560">
                <a:solidFill>
                  <a:schemeClr val="dk2"/>
                </a:solidFill>
                <a:highlight>
                  <a:srgbClr val="FFFFFF"/>
                </a:highlight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60">
                <a:solidFill>
                  <a:schemeClr val="dk2"/>
                </a:solidFill>
                <a:highlight>
                  <a:srgbClr val="FFFFFF"/>
                </a:highlight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8" name="Google Shape;138;p17"/>
          <p:cNvGrpSpPr/>
          <p:nvPr/>
        </p:nvGrpSpPr>
        <p:grpSpPr>
          <a:xfrm>
            <a:off x="2920954" y="1660563"/>
            <a:ext cx="3305700" cy="3483050"/>
            <a:chOff x="2944204" y="1189775"/>
            <a:chExt cx="3305700" cy="3483050"/>
          </a:xfrm>
        </p:grpSpPr>
        <p:sp>
          <p:nvSpPr>
            <p:cNvPr id="139" name="Google Shape;139;p17"/>
            <p:cNvSpPr/>
            <p:nvPr/>
          </p:nvSpPr>
          <p:spPr>
            <a:xfrm>
              <a:off x="2944204" y="1189775"/>
              <a:ext cx="3305700" cy="669000"/>
            </a:xfrm>
            <a:prstGeom prst="chevron">
              <a:avLst>
                <a:gd fmla="val 50000" name="adj"/>
              </a:avLst>
            </a:prstGeom>
            <a:solidFill>
              <a:srgbClr val="0B77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Question 5: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0" name="Google Shape;140;p17"/>
            <p:cNvSpPr txBox="1"/>
            <p:nvPr/>
          </p:nvSpPr>
          <p:spPr>
            <a:xfrm>
              <a:off x="3478949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60">
                  <a:solidFill>
                    <a:schemeClr val="dk2"/>
                  </a:solidFill>
                  <a:highlight>
                    <a:srgbClr val="FFFFFF"/>
                  </a:highlight>
                </a:rPr>
                <a:t>How has the average avocado price changed over time?  What is the predicted avocado price for 2021 based on our data? </a:t>
              </a:r>
              <a:endParaRPr sz="1560">
                <a:solidFill>
                  <a:schemeClr val="dk2"/>
                </a:solidFill>
                <a:highlight>
                  <a:srgbClr val="FFFFFF"/>
                </a:highlight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60">
                <a:solidFill>
                  <a:schemeClr val="dk2"/>
                </a:solidFill>
                <a:highlight>
                  <a:srgbClr val="FFFFFF"/>
                </a:highlight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8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Sources:</a:t>
            </a:r>
            <a:endParaRPr/>
          </a:p>
        </p:txBody>
      </p:sp>
      <p:sp>
        <p:nvSpPr>
          <p:cNvPr id="146" name="Google Shape;146;p18"/>
          <p:cNvSpPr txBox="1"/>
          <p:nvPr>
            <p:ph idx="2" type="body"/>
          </p:nvPr>
        </p:nvSpPr>
        <p:spPr>
          <a:xfrm>
            <a:off x="4572000" y="408700"/>
            <a:ext cx="4708500" cy="38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https://www.kaggle.com/timmate/avocado-prices-2020</a:t>
            </a:r>
            <a:r>
              <a:rPr lang="en" sz="1200">
                <a:solidFill>
                  <a:schemeClr val="dk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sz="1200">
              <a:solidFill>
                <a:schemeClr val="dk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https://www.kaggle.com/max-mind/world-cities-database</a:t>
            </a:r>
            <a:endParaRPr sz="1200">
              <a:solidFill>
                <a:schemeClr val="dk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https://www.bea.gov/data/income-saving/personal-income-county-metro-and-other-areas</a:t>
            </a:r>
            <a:endParaRPr sz="1200">
              <a:solidFill>
                <a:schemeClr val="dk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7" name="Google Shape;14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2300324"/>
            <a:ext cx="4572001" cy="70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2000" y="616375"/>
            <a:ext cx="1914525" cy="43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55275" y="1910250"/>
            <a:ext cx="2278725" cy="2745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 txBox="1"/>
          <p:nvPr>
            <p:ph type="title"/>
          </p:nvPr>
        </p:nvSpPr>
        <p:spPr>
          <a:xfrm>
            <a:off x="729450" y="5687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Cleansing &amp; Challenges</a:t>
            </a:r>
            <a:endParaRPr/>
          </a:p>
        </p:txBody>
      </p:sp>
      <p:sp>
        <p:nvSpPr>
          <p:cNvPr id="155" name="Google Shape;155;p19"/>
          <p:cNvSpPr txBox="1"/>
          <p:nvPr>
            <p:ph idx="1" type="body"/>
          </p:nvPr>
        </p:nvSpPr>
        <p:spPr>
          <a:xfrm>
            <a:off x="564925" y="13360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6A9955"/>
              </a:buClr>
              <a:buSzPts val="1200"/>
              <a:buFont typeface="Raleway"/>
              <a:buChar char="●"/>
            </a:pPr>
            <a:r>
              <a:rPr b="1" lang="en" sz="1200">
                <a:solidFill>
                  <a:srgbClr val="6A9955"/>
                </a:solidFill>
                <a:latin typeface="Raleway"/>
                <a:ea typeface="Raleway"/>
                <a:cs typeface="Raleway"/>
                <a:sym typeface="Raleway"/>
              </a:rPr>
              <a:t>Excel clean up prior to reading into jupyter notebook</a:t>
            </a:r>
            <a:endParaRPr b="1" sz="1200">
              <a:solidFill>
                <a:srgbClr val="6A9955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6A9955"/>
              </a:buClr>
              <a:buSzPts val="1200"/>
              <a:buFont typeface="Raleway"/>
              <a:buChar char="●"/>
            </a:pPr>
            <a:r>
              <a:rPr b="1" lang="en" sz="1200">
                <a:solidFill>
                  <a:srgbClr val="6A9955"/>
                </a:solidFill>
                <a:latin typeface="Raleway"/>
                <a:ea typeface="Raleway"/>
                <a:cs typeface="Raleway"/>
                <a:sym typeface="Raleway"/>
              </a:rPr>
              <a:t>Merging different CSV Files into 1 cohesive Dataframe</a:t>
            </a:r>
            <a:endParaRPr b="1" sz="1200">
              <a:solidFill>
                <a:srgbClr val="6A9955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6A9955"/>
              </a:buClr>
              <a:buSzPts val="1200"/>
              <a:buFont typeface="Raleway"/>
              <a:buChar char="●"/>
            </a:pPr>
            <a:r>
              <a:rPr b="1" lang="en" sz="1200">
                <a:solidFill>
                  <a:srgbClr val="6A9955"/>
                </a:solidFill>
                <a:latin typeface="Raleway"/>
                <a:ea typeface="Raleway"/>
                <a:cs typeface="Raleway"/>
                <a:sym typeface="Raleway"/>
              </a:rPr>
              <a:t>GitHub merge  nightmare</a:t>
            </a:r>
            <a:endParaRPr b="1" sz="1200">
              <a:solidFill>
                <a:srgbClr val="6A9955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6A9955"/>
              </a:buClr>
              <a:buSzPts val="1200"/>
              <a:buFont typeface="Raleway"/>
              <a:buChar char="●"/>
            </a:pPr>
            <a:r>
              <a:rPr b="1" lang="en" sz="1200">
                <a:solidFill>
                  <a:srgbClr val="6A9955"/>
                </a:solidFill>
                <a:latin typeface="Raleway"/>
                <a:ea typeface="Raleway"/>
                <a:cs typeface="Raleway"/>
                <a:sym typeface="Raleway"/>
              </a:rPr>
              <a:t>Finding all the </a:t>
            </a:r>
            <a:r>
              <a:rPr b="1" lang="en" sz="1200">
                <a:solidFill>
                  <a:srgbClr val="6A9955"/>
                </a:solidFill>
                <a:latin typeface="Raleway"/>
                <a:ea typeface="Raleway"/>
                <a:cs typeface="Raleway"/>
                <a:sym typeface="Raleway"/>
              </a:rPr>
              <a:t>discrepancies</a:t>
            </a:r>
            <a:r>
              <a:rPr b="1" lang="en" sz="1200">
                <a:solidFill>
                  <a:srgbClr val="6A9955"/>
                </a:solidFill>
                <a:latin typeface="Raleway"/>
                <a:ea typeface="Raleway"/>
                <a:cs typeface="Raleway"/>
                <a:sym typeface="Raleway"/>
              </a:rPr>
              <a:t> in the Data to resolve</a:t>
            </a:r>
            <a:endParaRPr b="1" sz="1200">
              <a:solidFill>
                <a:srgbClr val="6A9955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6A9955"/>
              </a:buClr>
              <a:buSzPts val="1200"/>
              <a:buFont typeface="Raleway"/>
              <a:buChar char="●"/>
            </a:pPr>
            <a:r>
              <a:rPr b="1" lang="en" sz="1200">
                <a:solidFill>
                  <a:srgbClr val="6A9955"/>
                </a:solidFill>
                <a:latin typeface="Raleway"/>
                <a:ea typeface="Raleway"/>
                <a:cs typeface="Raleway"/>
                <a:sym typeface="Raleway"/>
              </a:rPr>
              <a:t>Combining all work into one jupyter notebook</a:t>
            </a:r>
            <a:endParaRPr b="1" sz="1200">
              <a:solidFill>
                <a:srgbClr val="6A995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56" name="Google Shape;15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0575" y="2426700"/>
            <a:ext cx="2095276" cy="2095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/>
          <p:nvPr>
            <p:ph type="title"/>
          </p:nvPr>
        </p:nvSpPr>
        <p:spPr>
          <a:xfrm>
            <a:off x="727650" y="7583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940"/>
              <a:t>Which cities love avocados most?</a:t>
            </a:r>
            <a:endParaRPr sz="1940"/>
          </a:p>
        </p:txBody>
      </p:sp>
      <p:sp>
        <p:nvSpPr>
          <p:cNvPr id="162" name="Google Shape;162;p20"/>
          <p:cNvSpPr txBox="1"/>
          <p:nvPr>
            <p:ph idx="1" type="body"/>
          </p:nvPr>
        </p:nvSpPr>
        <p:spPr>
          <a:xfrm>
            <a:off x="616250" y="1293550"/>
            <a:ext cx="4131000" cy="4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A9955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Task 1: Popularity by Volume, Population comparison </a:t>
            </a:r>
            <a:endParaRPr b="1" sz="16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63" name="Google Shape;16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800" y="1561800"/>
            <a:ext cx="4130999" cy="3493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5400" y="1638675"/>
            <a:ext cx="4577499" cy="350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0"/>
          <p:cNvPicPr preferRelativeResize="0"/>
          <p:nvPr/>
        </p:nvPicPr>
        <p:blipFill rotWithShape="1">
          <a:blip r:embed="rId5">
            <a:alphaModFix/>
          </a:blip>
          <a:srcRect b="0" l="27877" r="28530" t="0"/>
          <a:stretch/>
        </p:blipFill>
        <p:spPr>
          <a:xfrm>
            <a:off x="7987625" y="0"/>
            <a:ext cx="1156376" cy="112735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0"/>
          <p:cNvSpPr txBox="1"/>
          <p:nvPr/>
        </p:nvSpPr>
        <p:spPr>
          <a:xfrm>
            <a:off x="4924200" y="0"/>
            <a:ext cx="2837100" cy="12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6A9955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#Side by side comparison</a:t>
            </a:r>
            <a:endParaRPr b="1" sz="600">
              <a:solidFill>
                <a:srgbClr val="6A9955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ax </a:t>
            </a:r>
            <a:r>
              <a:rPr b="1" lang="en" sz="600">
                <a:solidFill>
                  <a:srgbClr val="D4D4D4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=</a:t>
            </a:r>
            <a:r>
              <a:rPr b="1" lang="en" sz="600"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essential_2019.groupby([</a:t>
            </a:r>
            <a:r>
              <a:rPr b="1" lang="en" sz="600">
                <a:solidFill>
                  <a:srgbClr val="CE9178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'city'</a:t>
            </a:r>
            <a:r>
              <a:rPr b="1" lang="en" sz="600"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]).sum().plot(</a:t>
            </a:r>
            <a:r>
              <a:rPr b="1" lang="en" sz="600">
                <a:solidFill>
                  <a:srgbClr val="9CDCFE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color</a:t>
            </a:r>
            <a:r>
              <a:rPr b="1" lang="en" sz="600">
                <a:solidFill>
                  <a:srgbClr val="D4D4D4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=</a:t>
            </a:r>
            <a:r>
              <a:rPr b="1" lang="en" sz="600">
                <a:solidFill>
                  <a:srgbClr val="CE9178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'forestgreen'</a:t>
            </a:r>
            <a:r>
              <a:rPr b="1" lang="en" sz="600"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)</a:t>
            </a:r>
            <a:endParaRPr b="1" sz="600"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essential_population.groupby([</a:t>
            </a:r>
            <a:r>
              <a:rPr b="1" lang="en" sz="600">
                <a:solidFill>
                  <a:srgbClr val="CE9178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'city'</a:t>
            </a:r>
            <a:r>
              <a:rPr b="1" lang="en" sz="600"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]).sum().plot(</a:t>
            </a:r>
            <a:r>
              <a:rPr b="1" lang="en" sz="600">
                <a:solidFill>
                  <a:srgbClr val="9CDCFE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color</a:t>
            </a:r>
            <a:r>
              <a:rPr b="1" lang="en" sz="600">
                <a:solidFill>
                  <a:srgbClr val="D4D4D4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=</a:t>
            </a:r>
            <a:r>
              <a:rPr b="1" lang="en" sz="600">
                <a:solidFill>
                  <a:srgbClr val="CE9178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'limegreen'</a:t>
            </a:r>
            <a:r>
              <a:rPr b="1" lang="en" sz="600"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, </a:t>
            </a:r>
            <a:r>
              <a:rPr b="1" lang="en" sz="600">
                <a:solidFill>
                  <a:srgbClr val="9CDCFE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ax</a:t>
            </a:r>
            <a:r>
              <a:rPr b="1" lang="en" sz="600">
                <a:solidFill>
                  <a:srgbClr val="D4D4D4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=</a:t>
            </a:r>
            <a:r>
              <a:rPr b="1" lang="en" sz="600"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ax)</a:t>
            </a:r>
            <a:endParaRPr b="1" sz="600"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plt.xlabel(</a:t>
            </a:r>
            <a:r>
              <a:rPr b="1" lang="en" sz="600">
                <a:solidFill>
                  <a:srgbClr val="CE9178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"City"</a:t>
            </a:r>
            <a:r>
              <a:rPr b="1" lang="en" sz="600"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)</a:t>
            </a:r>
            <a:endParaRPr b="1" sz="600"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plt.xticks(np.arange(</a:t>
            </a:r>
            <a:r>
              <a:rPr b="1" lang="en" sz="600">
                <a:solidFill>
                  <a:srgbClr val="DCDCAA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len</a:t>
            </a:r>
            <a:r>
              <a:rPr b="1" lang="en" sz="600"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(unique)), unique, </a:t>
            </a:r>
            <a:r>
              <a:rPr b="1" lang="en" sz="600">
                <a:solidFill>
                  <a:srgbClr val="9CDCFE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rotation</a:t>
            </a:r>
            <a:r>
              <a:rPr b="1" lang="en" sz="600">
                <a:solidFill>
                  <a:srgbClr val="D4D4D4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=</a:t>
            </a:r>
            <a:r>
              <a:rPr b="1" lang="en" sz="600">
                <a:solidFill>
                  <a:srgbClr val="B5CEA8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90</a:t>
            </a:r>
            <a:r>
              <a:rPr b="1" lang="en" sz="600"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)</a:t>
            </a:r>
            <a:endParaRPr b="1" sz="600"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plt.ylabel(</a:t>
            </a:r>
            <a:r>
              <a:rPr b="1" lang="en" sz="600">
                <a:solidFill>
                  <a:srgbClr val="CE9178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"Volume"</a:t>
            </a:r>
            <a:r>
              <a:rPr b="1" lang="en" sz="600"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)</a:t>
            </a:r>
            <a:endParaRPr b="1" sz="600"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plt.title(</a:t>
            </a:r>
            <a:r>
              <a:rPr b="1" lang="en" sz="600">
                <a:solidFill>
                  <a:srgbClr val="CE9178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"Population Comparison VS Volume of Avocados Sold"</a:t>
            </a:r>
            <a:r>
              <a:rPr b="1" lang="en" sz="600"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)</a:t>
            </a:r>
            <a:endParaRPr b="1" sz="600"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plt.savefig(</a:t>
            </a:r>
            <a:r>
              <a:rPr b="1" lang="en" sz="600">
                <a:solidFill>
                  <a:srgbClr val="CE9178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"Output/2019_comparison.png"</a:t>
            </a:r>
            <a:r>
              <a:rPr b="1" lang="en" sz="600"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)</a:t>
            </a:r>
            <a:endParaRPr b="1" sz="600"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plt.show()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1"/>
          <p:cNvSpPr txBox="1"/>
          <p:nvPr>
            <p:ph type="title"/>
          </p:nvPr>
        </p:nvSpPr>
        <p:spPr>
          <a:xfrm>
            <a:off x="757750" y="6292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940"/>
              <a:t>Do states </a:t>
            </a:r>
            <a:r>
              <a:rPr lang="en" sz="1940"/>
              <a:t>with</a:t>
            </a:r>
            <a:r>
              <a:rPr lang="en" sz="1940"/>
              <a:t> higher income per capita buy more avocados?</a:t>
            </a:r>
            <a:endParaRPr sz="1940"/>
          </a:p>
        </p:txBody>
      </p:sp>
      <p:sp>
        <p:nvSpPr>
          <p:cNvPr id="172" name="Google Shape;172;p21"/>
          <p:cNvSpPr txBox="1"/>
          <p:nvPr>
            <p:ph idx="1" type="body"/>
          </p:nvPr>
        </p:nvSpPr>
        <p:spPr>
          <a:xfrm>
            <a:off x="729450" y="1164475"/>
            <a:ext cx="3325500" cy="34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A9955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Task 2: </a:t>
            </a:r>
            <a:endParaRPr b="1" sz="1200">
              <a:solidFill>
                <a:srgbClr val="6A9955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A9955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Scatter plot (x-values: </a:t>
            </a:r>
            <a:r>
              <a:rPr b="1" lang="en" sz="1200">
                <a:solidFill>
                  <a:srgbClr val="6A9955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income per capita per year for each city</a:t>
            </a:r>
            <a:r>
              <a:rPr b="1" lang="en" sz="1200">
                <a:solidFill>
                  <a:srgbClr val="6A9955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, y-values: </a:t>
            </a:r>
            <a:r>
              <a:rPr b="1" lang="en" sz="1200">
                <a:solidFill>
                  <a:srgbClr val="6A9955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average </a:t>
            </a:r>
            <a:r>
              <a:rPr b="1" lang="en" sz="1200">
                <a:solidFill>
                  <a:srgbClr val="6A9955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avocados</a:t>
            </a:r>
            <a:r>
              <a:rPr b="1" lang="en" sz="1200">
                <a:solidFill>
                  <a:srgbClr val="6A9955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 purchased</a:t>
            </a:r>
            <a:r>
              <a:rPr b="1" lang="en" sz="1200">
                <a:solidFill>
                  <a:srgbClr val="6A9955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 per year for each city</a:t>
            </a:r>
            <a:r>
              <a:rPr b="1" lang="en" sz="1200">
                <a:solidFill>
                  <a:srgbClr val="6A9955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) </a:t>
            </a:r>
            <a:endParaRPr b="1" sz="1200">
              <a:solidFill>
                <a:srgbClr val="6A9955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6A9955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A9955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Answer:</a:t>
            </a:r>
            <a:endParaRPr b="1" sz="1200">
              <a:solidFill>
                <a:srgbClr val="6A9955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A9955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On average, one more dollar in income per capita results in ten more avocados smashed on toast.  However, the correlation is not very strong.  </a:t>
            </a:r>
            <a:r>
              <a:rPr lang="en" sz="1200">
                <a:solidFill>
                  <a:srgbClr val="6A9955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</a:t>
            </a:r>
            <a:endParaRPr sz="1200">
              <a:solidFill>
                <a:srgbClr val="6A9955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1875" y="743400"/>
            <a:ext cx="4800600" cy="41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1"/>
          <p:cNvSpPr txBox="1"/>
          <p:nvPr/>
        </p:nvSpPr>
        <p:spPr>
          <a:xfrm>
            <a:off x="4641750" y="4657825"/>
            <a:ext cx="37512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The correlation between both factors is 0.2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2"/>
          <p:cNvSpPr txBox="1"/>
          <p:nvPr>
            <p:ph type="title"/>
          </p:nvPr>
        </p:nvSpPr>
        <p:spPr>
          <a:xfrm>
            <a:off x="727650" y="4769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940"/>
              <a:t>Which type of avocado is the biggest source of revenue for suppliers?</a:t>
            </a:r>
            <a:endParaRPr sz="1940"/>
          </a:p>
        </p:txBody>
      </p:sp>
      <p:sp>
        <p:nvSpPr>
          <p:cNvPr id="180" name="Google Shape;180;p22"/>
          <p:cNvSpPr txBox="1"/>
          <p:nvPr>
            <p:ph idx="1" type="body"/>
          </p:nvPr>
        </p:nvSpPr>
        <p:spPr>
          <a:xfrm>
            <a:off x="727650" y="1588654"/>
            <a:ext cx="2857800" cy="30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A9955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Task 3: </a:t>
            </a:r>
            <a:endParaRPr b="1" sz="1200">
              <a:solidFill>
                <a:srgbClr val="6A9955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A9955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Three pie charts by type (value = revenue) for each year on one png</a:t>
            </a:r>
            <a:endParaRPr b="1" sz="1200">
              <a:solidFill>
                <a:srgbClr val="6A9955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A9955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Answer:</a:t>
            </a:r>
            <a:endParaRPr b="1" sz="1200">
              <a:solidFill>
                <a:srgbClr val="6A9955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A9955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By far, conventional avocados are the biggest source of revenue for suppliers.  The pattern is consistent over  the three years we tested.</a:t>
            </a:r>
            <a:endParaRPr b="1" sz="1200">
              <a:solidFill>
                <a:srgbClr val="6A9955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1" name="Google Shape;18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5750" y="0"/>
            <a:ext cx="1238250" cy="13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95313" y="864738"/>
            <a:ext cx="5121025" cy="341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2"/>
          <p:cNvSpPr txBox="1"/>
          <p:nvPr/>
        </p:nvSpPr>
        <p:spPr>
          <a:xfrm>
            <a:off x="3859925" y="3922375"/>
            <a:ext cx="3991800" cy="5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lt1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figure, (ax1, ax2, ax3) = plt.subplots(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50">
                <a:solidFill>
                  <a:schemeClr val="lt1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050">
                <a:solidFill>
                  <a:schemeClr val="lt1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subplot</a:t>
            </a:r>
            <a:r>
              <a:rPr lang="en" sz="1050">
                <a:solidFill>
                  <a:schemeClr val="lt1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_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kw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chemeClr val="lt1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'aspect'</a:t>
            </a:r>
            <a:r>
              <a:rPr lang="en" sz="1050">
                <a:solidFill>
                  <a:schemeClr val="lt1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'equal'</a:t>
            </a:r>
            <a:r>
              <a:rPr lang="en" sz="1050">
                <a:solidFill>
                  <a:schemeClr val="lt1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sz="1050">
              <a:solidFill>
                <a:schemeClr val="lt1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