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3" r:id="rId4"/>
    <p:sldMasterId id="2147484501" r:id="rId5"/>
  </p:sldMasterIdLst>
  <p:notesMasterIdLst>
    <p:notesMasterId r:id="rId24"/>
  </p:notesMasterIdLst>
  <p:handoutMasterIdLst>
    <p:handoutMasterId r:id="rId25"/>
  </p:handoutMasterIdLst>
  <p:sldIdLst>
    <p:sldId id="1542" r:id="rId6"/>
    <p:sldId id="2524" r:id="rId7"/>
    <p:sldId id="2523" r:id="rId8"/>
    <p:sldId id="2522" r:id="rId9"/>
    <p:sldId id="2520" r:id="rId10"/>
    <p:sldId id="2521" r:id="rId11"/>
    <p:sldId id="2525" r:id="rId12"/>
    <p:sldId id="2526" r:id="rId13"/>
    <p:sldId id="2527" r:id="rId14"/>
    <p:sldId id="2528" r:id="rId15"/>
    <p:sldId id="1506" r:id="rId16"/>
    <p:sldId id="1508" r:id="rId17"/>
    <p:sldId id="2531" r:id="rId18"/>
    <p:sldId id="2529" r:id="rId19"/>
    <p:sldId id="2532" r:id="rId20"/>
    <p:sldId id="2530" r:id="rId21"/>
    <p:sldId id="1521" r:id="rId22"/>
    <p:sldId id="1544" r:id="rId23"/>
  </p:sldIdLst>
  <p:sldSz cx="14630400" cy="8229600"/>
  <p:notesSz cx="6858000" cy="9144000"/>
  <p:defaultTextStyle>
    <a:defPPr>
      <a:defRPr lang="en-US"/>
    </a:defPPr>
    <a:lvl1pPr marL="0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2pPr>
    <a:lvl3pPr marL="1097212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3pPr>
    <a:lvl4pPr marL="164581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4pPr>
    <a:lvl5pPr marL="2194424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it 2019 Template (Dark)" id="{D5BB76F4-83CF-43C2-B768-FA13CADF33A0}">
          <p14:sldIdLst>
            <p14:sldId id="1542"/>
            <p14:sldId id="2524"/>
            <p14:sldId id="2523"/>
            <p14:sldId id="2522"/>
            <p14:sldId id="2520"/>
            <p14:sldId id="2521"/>
            <p14:sldId id="2525"/>
            <p14:sldId id="2526"/>
            <p14:sldId id="2527"/>
            <p14:sldId id="2528"/>
            <p14:sldId id="1506"/>
            <p14:sldId id="1508"/>
            <p14:sldId id="2531"/>
            <p14:sldId id="2529"/>
            <p14:sldId id="2532"/>
            <p14:sldId id="2530"/>
            <p14:sldId id="1521"/>
            <p14:sldId id="1544"/>
          </p14:sldIdLst>
        </p14:section>
        <p14:section name="Resource / Guidelines" id="{043A0922-05EE-4E19-A2A7-CD8FACB706C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Mitchell Derrey" initials="MD" lastIdx="2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82828"/>
    <a:srgbClr val="FFFFFF"/>
    <a:srgbClr val="D232AA"/>
    <a:srgbClr val="150454"/>
    <a:srgbClr val="2D93AA"/>
    <a:srgbClr val="00BBC9"/>
    <a:srgbClr val="F3F3F3"/>
    <a:srgbClr val="144D63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7" autoAdjust="0"/>
    <p:restoredTop sz="92685" autoAdjust="0"/>
  </p:normalViewPr>
  <p:slideViewPr>
    <p:cSldViewPr snapToGrid="0">
      <p:cViewPr varScale="1">
        <p:scale>
          <a:sx n="97" d="100"/>
          <a:sy n="97" d="100"/>
        </p:scale>
        <p:origin x="96" y="240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2018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B702-E265-E34A-BDE0-A7FC310AB52F}" type="datetime8">
              <a:rPr lang="en-US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7/4/2019 2:33 PM</a:t>
            </a:fld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CA8E1BB1-B036-4140-B110-296DC0701D04}" type="datetime8">
              <a:rPr lang="en-US" smtClean="0"/>
              <a:pPr/>
              <a:t>7/4/2019 10:30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97212" rtl="0" eaLnBrk="1" latinLnBrk="0" hangingPunct="1">
      <a:lnSpc>
        <a:spcPct val="90000"/>
      </a:lnSpc>
      <a:spcAft>
        <a:spcPts val="400"/>
      </a:spcAft>
      <a:defRPr sz="1059" kern="1200">
        <a:solidFill>
          <a:schemeClr val="tx1"/>
        </a:solidFill>
        <a:latin typeface="+mj-lt"/>
        <a:ea typeface="+mn-ea"/>
        <a:cs typeface="+mn-cs"/>
      </a:defRPr>
    </a:lvl1pPr>
    <a:lvl2pPr marL="255572" indent="-12699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393675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579402" indent="-17620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738142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9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DCBB4EF-9781-9D45-BBC8-9B5DA8B67DF1}" type="datetime8">
              <a:rPr lang="en-US" smtClean="0"/>
              <a:t>7/4/2019 10:30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9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: Introduce the Enterprise IT problem scenario…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7/4/2019 10:30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7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BE8237A-4D68-A141-8155-E7C5F376347F}" type="datetime8">
              <a:rPr lang="en-US" smtClean="0"/>
              <a:t>7/4/2019 10:30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1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9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TODO : DOCUMENT THE ILLUSTRATION OF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DCBB4EF-9781-9D45-BBC8-9B5DA8B67DF1}" type="datetime8">
              <a:rPr lang="en-US" smtClean="0"/>
              <a:t>7/4/2019 10:30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7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9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DCBB4EF-9781-9D45-BBC8-9B5DA8B67DF1}" type="datetime8">
              <a:rPr lang="en-US" smtClean="0"/>
              <a:t>7/4/2019 10:30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7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9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DCBB4EF-9781-9D45-BBC8-9B5DA8B67DF1}" type="datetime8">
              <a:rPr lang="en-US" smtClean="0"/>
              <a:t>7/4/2019 10:30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7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329636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939237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90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387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994795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7415336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184552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387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994795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415336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184552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5566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9968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43902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566893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599958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7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47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90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022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6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60417" y="1488238"/>
            <a:ext cx="9711266" cy="2001069"/>
          </a:xfrm>
        </p:spPr>
        <p:txBody>
          <a:bodyPr anchor="ctr" anchorCtr="0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3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4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70659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WARNING:</a:t>
            </a:r>
            <a:br>
              <a:rPr lang="en-US" dirty="0"/>
            </a:br>
            <a:r>
              <a:rPr lang="en-US" dirty="0"/>
              <a:t>This topic is under NDA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pic>
        <p:nvPicPr>
          <p:cNvPr id="1026" name="Picture 2" descr="Image result for no phot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61" y="2867926"/>
            <a:ext cx="4480591" cy="44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323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381555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aseline="0"/>
            </a:lvl1pPr>
          </a:lstStyle>
          <a:p>
            <a:r>
              <a:rPr lang="en-US" dirty="0"/>
              <a:t>Please complete the session survey in the App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24F42A1-B02F-46D5-BFFB-C7EACA48CB5C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5183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37895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37895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3398357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123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80638" y="4115820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620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9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980981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67153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329636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939237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069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37895" y="6094502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37895" y="6704103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2511624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792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38581" y="1616653"/>
            <a:ext cx="13132387" cy="5827082"/>
          </a:xfrm>
          <a:noFill/>
        </p:spPr>
        <p:txBody>
          <a:bodyPr/>
          <a:lstStyle>
            <a:lvl1pPr marL="0" indent="0">
              <a:buNone/>
              <a:defRPr lang="en-US" sz="20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731520" indent="0">
              <a:buNone/>
              <a:defRPr>
                <a:latin typeface="Lucida Console" panose="020B0609040504020204" pitchFamily="49" charset="0"/>
              </a:defRPr>
            </a:lvl2pPr>
            <a:lvl3pPr marL="1463040" indent="0">
              <a:buNone/>
              <a:defRPr>
                <a:latin typeface="Lucida Console" panose="020B0609040504020204" pitchFamily="49" charset="0"/>
              </a:defRPr>
            </a:lvl3pPr>
            <a:lvl4pPr marL="2194560" indent="0">
              <a:buNone/>
              <a:defRPr>
                <a:latin typeface="Lucida Console" panose="020B0609040504020204" pitchFamily="49" charset="0"/>
              </a:defRPr>
            </a:lvl4pPr>
            <a:lvl5pPr marL="292608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39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828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30" y="3150724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185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7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3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5285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89" y="1612885"/>
            <a:ext cx="6464301" cy="767715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9" y="2380598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0911" y="1612885"/>
            <a:ext cx="6466840" cy="76771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7240911" y="2380598"/>
            <a:ext cx="6466840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096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30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5169602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9799177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7545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387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994795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7415336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184552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387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994795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415336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184552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60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5566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9968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43902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566893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599958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614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6367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3721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450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99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60417" y="1488238"/>
            <a:ext cx="9711266" cy="2001069"/>
          </a:xfrm>
        </p:spPr>
        <p:txBody>
          <a:bodyPr anchor="ctr" anchorCtr="0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418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5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38581" y="1616653"/>
            <a:ext cx="13132387" cy="5827082"/>
          </a:xfrm>
          <a:noFill/>
        </p:spPr>
        <p:txBody>
          <a:bodyPr/>
          <a:lstStyle>
            <a:lvl1pPr marL="0" indent="0">
              <a:buNone/>
              <a:defRPr lang="en-US" sz="20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731520" indent="0">
              <a:buNone/>
              <a:defRPr>
                <a:latin typeface="Lucida Console" panose="020B0609040504020204" pitchFamily="49" charset="0"/>
              </a:defRPr>
            </a:lvl2pPr>
            <a:lvl3pPr marL="1463040" indent="0">
              <a:buNone/>
              <a:defRPr>
                <a:latin typeface="Lucida Console" panose="020B0609040504020204" pitchFamily="49" charset="0"/>
              </a:defRPr>
            </a:lvl3pPr>
            <a:lvl4pPr marL="2194560" indent="0">
              <a:buNone/>
              <a:defRPr>
                <a:latin typeface="Lucida Console" panose="020B0609040504020204" pitchFamily="49" charset="0"/>
              </a:defRPr>
            </a:lvl4pPr>
            <a:lvl5pPr marL="292608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7334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70659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WARNING:</a:t>
            </a:r>
            <a:br>
              <a:rPr lang="en-US" dirty="0"/>
            </a:br>
            <a:r>
              <a:rPr lang="en-US" dirty="0"/>
              <a:t>This topic is under NDA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pic>
        <p:nvPicPr>
          <p:cNvPr id="1026" name="Picture 2" descr="Image result for no phot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61" y="2867926"/>
            <a:ext cx="4480591" cy="44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262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613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389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71424" y="3815554"/>
            <a:ext cx="9711266" cy="2001069"/>
          </a:xfrm>
        </p:spPr>
        <p:txBody>
          <a:bodyPr anchor="ctr" anchorCtr="0">
            <a:noAutofit/>
          </a:bodyPr>
          <a:lstStyle>
            <a:lvl1pPr algn="ctr">
              <a:defRPr sz="4800" baseline="0"/>
            </a:lvl1pPr>
          </a:lstStyle>
          <a:p>
            <a:r>
              <a:rPr lang="en-US" dirty="0"/>
              <a:t>Please complete the session survey in the App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24F42A1-B02F-46D5-BFFB-C7EACA48CB5C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5546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123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80638" y="4115820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7465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9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2"/>
            <a:ext cx="6305573" cy="354558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8574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76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30" y="3150724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752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7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320" y="1620012"/>
            <a:ext cx="6461760" cy="5555317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340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89" y="1612885"/>
            <a:ext cx="6464301" cy="767715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9" y="2380598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0911" y="1612885"/>
            <a:ext cx="6466840" cy="76771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7240911" y="2380598"/>
            <a:ext cx="6466840" cy="4741546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30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5169602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9799177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 marL="2194560" indent="0">
              <a:buNone/>
              <a:defRPr sz="24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102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9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7" y="1614931"/>
            <a:ext cx="13128486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97" r:id="rId2"/>
    <p:sldLayoutId id="2147484445" r:id="rId3"/>
    <p:sldLayoutId id="2147484446" r:id="rId4"/>
    <p:sldLayoutId id="214748449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  <p:sldLayoutId id="2147484453" r:id="rId12"/>
    <p:sldLayoutId id="2147484454" r:id="rId13"/>
    <p:sldLayoutId id="2147484455" r:id="rId14"/>
    <p:sldLayoutId id="2147484456" r:id="rId15"/>
    <p:sldLayoutId id="2147484457" r:id="rId16"/>
    <p:sldLayoutId id="2147484458" r:id="rId17"/>
    <p:sldLayoutId id="2147484500" r:id="rId18"/>
    <p:sldLayoutId id="2147484499" r:id="rId19"/>
    <p:sldLayoutId id="2147484459" r:id="rId20"/>
    <p:sldLayoutId id="2147484460" r:id="rId21"/>
    <p:sldLayoutId id="2147484526" r:id="rId22"/>
  </p:sldLayoutIdLst>
  <p:txStyles>
    <p:titleStyle>
      <a:lvl1pPr algn="l" defTabSz="731520" rtl="0" eaLnBrk="1" latinLnBrk="0" hangingPunct="1">
        <a:spcBef>
          <a:spcPct val="0"/>
        </a:spcBef>
        <a:buNone/>
        <a:defRPr sz="4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32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89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7" y="1614931"/>
            <a:ext cx="13128486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255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  <p:sldLayoutId id="2147484514" r:id="rId13"/>
    <p:sldLayoutId id="2147484515" r:id="rId14"/>
    <p:sldLayoutId id="2147484516" r:id="rId15"/>
    <p:sldLayoutId id="2147484517" r:id="rId16"/>
    <p:sldLayoutId id="2147484518" r:id="rId17"/>
    <p:sldLayoutId id="2147484519" r:id="rId18"/>
    <p:sldLayoutId id="2147484520" r:id="rId19"/>
    <p:sldLayoutId id="2147484521" r:id="rId20"/>
    <p:sldLayoutId id="2147484522" r:id="rId21"/>
  </p:sldLayoutIdLst>
  <p:txStyles>
    <p:titleStyle>
      <a:lvl1pPr algn="l" defTabSz="731520" rtl="0" eaLnBrk="1" latinLnBrk="0" hangingPunct="1">
        <a:spcBef>
          <a:spcPct val="0"/>
        </a:spcBef>
        <a:buNone/>
        <a:defRPr sz="4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32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Phil Pennington	[AND OTHERS TBD]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July, 2019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80638" y="836239"/>
            <a:ext cx="11719981" cy="2321401"/>
          </a:xfrm>
        </p:spPr>
        <p:txBody>
          <a:bodyPr/>
          <a:lstStyle/>
          <a:p>
            <a:r>
              <a:rPr lang="en-US" dirty="0"/>
              <a:t>A Hands-On .NET Solution Migration to EKS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Application Refactoring Scenario Lab</a:t>
            </a:r>
          </a:p>
        </p:txBody>
      </p:sp>
    </p:spTree>
    <p:extLst>
      <p:ext uri="{BB962C8B-B14F-4D97-AF65-F5344CB8AC3E}">
        <p14:creationId xmlns:p14="http://schemas.microsoft.com/office/powerpoint/2010/main" val="349986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133925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Containerized Application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4A17A-46A8-4CC9-9DB8-C02047EE332F}"/>
              </a:ext>
            </a:extLst>
          </p:cNvPr>
          <p:cNvSpPr/>
          <p:nvPr/>
        </p:nvSpPr>
        <p:spPr>
          <a:xfrm>
            <a:off x="3529551" y="3653135"/>
            <a:ext cx="7571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[ADD DIAGRAM HERE]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02322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2782" y="1548500"/>
            <a:ext cx="13470188" cy="3962175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400" dirty="0"/>
              <a:t>Our example application – before &amp; after…</a:t>
            </a:r>
          </a:p>
        </p:txBody>
      </p:sp>
    </p:spTree>
    <p:extLst>
      <p:ext uri="{BB962C8B-B14F-4D97-AF65-F5344CB8AC3E}">
        <p14:creationId xmlns:p14="http://schemas.microsoft.com/office/powerpoint/2010/main" val="24196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Workstations</a:t>
            </a:r>
          </a:p>
        </p:txBody>
      </p:sp>
    </p:spTree>
    <p:extLst>
      <p:ext uri="{BB962C8B-B14F-4D97-AF65-F5344CB8AC3E}">
        <p14:creationId xmlns:p14="http://schemas.microsoft.com/office/powerpoint/2010/main" val="387219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133925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Your Lab Workstations – Windows &amp; Linux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4A17A-46A8-4CC9-9DB8-C02047EE332F}"/>
              </a:ext>
            </a:extLst>
          </p:cNvPr>
          <p:cNvSpPr/>
          <p:nvPr/>
        </p:nvSpPr>
        <p:spPr>
          <a:xfrm>
            <a:off x="3601915" y="3191470"/>
            <a:ext cx="7571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[ADD DIAGRAM HERE]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94728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 Guide</a:t>
            </a:r>
          </a:p>
        </p:txBody>
      </p:sp>
    </p:spTree>
    <p:extLst>
      <p:ext uri="{BB962C8B-B14F-4D97-AF65-F5344CB8AC3E}">
        <p14:creationId xmlns:p14="http://schemas.microsoft.com/office/powerpoint/2010/main" val="389066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133924"/>
            <a:ext cx="13128486" cy="1444895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The Lab Guide</a:t>
            </a:r>
          </a:p>
          <a:p>
            <a:r>
              <a:rPr lang="en-US" sz="3600" dirty="0"/>
              <a:t>https://github.com/UsefulEngines/EKSContainerLab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0E28F-03A4-4814-93B1-EE3FCFE18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544" y="1649387"/>
            <a:ext cx="8859831" cy="63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226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29" y="2762306"/>
            <a:ext cx="13219335" cy="2279032"/>
          </a:xfrm>
        </p:spPr>
        <p:txBody>
          <a:bodyPr/>
          <a:lstStyle/>
          <a:p>
            <a:r>
              <a:rPr lang="en-US" dirty="0"/>
              <a:t>Getting Help!</a:t>
            </a:r>
            <a:br>
              <a:rPr lang="en-US" dirty="0"/>
            </a:br>
            <a:r>
              <a:rPr lang="en-US" sz="4400" dirty="0"/>
              <a:t>Watch your time…  but you can also complete later.</a:t>
            </a:r>
            <a:br>
              <a:rPr lang="en-US" sz="4400" dirty="0"/>
            </a:br>
            <a:r>
              <a:rPr lang="en-US" sz="4400" dirty="0"/>
              <a:t>It’s a learning exercise, not a race. </a:t>
            </a:r>
          </a:p>
        </p:txBody>
      </p:sp>
    </p:spTree>
    <p:extLst>
      <p:ext uri="{BB962C8B-B14F-4D97-AF65-F5344CB8AC3E}">
        <p14:creationId xmlns:p14="http://schemas.microsoft.com/office/powerpoint/2010/main" val="86952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– Thank You!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0638" y="4115820"/>
            <a:ext cx="5892800" cy="1044009"/>
          </a:xfrm>
        </p:spPr>
        <p:txBody>
          <a:bodyPr>
            <a:normAutofit/>
          </a:bodyPr>
          <a:lstStyle/>
          <a:p>
            <a:r>
              <a:rPr lang="en-US" dirty="0"/>
              <a:t>Phil Pennington</a:t>
            </a:r>
          </a:p>
          <a:p>
            <a:r>
              <a:rPr lang="en-US" dirty="0"/>
              <a:t>@</a:t>
            </a:r>
            <a:r>
              <a:rPr lang="en-US" dirty="0" err="1"/>
              <a:t>penninp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9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7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82" y="438521"/>
            <a:ext cx="12435840" cy="148816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DA23B-9022-43A0-B9D5-09830FB25419}"/>
              </a:ext>
            </a:extLst>
          </p:cNvPr>
          <p:cNvSpPr txBox="1">
            <a:spLocks/>
          </p:cNvSpPr>
          <p:nvPr/>
        </p:nvSpPr>
        <p:spPr>
          <a:xfrm>
            <a:off x="2262753" y="2800229"/>
            <a:ext cx="9503232" cy="2928938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Let’s review the lab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How to access and configure your lab workstations.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Introducing the lab guide.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We’re here to support you… watch your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Q&amp;A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2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278492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Application Migration Strategies</a:t>
            </a:r>
          </a:p>
        </p:txBody>
      </p:sp>
      <p:pic>
        <p:nvPicPr>
          <p:cNvPr id="4" name="Picture 2" descr="https://cdn-images-1.medium.com/max/1600/0*WW36nabYAh5wn2v3.">
            <a:extLst>
              <a:ext uri="{FF2B5EF4-FFF2-40B4-BE49-F238E27FC236}">
                <a16:creationId xmlns:a16="http://schemas.microsoft.com/office/drawing/2014/main" id="{6F8703D8-AC08-454F-9FFD-0A63ECCE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7" y="1203935"/>
            <a:ext cx="12810060" cy="65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574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278492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The Refactor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45D92-47D6-483F-A275-4A26304E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68" y="3851328"/>
            <a:ext cx="10644064" cy="374082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A8C5673-16A0-4C60-85BF-16D71738C826}"/>
              </a:ext>
            </a:extLst>
          </p:cNvPr>
          <p:cNvSpPr txBox="1">
            <a:spLocks/>
          </p:cNvSpPr>
          <p:nvPr/>
        </p:nvSpPr>
        <p:spPr>
          <a:xfrm>
            <a:off x="1849449" y="1417041"/>
            <a:ext cx="4355829" cy="3026462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300">
                <a:solidFill>
                  <a:schemeClr val="tx1">
                    <a:lumMod val="9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2880" b="1" spc="160" dirty="0">
                <a:solidFill>
                  <a:srgbClr val="00B050"/>
                </a:solidFill>
              </a:rPr>
              <a:t>Pros: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80" spc="160" dirty="0">
                <a:solidFill>
                  <a:schemeClr val="tx1"/>
                </a:solidFill>
              </a:rPr>
              <a:t>Realize full potential of target cloud platform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AE8F9AD8-7B01-4B1D-B44B-584662DEF893}"/>
              </a:ext>
            </a:extLst>
          </p:cNvPr>
          <p:cNvSpPr txBox="1">
            <a:spLocks/>
          </p:cNvSpPr>
          <p:nvPr/>
        </p:nvSpPr>
        <p:spPr>
          <a:xfrm>
            <a:off x="7258508" y="1417039"/>
            <a:ext cx="5041699" cy="243428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300">
                <a:solidFill>
                  <a:schemeClr val="tx1">
                    <a:lumMod val="9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2880" b="1" spc="160" dirty="0">
                <a:solidFill>
                  <a:srgbClr val="C00000"/>
                </a:solidFill>
              </a:rPr>
              <a:t>Cons: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80" spc="160" dirty="0">
                <a:solidFill>
                  <a:schemeClr val="tx1"/>
                </a:solidFill>
              </a:rPr>
              <a:t>Requires the largest investment and level of effort to realize</a:t>
            </a:r>
            <a:br>
              <a:rPr lang="en-US" sz="2880" spc="160" dirty="0"/>
            </a:br>
            <a:endParaRPr lang="en-US" sz="2880" spc="160" dirty="0"/>
          </a:p>
        </p:txBody>
      </p:sp>
    </p:spTree>
    <p:extLst>
      <p:ext uri="{BB962C8B-B14F-4D97-AF65-F5344CB8AC3E}">
        <p14:creationId xmlns:p14="http://schemas.microsoft.com/office/powerpoint/2010/main" val="41485880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278492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A Traditional Solution Architecture (before)</a:t>
            </a:r>
          </a:p>
        </p:txBody>
      </p:sp>
      <p:pic>
        <p:nvPicPr>
          <p:cNvPr id="3" name="Google Shape;89;p16">
            <a:extLst>
              <a:ext uri="{FF2B5EF4-FFF2-40B4-BE49-F238E27FC236}">
                <a16:creationId xmlns:a16="http://schemas.microsoft.com/office/drawing/2014/main" id="{CDF33A0D-823A-4C7A-9BAD-A263129B327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4481" y="1374359"/>
            <a:ext cx="12881438" cy="6232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2138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133925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A Refactored Solution Architecture (after)</a:t>
            </a:r>
          </a:p>
        </p:txBody>
      </p:sp>
      <p:pic>
        <p:nvPicPr>
          <p:cNvPr id="4" name="Google Shape;95;p17">
            <a:extLst>
              <a:ext uri="{FF2B5EF4-FFF2-40B4-BE49-F238E27FC236}">
                <a16:creationId xmlns:a16="http://schemas.microsoft.com/office/drawing/2014/main" id="{C69F60F6-96D9-4D33-83D4-D93605724F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108" y="1011752"/>
            <a:ext cx="12886184" cy="6587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311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133925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.NET Framework Application Migration Strategies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FA4BF835-CE37-47B0-BBF9-B94156CAC455}"/>
              </a:ext>
            </a:extLst>
          </p:cNvPr>
          <p:cNvSpPr txBox="1">
            <a:spLocks/>
          </p:cNvSpPr>
          <p:nvPr/>
        </p:nvSpPr>
        <p:spPr>
          <a:xfrm>
            <a:off x="1123062" y="1713388"/>
            <a:ext cx="11690302" cy="5757474"/>
          </a:xfrm>
          <a:prstGeom prst="rect">
            <a:avLst/>
          </a:prstGeom>
        </p:spPr>
        <p:txBody>
          <a:bodyPr/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Deploy .NET Framework apps “as is” to </a:t>
            </a:r>
            <a:r>
              <a:rPr lang="en-US" sz="2800" b="1" dirty="0">
                <a:solidFill>
                  <a:schemeClr val="tx1"/>
                </a:solidFill>
              </a:rPr>
              <a:t>EC2 Virtual Machines</a:t>
            </a:r>
          </a:p>
          <a:p>
            <a:pPr marL="1737360" lvl="1" indent="-54864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Every app can have custom server configuration, different .NET Framework versions, IIS configuration, dependencies, etc.</a:t>
            </a:r>
          </a:p>
          <a:p>
            <a:pPr marL="1737360" lvl="1" indent="-54864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548640" indent="-548640">
              <a:spcBef>
                <a:spcPts val="288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Containerize in </a:t>
            </a:r>
            <a:r>
              <a:rPr lang="en-US" sz="2800" b="1" dirty="0">
                <a:solidFill>
                  <a:schemeClr val="tx1"/>
                </a:solidFill>
              </a:rPr>
              <a:t>Windows Containers </a:t>
            </a:r>
            <a:r>
              <a:rPr lang="en-US" sz="2800" dirty="0">
                <a:solidFill>
                  <a:schemeClr val="tx1"/>
                </a:solidFill>
              </a:rPr>
              <a:t>and orchestrate with ECS, Fargate, or EKS</a:t>
            </a:r>
          </a:p>
          <a:p>
            <a:pPr marL="1737360" lvl="1" indent="-54864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Supports different .NET Framework versions, IIS configurations, dependencies</a:t>
            </a:r>
          </a:p>
          <a:p>
            <a:pPr marL="1737360" lvl="1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Reduces $$ for OS licensing costs (host only costs)</a:t>
            </a:r>
          </a:p>
          <a:p>
            <a:pPr lvl="1" indent="0">
              <a:buClr>
                <a:schemeClr val="accent1"/>
              </a:buClr>
              <a:buFont typeface="Arial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48640" indent="-548640">
              <a:spcBef>
                <a:spcPts val="288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Port to .NET Core, and run in ECS, Fargate, or EKS as </a:t>
            </a:r>
            <a:r>
              <a:rPr lang="en-US" sz="2800" b="1" dirty="0">
                <a:solidFill>
                  <a:schemeClr val="tx1"/>
                </a:solidFill>
              </a:rPr>
              <a:t>Linux Containers</a:t>
            </a:r>
          </a:p>
          <a:p>
            <a:pPr marL="1737360" lvl="1" indent="-54864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No OS licensing costs, smaller containers</a:t>
            </a:r>
          </a:p>
          <a:p>
            <a:pPr marL="1737360" lvl="1" indent="-54864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Also enables deploying apps to Lambda</a:t>
            </a:r>
            <a:endParaRPr lang="en-US" sz="256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26B8B8-0852-4AF9-AD33-16BDABF7596F}"/>
              </a:ext>
            </a:extLst>
          </p:cNvPr>
          <p:cNvGrpSpPr/>
          <p:nvPr/>
        </p:nvGrpSpPr>
        <p:grpSpPr>
          <a:xfrm>
            <a:off x="12837155" y="1783467"/>
            <a:ext cx="1250738" cy="5492987"/>
            <a:chOff x="8151237" y="1111151"/>
            <a:chExt cx="781711" cy="33733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34E1FE-8670-4A52-A6BF-E2D4CC1FD164}"/>
                </a:ext>
              </a:extLst>
            </p:cNvPr>
            <p:cNvGrpSpPr/>
            <p:nvPr/>
          </p:nvGrpSpPr>
          <p:grpSpPr>
            <a:xfrm>
              <a:off x="8151237" y="1432560"/>
              <a:ext cx="781711" cy="3051906"/>
              <a:chOff x="7634406" y="1116875"/>
              <a:chExt cx="781711" cy="3396343"/>
            </a:xfrm>
          </p:grpSpPr>
          <p:sp>
            <p:nvSpPr>
              <p:cNvPr id="9" name="Down Arrow 17">
                <a:extLst>
                  <a:ext uri="{FF2B5EF4-FFF2-40B4-BE49-F238E27FC236}">
                    <a16:creationId xmlns:a16="http://schemas.microsoft.com/office/drawing/2014/main" id="{3134079D-5F56-41A7-B492-6E2937230829}"/>
                  </a:ext>
                </a:extLst>
              </p:cNvPr>
              <p:cNvSpPr/>
              <p:nvPr/>
            </p:nvSpPr>
            <p:spPr>
              <a:xfrm>
                <a:off x="7634406" y="1116875"/>
                <a:ext cx="781711" cy="3396343"/>
              </a:xfrm>
              <a:prstGeom prst="downArrow">
                <a:avLst/>
              </a:prstGeom>
              <a:gradFill>
                <a:gsLst>
                  <a:gs pos="0">
                    <a:schemeClr val="tx2">
                      <a:lumMod val="82000"/>
                      <a:alpha val="52000"/>
                    </a:schemeClr>
                  </a:gs>
                  <a:gs pos="63000">
                    <a:schemeClr val="accent1">
                      <a:lumMod val="20000"/>
                      <a:lumOff val="80000"/>
                      <a:alpha val="80000"/>
                    </a:schemeClr>
                  </a:gs>
                  <a:gs pos="83000">
                    <a:schemeClr val="accent1">
                      <a:lumMod val="60000"/>
                      <a:lumOff val="40000"/>
                      <a:alpha val="97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38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DE601-7D88-473F-BCDF-8BBA31CF9D81}"/>
                  </a:ext>
                </a:extLst>
              </p:cNvPr>
              <p:cNvSpPr txBox="1"/>
              <p:nvPr/>
            </p:nvSpPr>
            <p:spPr>
              <a:xfrm rot="16200000">
                <a:off x="6651661" y="2545489"/>
                <a:ext cx="2747200" cy="36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Level of Effort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4966E8-CA0B-463B-9AB6-DFC7724E8CAD}"/>
                </a:ext>
              </a:extLst>
            </p:cNvPr>
            <p:cNvSpPr txBox="1"/>
            <p:nvPr/>
          </p:nvSpPr>
          <p:spPr>
            <a:xfrm>
              <a:off x="8151237" y="1111151"/>
              <a:ext cx="624369" cy="268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40" dirty="0"/>
                <a:t>Low…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CE412A2-1BEC-479B-B52E-3D29816AED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77" y="1578385"/>
            <a:ext cx="871650" cy="90393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7432DA3-4D4E-4B0D-A419-C16B189130E3}"/>
              </a:ext>
            </a:extLst>
          </p:cNvPr>
          <p:cNvGrpSpPr/>
          <p:nvPr/>
        </p:nvGrpSpPr>
        <p:grpSpPr>
          <a:xfrm>
            <a:off x="554775" y="3224495"/>
            <a:ext cx="871650" cy="932502"/>
            <a:chOff x="369552" y="2240861"/>
            <a:chExt cx="544781" cy="5828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CD4A15-4DBB-4E9D-BB1A-C9BF9E41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9552" y="2240861"/>
              <a:ext cx="544781" cy="5828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C23CAC-B60F-4FD0-A467-C18256978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6401" y="2296103"/>
              <a:ext cx="199732" cy="199732"/>
            </a:xfrm>
            <a:prstGeom prst="rect">
              <a:avLst/>
            </a:prstGeom>
            <a:ln w="6350">
              <a:noFill/>
              <a:prstDash val="sysDash"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AC17F7-343A-4597-B895-90FEEA6C4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990" y="2299242"/>
              <a:ext cx="199732" cy="199732"/>
            </a:xfrm>
            <a:prstGeom prst="rect">
              <a:avLst/>
            </a:prstGeom>
            <a:ln w="6350">
              <a:noFill/>
              <a:prstDash val="sysDash"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CADE8C-064B-4395-B6C8-2AE1310D8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223" y="2541792"/>
              <a:ext cx="199732" cy="199732"/>
            </a:xfrm>
            <a:prstGeom prst="rect">
              <a:avLst/>
            </a:prstGeom>
            <a:ln w="6350">
              <a:noFill/>
              <a:prstDash val="sysDash"/>
            </a:ln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9E9B1F-8C64-4144-A57F-2B4ED477113B}"/>
              </a:ext>
            </a:extLst>
          </p:cNvPr>
          <p:cNvGrpSpPr/>
          <p:nvPr/>
        </p:nvGrpSpPr>
        <p:grpSpPr>
          <a:xfrm>
            <a:off x="554775" y="5788881"/>
            <a:ext cx="871650" cy="903934"/>
            <a:chOff x="346734" y="3590618"/>
            <a:chExt cx="544781" cy="5649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2828C84-897E-4CF0-9E55-3F28391F0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734" y="3590618"/>
              <a:ext cx="544781" cy="56495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FFA7D36-1AD9-4A61-B22C-1E1AF27F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418" y="3632726"/>
              <a:ext cx="206061" cy="24037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0D92C5-C0F5-4CFA-96AE-93A91520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1715" y="3632726"/>
              <a:ext cx="206061" cy="2403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3593E9C-16D1-44E3-B16C-9C6518159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869" y="3873097"/>
              <a:ext cx="206061" cy="24037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63380D-4727-411D-ACEA-100EBBDB5205}"/>
              </a:ext>
            </a:extLst>
          </p:cNvPr>
          <p:cNvSpPr txBox="1"/>
          <p:nvPr/>
        </p:nvSpPr>
        <p:spPr>
          <a:xfrm>
            <a:off x="12850093" y="7281416"/>
            <a:ext cx="1063112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40" dirty="0"/>
              <a:t>…High</a:t>
            </a:r>
          </a:p>
        </p:txBody>
      </p:sp>
    </p:spTree>
    <p:extLst>
      <p:ext uri="{BB962C8B-B14F-4D97-AF65-F5344CB8AC3E}">
        <p14:creationId xmlns:p14="http://schemas.microsoft.com/office/powerpoint/2010/main" val="2320460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-5162"/>
            <a:ext cx="13128486" cy="1228707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Our Simple but Real-World Application Scenario</a:t>
            </a:r>
          </a:p>
          <a:p>
            <a:r>
              <a:rPr lang="en-US" sz="4000" dirty="0">
                <a:solidFill>
                  <a:schemeClr val="accent3"/>
                </a:solidFill>
              </a:rPr>
              <a:t>A legacy enterprise-class data transformation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B3824-B274-45ED-A4B1-A45033A0C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44" y="1456016"/>
            <a:ext cx="5848648" cy="35571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3CF4A60-91B2-4BEB-A8B8-D6F6B66F0F58}"/>
              </a:ext>
            </a:extLst>
          </p:cNvPr>
          <p:cNvGrpSpPr/>
          <p:nvPr/>
        </p:nvGrpSpPr>
        <p:grpSpPr>
          <a:xfrm>
            <a:off x="1780542" y="5091387"/>
            <a:ext cx="4129882" cy="2646678"/>
            <a:chOff x="1052908" y="6330554"/>
            <a:chExt cx="4129882" cy="26466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CE4F21E-A780-404F-AC8D-3E5E49E7C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846" y="6330554"/>
              <a:ext cx="2336006" cy="23360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DF8F5-441C-42D0-AF72-827E426F2658}"/>
                </a:ext>
              </a:extLst>
            </p:cNvPr>
            <p:cNvSpPr txBox="1"/>
            <p:nvPr/>
          </p:nvSpPr>
          <p:spPr>
            <a:xfrm>
              <a:off x="1052908" y="8628419"/>
              <a:ext cx="4129882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sz="1600" dirty="0"/>
                <a:t>75 family inet address 10.137.7.253/24</a:t>
              </a:r>
              <a:endPara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9846B02-CB45-40B1-B784-F36F61CC0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12" y="1149259"/>
            <a:ext cx="3278702" cy="327870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8906E58-E1E2-4ED7-AFBD-14A3BB101669}"/>
              </a:ext>
            </a:extLst>
          </p:cNvPr>
          <p:cNvGrpSpPr/>
          <p:nvPr/>
        </p:nvGrpSpPr>
        <p:grpSpPr>
          <a:xfrm>
            <a:off x="8016646" y="4194583"/>
            <a:ext cx="5192649" cy="3543482"/>
            <a:chOff x="6590804" y="5726816"/>
            <a:chExt cx="5192649" cy="35434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1D01374-A6E9-422D-86EF-CC6F59DF4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804" y="5817486"/>
              <a:ext cx="1771054" cy="345281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C21617-D678-4816-9D1C-CC094F436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2889" y="5726816"/>
              <a:ext cx="3200564" cy="3543482"/>
            </a:xfrm>
            <a:prstGeom prst="rect">
              <a:avLst/>
            </a:prstGeom>
          </p:spPr>
        </p:pic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B2C841-15AA-45F8-A59C-D047D3652657}"/>
              </a:ext>
            </a:extLst>
          </p:cNvPr>
          <p:cNvSpPr/>
          <p:nvPr/>
        </p:nvSpPr>
        <p:spPr>
          <a:xfrm>
            <a:off x="5234517" y="5536919"/>
            <a:ext cx="2561098" cy="1444941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281117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9C1C-6C66-4812-A6B7-D53B3A2596ED}"/>
              </a:ext>
            </a:extLst>
          </p:cNvPr>
          <p:cNvSpPr txBox="1">
            <a:spLocks/>
          </p:cNvSpPr>
          <p:nvPr/>
        </p:nvSpPr>
        <p:spPr>
          <a:xfrm>
            <a:off x="750957" y="133925"/>
            <a:ext cx="13128486" cy="993392"/>
          </a:xfrm>
          <a:prstGeom prst="rect">
            <a:avLst/>
          </a:prstGeom>
        </p:spPr>
        <p:txBody>
          <a:bodyPr/>
          <a:lstStyle>
            <a:lvl1pPr algn="l" defTabSz="10972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2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Existing Application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DC9A3-C166-4AE2-928D-1724D21EAF50}"/>
              </a:ext>
            </a:extLst>
          </p:cNvPr>
          <p:cNvSpPr/>
          <p:nvPr/>
        </p:nvSpPr>
        <p:spPr>
          <a:xfrm>
            <a:off x="3529551" y="3653135"/>
            <a:ext cx="7571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[ADD DIAGRAM HERE]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67534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eb 5th - GATC - FSx" id="{6E1C53B3-3BDC-EC47-83F8-503D1C260697}" vid="{EE5237FF-491A-864C-99B9-C6E63B8BE6AE}"/>
    </a:ext>
  </a:extLst>
</a:theme>
</file>

<file path=ppt/theme/theme2.xml><?xml version="1.0" encoding="utf-8"?>
<a:theme xmlns:a="http://schemas.openxmlformats.org/drawingml/2006/main" name="1_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eb 5th - GATC - FSx" id="{6E1C53B3-3BDC-EC47-83F8-503D1C260697}" vid="{EE5237FF-491A-864C-99B9-C6E63B8BE6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Summit 2019 template_16x9_dark_V02</Template>
  <TotalTime>2129</TotalTime>
  <Words>331</Words>
  <Application>Microsoft Office PowerPoint</Application>
  <PresentationFormat>Custom</PresentationFormat>
  <Paragraphs>67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Amazon Ember</vt:lpstr>
      <vt:lpstr>Amazon Ember Light</vt:lpstr>
      <vt:lpstr>Amazon Ember Regular</vt:lpstr>
      <vt:lpstr>Arial</vt:lpstr>
      <vt:lpstr>Arial Black</vt:lpstr>
      <vt:lpstr>Calibri</vt:lpstr>
      <vt:lpstr>Helvetica Neue</vt:lpstr>
      <vt:lpstr>Lucida Console</vt:lpstr>
      <vt:lpstr>Wingdings</vt:lpstr>
      <vt:lpstr>DeckTemplate-AWS</vt:lpstr>
      <vt:lpstr>1_DeckTemplate-AWS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Our example application – before &amp; after…</vt:lpstr>
      <vt:lpstr>Your Lab Workstations</vt:lpstr>
      <vt:lpstr>PowerPoint Presentation</vt:lpstr>
      <vt:lpstr>The Lab Guide</vt:lpstr>
      <vt:lpstr>PowerPoint Presentation</vt:lpstr>
      <vt:lpstr>Getting Help! Watch your time…  but you can also complete later. It’s a learning exercise, not a race. </vt:lpstr>
      <vt:lpstr>Q&amp;A – Thank You!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Mckeon, Belinda</dc:creator>
  <cp:keywords>AWS Summit 2019</cp:keywords>
  <cp:lastModifiedBy>Phillip Pennington</cp:lastModifiedBy>
  <cp:revision>35</cp:revision>
  <dcterms:created xsi:type="dcterms:W3CDTF">2019-02-01T02:25:04Z</dcterms:created>
  <dcterms:modified xsi:type="dcterms:W3CDTF">2019-07-05T00:25:12Z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