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43" r:id="rId4"/>
    <p:sldMasterId id="2147484501" r:id="rId5"/>
  </p:sldMasterIdLst>
  <p:notesMasterIdLst>
    <p:notesMasterId r:id="rId25"/>
  </p:notesMasterIdLst>
  <p:handoutMasterIdLst>
    <p:handoutMasterId r:id="rId26"/>
  </p:handoutMasterIdLst>
  <p:sldIdLst>
    <p:sldId id="1542" r:id="rId6"/>
    <p:sldId id="2524" r:id="rId7"/>
    <p:sldId id="2523" r:id="rId8"/>
    <p:sldId id="2522" r:id="rId9"/>
    <p:sldId id="2520" r:id="rId10"/>
    <p:sldId id="2521" r:id="rId11"/>
    <p:sldId id="2525" r:id="rId12"/>
    <p:sldId id="2540" r:id="rId13"/>
    <p:sldId id="2541" r:id="rId14"/>
    <p:sldId id="2538" r:id="rId15"/>
    <p:sldId id="2534" r:id="rId16"/>
    <p:sldId id="2536" r:id="rId17"/>
    <p:sldId id="2529" r:id="rId18"/>
    <p:sldId id="2531" r:id="rId19"/>
    <p:sldId id="2526" r:id="rId20"/>
    <p:sldId id="2532" r:id="rId21"/>
    <p:sldId id="2530" r:id="rId22"/>
    <p:sldId id="1521" r:id="rId23"/>
    <p:sldId id="1544" r:id="rId24"/>
  </p:sldIdLst>
  <p:sldSz cx="14630400" cy="8229600"/>
  <p:notesSz cx="6858000" cy="9144000"/>
  <p:defaultTextStyle>
    <a:defPPr>
      <a:defRPr lang="en-US"/>
    </a:defPPr>
    <a:lvl1pPr marL="0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1pPr>
    <a:lvl2pPr marL="548606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2pPr>
    <a:lvl3pPr marL="1097212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3pPr>
    <a:lvl4pPr marL="1645818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4pPr>
    <a:lvl5pPr marL="2194424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5pPr>
    <a:lvl6pPr marL="2743031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6pPr>
    <a:lvl7pPr marL="3291635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7pPr>
    <a:lvl8pPr marL="3840241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8pPr>
    <a:lvl9pPr marL="4388848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it 2019 Template (Dark)" id="{D5BB76F4-83CF-43C2-B768-FA13CADF33A0}">
          <p14:sldIdLst>
            <p14:sldId id="1542"/>
            <p14:sldId id="2524"/>
            <p14:sldId id="2523"/>
            <p14:sldId id="2522"/>
            <p14:sldId id="2520"/>
            <p14:sldId id="2521"/>
            <p14:sldId id="2525"/>
            <p14:sldId id="2540"/>
            <p14:sldId id="2541"/>
            <p14:sldId id="2538"/>
            <p14:sldId id="2534"/>
            <p14:sldId id="2536"/>
            <p14:sldId id="2529"/>
            <p14:sldId id="2531"/>
            <p14:sldId id="2526"/>
            <p14:sldId id="2532"/>
            <p14:sldId id="2530"/>
            <p14:sldId id="1521"/>
            <p14:sldId id="1544"/>
          </p14:sldIdLst>
        </p14:section>
        <p14:section name="Resource / Guidelines" id="{043A0922-05EE-4E19-A2A7-CD8FACB706C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Mitchell Derrey" initials="MD" lastIdx="28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516C"/>
    <a:srgbClr val="486270"/>
    <a:srgbClr val="000000"/>
    <a:srgbClr val="282828"/>
    <a:srgbClr val="FFFFFF"/>
    <a:srgbClr val="D232AA"/>
    <a:srgbClr val="150454"/>
    <a:srgbClr val="2D93AA"/>
    <a:srgbClr val="00BBC9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 autoAdjust="0"/>
    <p:restoredTop sz="72561" autoAdjust="0"/>
  </p:normalViewPr>
  <p:slideViewPr>
    <p:cSldViewPr snapToGrid="0">
      <p:cViewPr>
        <p:scale>
          <a:sx n="61" d="100"/>
          <a:sy n="61" d="100"/>
        </p:scale>
        <p:origin x="1240" y="160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2018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BB702-E265-E34A-BDE0-A7FC310AB52F}" type="datetime8">
              <a:rPr lang="en-US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8/14/19 9:12 AM</a:t>
            </a:fld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altLang="x-none" sz="700" dirty="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x-none" sz="700" dirty="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fld id="{CA8E1BB1-B036-4140-B110-296DC0701D04}" type="datetime8">
              <a:rPr lang="en-US" smtClean="0"/>
              <a:pPr/>
              <a:t>8/14/19 9:12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1097212" rtl="0" eaLnBrk="1" latinLnBrk="0" hangingPunct="1">
      <a:lnSpc>
        <a:spcPct val="90000"/>
      </a:lnSpc>
      <a:spcAft>
        <a:spcPts val="400"/>
      </a:spcAft>
      <a:defRPr sz="1059" kern="1200">
        <a:solidFill>
          <a:schemeClr val="tx1"/>
        </a:solidFill>
        <a:latin typeface="+mj-lt"/>
        <a:ea typeface="+mn-ea"/>
        <a:cs typeface="+mn-cs"/>
      </a:defRPr>
    </a:lvl1pPr>
    <a:lvl2pPr marL="255572" indent="-126991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393675" indent="-138105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579402" indent="-176201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738142" indent="-138105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743031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6pPr>
    <a:lvl7pPr marL="3291635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7pPr>
    <a:lvl8pPr marL="3840241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8pPr>
    <a:lvl9pPr marL="4388848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pods/pod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ksworkshop.com/introduction/architecture/architecture_worker" TargetMode="External"/><Relationship Id="rId4" Type="http://schemas.openxmlformats.org/officeDocument/2006/relationships/hyperlink" Target="https://eksworkshop.com/introduction/architecture/architecture_control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A8E1BB1-B036-4140-B110-296DC0701D04}" type="datetime8">
              <a:rPr lang="en-US" smtClean="0"/>
              <a:pPr/>
              <a:t>8/14/19 9:50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33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: Introduce the Enterprise IT problem scenario…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A8E1BB1-B036-4140-B110-296DC0701D04}" type="datetime8">
              <a:rPr lang="en-US" smtClean="0"/>
              <a:pPr/>
              <a:t>8/14/19 9:12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70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9" kern="1200" dirty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DCBB4EF-9781-9D45-BBC8-9B5DA8B67DF1}" type="datetime8">
              <a:rPr lang="en-US" smtClean="0"/>
              <a:t>8/14/19 9:12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75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A8E1BB1-B036-4140-B110-296DC0701D04}" type="datetime8">
              <a:rPr lang="en-US" smtClean="0"/>
              <a:pPr/>
              <a:t>8/14/19 9:12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4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9" kern="1200" dirty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DCBB4EF-9781-9D45-BBC8-9B5DA8B67DF1}" type="datetime8">
              <a:rPr lang="en-US" smtClean="0"/>
              <a:t>8/14/19 9:12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92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A8E1BB1-B036-4140-B110-296DC0701D04}" type="datetime8">
              <a:rPr lang="en-US" smtClean="0"/>
              <a:pPr/>
              <a:t>8/14/19 9:12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24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you get </a:t>
            </a:r>
            <a:r>
              <a:rPr lang="en-US" dirty="0" err="1"/>
              <a:t>IoC</a:t>
            </a:r>
            <a:r>
              <a:rPr lang="en-US" dirty="0"/>
              <a:t> as first class citizen</a:t>
            </a:r>
          </a:p>
          <a:p>
            <a:r>
              <a:rPr lang="en-US" dirty="0" err="1"/>
              <a:t>.net</a:t>
            </a:r>
            <a:r>
              <a:rPr lang="en-US" dirty="0"/>
              <a:t> core configuration allows to use command line </a:t>
            </a:r>
            <a:r>
              <a:rPr lang="en-US" dirty="0" err="1"/>
              <a:t>params</a:t>
            </a:r>
            <a:r>
              <a:rPr lang="en-US" dirty="0"/>
              <a:t> and </a:t>
            </a:r>
            <a:r>
              <a:rPr lang="en-US" dirty="0" err="1"/>
              <a:t>env</a:t>
            </a:r>
            <a:r>
              <a:rPr lang="en-US" dirty="0"/>
              <a:t> variable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A8E1BB1-B036-4140-B110-296DC0701D04}" type="datetime8">
              <a:rPr lang="en-US" smtClean="0"/>
              <a:pPr/>
              <a:t>8/14/19 9:15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2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containers are more mature and more lightweight to run in scale</a:t>
            </a:r>
          </a:p>
          <a:p>
            <a:endParaRPr lang="en-US" dirty="0"/>
          </a:p>
          <a:p>
            <a:r>
              <a:rPr lang="en-US" dirty="0"/>
              <a:t>Why K8:</a:t>
            </a:r>
          </a:p>
          <a:p>
            <a:pPr marL="171450" indent="-171450">
              <a:buFontTx/>
              <a:buChar char="-"/>
            </a:pPr>
            <a:r>
              <a:rPr lang="en-US" dirty="0"/>
              <a:t>K8 is a data center scale operating system with networking and workload scheduling features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Similar to EC2 ecosystem with its VPC, load balancer etc.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cloud vendor lock in</a:t>
            </a:r>
          </a:p>
          <a:p>
            <a:pPr marL="171450" indent="-171450">
              <a:buFontTx/>
              <a:buChar char="-"/>
            </a:pPr>
            <a:r>
              <a:rPr lang="en-US" dirty="0"/>
              <a:t>Takes binary artifacts (images) and run it in containers.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A8E1BB1-B036-4140-B110-296DC0701D04}" type="datetime8">
              <a:rPr lang="en-US" smtClean="0"/>
              <a:pPr/>
              <a:t>8/14/19 9:19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86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9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NODE: is the smallest unit of computing hardware in Kubernetes. It is a representation of a single machine in your cluster.</a:t>
            </a:r>
          </a:p>
          <a:p>
            <a:r>
              <a:rPr lang="en-US" sz="1059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CLUSTER:</a:t>
            </a:r>
            <a:r>
              <a:rPr lang="en-US" sz="1059" b="0" i="0" kern="120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A collection of Nodes.</a:t>
            </a:r>
          </a:p>
          <a:p>
            <a:r>
              <a:rPr lang="en-US" sz="1059" b="0" i="0" kern="120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CONTAINER:</a:t>
            </a:r>
          </a:p>
          <a:p>
            <a:r>
              <a:rPr lang="en-US" sz="1059" b="0" i="0" kern="120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POD: </a:t>
            </a:r>
            <a:r>
              <a:rPr lang="en-US" sz="1059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wraps one or more containers into a higher-level structure called a </a:t>
            </a:r>
            <a:r>
              <a:rPr lang="en-US" sz="1059" b="0" i="0" u="none" strike="noStrike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  <a:hlinkClick r:id="rId3"/>
              </a:rPr>
              <a:t>pod</a:t>
            </a:r>
            <a:r>
              <a:rPr lang="en-US" sz="1059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</a:t>
            </a:r>
          </a:p>
          <a:p>
            <a:endParaRPr lang="en-US" sz="1059" b="0" i="0" kern="1200" dirty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  <a:p>
            <a:r>
              <a:rPr lang="en-US" sz="1059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The Master node manages the cluster in this way: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9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The API server parses the YAML configuration and stores the configuration in the </a:t>
            </a:r>
            <a:r>
              <a:rPr lang="en-US" sz="1059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etcd</a:t>
            </a:r>
            <a:r>
              <a:rPr lang="en-US" sz="1059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key value store.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9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The </a:t>
            </a:r>
            <a:r>
              <a:rPr lang="en-US" sz="1059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etcd</a:t>
            </a:r>
            <a:r>
              <a:rPr lang="en-US" sz="1059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stores and replicates the current configuration and run state of the cluster.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9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The scheduler schedules pods on worker nodes.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9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The controller manager manages the state of non-terminating control loops, such as pod replicas.</a:t>
            </a:r>
          </a:p>
          <a:p>
            <a:endParaRPr lang="en-US" dirty="0"/>
          </a:p>
          <a:p>
            <a:r>
              <a:rPr lang="en-US" sz="1059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The machines that make up a Kubernetes cluster are called </a:t>
            </a:r>
            <a:r>
              <a:rPr lang="en-US" sz="1059" b="1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nodes</a:t>
            </a:r>
            <a:r>
              <a:rPr lang="en-US" sz="1059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</a:t>
            </a:r>
          </a:p>
          <a:p>
            <a:r>
              <a:rPr lang="en-US" sz="1059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Nodes in a Kubernetes cluster may be physical, or virtual.</a:t>
            </a:r>
          </a:p>
          <a:p>
            <a:r>
              <a:rPr lang="en-US" sz="1059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There are two types of nodes:</a:t>
            </a:r>
          </a:p>
          <a:p>
            <a:r>
              <a:rPr lang="en-US" sz="1059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A Master-node type, which makes up the </a:t>
            </a:r>
            <a:r>
              <a:rPr lang="en-US" sz="1059" b="0" i="0" u="none" strike="noStrike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  <a:hlinkClick r:id="rId4"/>
              </a:rPr>
              <a:t>Control Plane</a:t>
            </a:r>
            <a:r>
              <a:rPr lang="en-US" sz="1059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, acts as the “brains” of the cluster.</a:t>
            </a:r>
          </a:p>
          <a:p>
            <a:r>
              <a:rPr lang="en-US" sz="1059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A Worker-node type, which makes up the </a:t>
            </a:r>
            <a:r>
              <a:rPr lang="en-US" sz="1059" b="0" i="0" u="none" strike="noStrike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  <a:hlinkClick r:id="rId5"/>
              </a:rPr>
              <a:t>Data Plane</a:t>
            </a:r>
            <a:r>
              <a:rPr lang="en-US" sz="1059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, runs the actual container images (via pods).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A8E1BB1-B036-4140-B110-296DC0701D04}" type="datetime8">
              <a:rPr lang="en-US" smtClean="0"/>
              <a:pPr/>
              <a:t>8/14/19 9:31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16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A8E1BB1-B036-4140-B110-296DC0701D04}" type="datetime8">
              <a:rPr lang="en-US" smtClean="0"/>
              <a:pPr/>
              <a:t>8/14/19 9:12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35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9" kern="1200" dirty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DCBB4EF-9781-9D45-BBC8-9B5DA8B67DF1}" type="datetime8">
              <a:rPr lang="en-US" smtClean="0"/>
              <a:t>8/14/19 9:12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76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A8E1BB1-B036-4140-B110-296DC0701D04}" type="datetime8">
              <a:rPr lang="en-US" smtClean="0"/>
              <a:pPr/>
              <a:t>8/14/19 9:12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16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80638" y="6329636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80638" y="6939237"/>
            <a:ext cx="5892800" cy="591821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80638" y="3053166"/>
            <a:ext cx="11719981" cy="1191259"/>
          </a:xfr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80639" y="4253721"/>
            <a:ext cx="9666531" cy="78055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590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387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3994795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7415336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184552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40387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994795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415336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184552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9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23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902" y="3443035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5566902" y="3443035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99968" y="3443035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43902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566893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599958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485278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485278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485278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77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447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908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022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9" name="TextBox 8"/>
          <p:cNvSpPr txBox="1"/>
          <p:nvPr userDrawn="1"/>
        </p:nvSpPr>
        <p:spPr>
          <a:xfrm>
            <a:off x="782640" y="7683901"/>
            <a:ext cx="4844438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20" b="0" i="0" dirty="0">
                <a:solidFill>
                  <a:schemeClr val="bg1"/>
                </a:solidFill>
                <a:latin typeface="Amazon Ember Regular" charset="0"/>
              </a:rPr>
              <a:t>© 2018,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8636" y="2679085"/>
            <a:ext cx="9711266" cy="2001069"/>
          </a:xfrm>
        </p:spPr>
        <p:txBody>
          <a:bodyPr anchor="ctr" anchorCtr="0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06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60417" y="1488238"/>
            <a:ext cx="9711266" cy="2001069"/>
          </a:xfrm>
        </p:spPr>
        <p:txBody>
          <a:bodyPr anchor="ctr" anchorCtr="0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32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8636" y="2679085"/>
            <a:ext cx="9711266" cy="2001069"/>
          </a:xfrm>
        </p:spPr>
        <p:txBody>
          <a:bodyPr anchor="ctr" anchorCtr="0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44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371424" y="706594"/>
            <a:ext cx="9711266" cy="2001069"/>
          </a:xfrm>
        </p:spPr>
        <p:txBody>
          <a:bodyPr anchor="ctr" anchorCtr="0">
            <a:no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WARNING:</a:t>
            </a:r>
            <a:br>
              <a:rPr lang="en-US" dirty="0"/>
            </a:br>
            <a:r>
              <a:rPr lang="en-US" dirty="0"/>
              <a:t>This topic is under NDA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  <p:pic>
        <p:nvPicPr>
          <p:cNvPr id="1026" name="Picture 2" descr="Image result for no phot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761" y="2867926"/>
            <a:ext cx="4480591" cy="448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323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371424" y="3815554"/>
            <a:ext cx="9711266" cy="2001069"/>
          </a:xfrm>
        </p:spPr>
        <p:txBody>
          <a:bodyPr anchor="ctr" anchorCtr="0">
            <a:noAutofit/>
          </a:bodyPr>
          <a:lstStyle>
            <a:lvl1pPr algn="ctr">
              <a:defRPr sz="4800" baseline="0"/>
            </a:lvl1pPr>
          </a:lstStyle>
          <a:p>
            <a:r>
              <a:rPr lang="en-US" dirty="0"/>
              <a:t>Please complete the session survey in the App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24F42A1-B02F-46D5-BFFB-C7EACA48CB5C}"/>
              </a:ext>
            </a:extLst>
          </p:cNvPr>
          <p:cNvSpPr/>
          <p:nvPr userDrawn="1"/>
        </p:nvSpPr>
        <p:spPr bwMode="auto">
          <a:xfrm>
            <a:off x="6370320" y="1445839"/>
            <a:ext cx="1889760" cy="188976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365760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5183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80638" y="6094502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80638" y="6704103"/>
            <a:ext cx="5892800" cy="591821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80638" y="3053166"/>
            <a:ext cx="11719981" cy="1191259"/>
          </a:xfr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80639" y="4253721"/>
            <a:ext cx="9666531" cy="78055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37895" y="6094502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37895" y="6704103"/>
            <a:ext cx="5892800" cy="591821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</p:spTree>
    <p:extLst>
      <p:ext uri="{BB962C8B-B14F-4D97-AF65-F5344CB8AC3E}">
        <p14:creationId xmlns:p14="http://schemas.microsoft.com/office/powerpoint/2010/main" val="3398357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5123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80638" y="4115820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6201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46304" rIns="182880" bIns="146304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089" y="1427012"/>
            <a:ext cx="6305573" cy="354558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31060" y="1427012"/>
            <a:ext cx="6305573" cy="354558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980981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82640" y="7683901"/>
            <a:ext cx="4844438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20" b="0" i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zon Ember Regula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267153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80638" y="6329636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80638" y="6939237"/>
            <a:ext cx="5892800" cy="591821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80638" y="3053166"/>
            <a:ext cx="11719981" cy="1191259"/>
          </a:xfr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80639" y="4253721"/>
            <a:ext cx="9666531" cy="78055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20695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80638" y="6094502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80638" y="6704103"/>
            <a:ext cx="5892800" cy="591821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80638" y="3053166"/>
            <a:ext cx="11719981" cy="1191259"/>
          </a:xfr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80639" y="4253721"/>
            <a:ext cx="9666531" cy="78055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37895" y="6094502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37895" y="6704103"/>
            <a:ext cx="5892800" cy="591821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</p:spTree>
    <p:extLst>
      <p:ext uri="{BB962C8B-B14F-4D97-AF65-F5344CB8AC3E}">
        <p14:creationId xmlns:p14="http://schemas.microsoft.com/office/powerpoint/2010/main" val="25116245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792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38581" y="1616653"/>
            <a:ext cx="13132387" cy="5827082"/>
          </a:xfrm>
          <a:noFill/>
        </p:spPr>
        <p:txBody>
          <a:bodyPr/>
          <a:lstStyle>
            <a:lvl1pPr marL="0" indent="0">
              <a:buNone/>
              <a:defRPr lang="en-US" sz="20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731520" indent="0">
              <a:buNone/>
              <a:defRPr>
                <a:latin typeface="Lucida Console" panose="020B0609040504020204" pitchFamily="49" charset="0"/>
              </a:defRPr>
            </a:lvl2pPr>
            <a:lvl3pPr marL="1463040" indent="0">
              <a:buNone/>
              <a:defRPr>
                <a:latin typeface="Lucida Console" panose="020B0609040504020204" pitchFamily="49" charset="0"/>
              </a:defRPr>
            </a:lvl3pPr>
            <a:lvl4pPr marL="2194560" indent="0">
              <a:buNone/>
              <a:defRPr>
                <a:latin typeface="Lucida Console" panose="020B0609040504020204" pitchFamily="49" charset="0"/>
              </a:defRPr>
            </a:lvl4pPr>
            <a:lvl5pPr marL="292608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8398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8287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30" y="3150724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18507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720" y="1620012"/>
            <a:ext cx="6461760" cy="5555317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320" y="1620012"/>
            <a:ext cx="6461760" cy="5555317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9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52854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89" y="1612885"/>
            <a:ext cx="6464301" cy="767715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389" y="2380598"/>
            <a:ext cx="6464301" cy="4741546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40911" y="1612885"/>
            <a:ext cx="6466840" cy="767715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7240911" y="2380598"/>
            <a:ext cx="6466840" cy="4741546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30964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30" y="1618467"/>
            <a:ext cx="3908213" cy="543115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 marL="2194560" indent="0">
              <a:buNone/>
              <a:defRPr sz="24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5169602" y="1618467"/>
            <a:ext cx="3908213" cy="543115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 marL="2194560" indent="0">
              <a:buNone/>
              <a:defRPr sz="24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9799177" y="1618467"/>
            <a:ext cx="3908213" cy="543115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 marL="2194560" indent="0">
              <a:buNone/>
              <a:defRPr sz="24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7545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387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3994795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7415336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184552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40387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994795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415336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184552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605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23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902" y="3443035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5566902" y="3443035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99968" y="3443035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43902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566893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599958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485278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485278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485278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614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16367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3721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4504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9" name="TextBox 8"/>
          <p:cNvSpPr txBox="1"/>
          <p:nvPr userDrawn="1"/>
        </p:nvSpPr>
        <p:spPr>
          <a:xfrm>
            <a:off x="782640" y="7683901"/>
            <a:ext cx="4844438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20" b="0" i="0" dirty="0">
                <a:solidFill>
                  <a:schemeClr val="bg1"/>
                </a:solidFill>
                <a:latin typeface="Amazon Ember Regular" charset="0"/>
              </a:rPr>
              <a:t>© 2018,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8636" y="2679085"/>
            <a:ext cx="9711266" cy="2001069"/>
          </a:xfrm>
        </p:spPr>
        <p:txBody>
          <a:bodyPr anchor="ctr" anchorCtr="0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991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60417" y="1488238"/>
            <a:ext cx="9711266" cy="2001069"/>
          </a:xfrm>
        </p:spPr>
        <p:txBody>
          <a:bodyPr anchor="ctr" anchorCtr="0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418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8636" y="2679085"/>
            <a:ext cx="9711266" cy="2001069"/>
          </a:xfrm>
        </p:spPr>
        <p:txBody>
          <a:bodyPr anchor="ctr" anchorCtr="0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5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38581" y="1616653"/>
            <a:ext cx="13132387" cy="5827082"/>
          </a:xfrm>
          <a:noFill/>
        </p:spPr>
        <p:txBody>
          <a:bodyPr/>
          <a:lstStyle>
            <a:lvl1pPr marL="0" indent="0">
              <a:buNone/>
              <a:defRPr lang="en-US" sz="20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731520" indent="0">
              <a:buNone/>
              <a:defRPr>
                <a:latin typeface="Lucida Console" panose="020B0609040504020204" pitchFamily="49" charset="0"/>
              </a:defRPr>
            </a:lvl2pPr>
            <a:lvl3pPr marL="1463040" indent="0">
              <a:buNone/>
              <a:defRPr>
                <a:latin typeface="Lucida Console" panose="020B0609040504020204" pitchFamily="49" charset="0"/>
              </a:defRPr>
            </a:lvl3pPr>
            <a:lvl4pPr marL="2194560" indent="0">
              <a:buNone/>
              <a:defRPr>
                <a:latin typeface="Lucida Console" panose="020B0609040504020204" pitchFamily="49" charset="0"/>
              </a:defRPr>
            </a:lvl4pPr>
            <a:lvl5pPr marL="292608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7334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371424" y="706594"/>
            <a:ext cx="9711266" cy="2001069"/>
          </a:xfrm>
        </p:spPr>
        <p:txBody>
          <a:bodyPr anchor="ctr" anchorCtr="0">
            <a:no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WARNING:</a:t>
            </a:r>
            <a:br>
              <a:rPr lang="en-US" dirty="0"/>
            </a:br>
            <a:r>
              <a:rPr lang="en-US" dirty="0"/>
              <a:t>This topic is under NDA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  <p:pic>
        <p:nvPicPr>
          <p:cNvPr id="1026" name="Picture 2" descr="Image result for no phot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761" y="2867926"/>
            <a:ext cx="4480591" cy="448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2620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371424" y="3815554"/>
            <a:ext cx="9711266" cy="2001069"/>
          </a:xfrm>
        </p:spPr>
        <p:txBody>
          <a:bodyPr anchor="ctr" anchorCtr="0">
            <a:noAutofit/>
          </a:bodyPr>
          <a:lstStyle>
            <a:lvl1pPr algn="ctr">
              <a:defRPr sz="4800" baseline="0"/>
            </a:lvl1pPr>
          </a:lstStyle>
          <a:p>
            <a:r>
              <a:rPr lang="en-US" dirty="0"/>
              <a:t>Please complete the session survey in the App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24F42A1-B02F-46D5-BFFB-C7EACA48CB5C}"/>
              </a:ext>
            </a:extLst>
          </p:cNvPr>
          <p:cNvSpPr/>
          <p:nvPr userDrawn="1"/>
        </p:nvSpPr>
        <p:spPr bwMode="auto">
          <a:xfrm>
            <a:off x="6370320" y="1445839"/>
            <a:ext cx="1889760" cy="188976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365760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655465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5123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80638" y="4115820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87465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46304" rIns="182880" bIns="146304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089" y="1427012"/>
            <a:ext cx="6305573" cy="354558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31060" y="1427012"/>
            <a:ext cx="6305573" cy="354558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78574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676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30" y="3150724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752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720" y="1620012"/>
            <a:ext cx="6461760" cy="5555317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320" y="1620012"/>
            <a:ext cx="6461760" cy="5555317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340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89" y="1612885"/>
            <a:ext cx="6464301" cy="767715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389" y="2380598"/>
            <a:ext cx="6464301" cy="4741546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40911" y="1612885"/>
            <a:ext cx="6466840" cy="767715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7240911" y="2380598"/>
            <a:ext cx="6466840" cy="4741546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009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30" y="1618467"/>
            <a:ext cx="3908213" cy="543115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 marL="2194560" indent="0">
              <a:buNone/>
              <a:defRPr sz="24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5169602" y="1618467"/>
            <a:ext cx="3908213" cy="543115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 marL="2194560" indent="0">
              <a:buNone/>
              <a:defRPr sz="24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9799177" y="1618467"/>
            <a:ext cx="3908213" cy="543115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 marL="2194560" indent="0">
              <a:buNone/>
              <a:defRPr sz="24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2102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89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947" y="1614931"/>
            <a:ext cx="13128486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82640" y="7683901"/>
            <a:ext cx="4844438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20" b="0" i="0" dirty="0">
                <a:solidFill>
                  <a:schemeClr val="bg1"/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3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4" r:id="rId1"/>
    <p:sldLayoutId id="2147484497" r:id="rId2"/>
    <p:sldLayoutId id="2147484445" r:id="rId3"/>
    <p:sldLayoutId id="2147484446" r:id="rId4"/>
    <p:sldLayoutId id="2147484496" r:id="rId5"/>
    <p:sldLayoutId id="2147484447" r:id="rId6"/>
    <p:sldLayoutId id="2147484448" r:id="rId7"/>
    <p:sldLayoutId id="2147484449" r:id="rId8"/>
    <p:sldLayoutId id="2147484450" r:id="rId9"/>
    <p:sldLayoutId id="2147484451" r:id="rId10"/>
    <p:sldLayoutId id="2147484452" r:id="rId11"/>
    <p:sldLayoutId id="2147484453" r:id="rId12"/>
    <p:sldLayoutId id="2147484454" r:id="rId13"/>
    <p:sldLayoutId id="2147484455" r:id="rId14"/>
    <p:sldLayoutId id="2147484456" r:id="rId15"/>
    <p:sldLayoutId id="2147484457" r:id="rId16"/>
    <p:sldLayoutId id="2147484458" r:id="rId17"/>
    <p:sldLayoutId id="2147484500" r:id="rId18"/>
    <p:sldLayoutId id="2147484499" r:id="rId19"/>
    <p:sldLayoutId id="2147484459" r:id="rId20"/>
    <p:sldLayoutId id="2147484460" r:id="rId21"/>
    <p:sldLayoutId id="2147484526" r:id="rId22"/>
  </p:sldLayoutIdLst>
  <p:txStyles>
    <p:titleStyle>
      <a:lvl1pPr algn="l" defTabSz="731520" rtl="0" eaLnBrk="1" latinLnBrk="0" hangingPunct="1">
        <a:spcBef>
          <a:spcPct val="0"/>
        </a:spcBef>
        <a:buNone/>
        <a:defRPr sz="4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32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89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947" y="1614931"/>
            <a:ext cx="13128486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82640" y="7683901"/>
            <a:ext cx="4844438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20" b="0" i="0" dirty="0">
                <a:solidFill>
                  <a:schemeClr val="bg1"/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255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2" r:id="rId1"/>
    <p:sldLayoutId id="2147484503" r:id="rId2"/>
    <p:sldLayoutId id="2147484504" r:id="rId3"/>
    <p:sldLayoutId id="2147484505" r:id="rId4"/>
    <p:sldLayoutId id="2147484506" r:id="rId5"/>
    <p:sldLayoutId id="2147484507" r:id="rId6"/>
    <p:sldLayoutId id="2147484508" r:id="rId7"/>
    <p:sldLayoutId id="2147484509" r:id="rId8"/>
    <p:sldLayoutId id="2147484510" r:id="rId9"/>
    <p:sldLayoutId id="2147484511" r:id="rId10"/>
    <p:sldLayoutId id="2147484512" r:id="rId11"/>
    <p:sldLayoutId id="2147484513" r:id="rId12"/>
    <p:sldLayoutId id="2147484514" r:id="rId13"/>
    <p:sldLayoutId id="2147484515" r:id="rId14"/>
    <p:sldLayoutId id="2147484516" r:id="rId15"/>
    <p:sldLayoutId id="2147484517" r:id="rId16"/>
    <p:sldLayoutId id="2147484518" r:id="rId17"/>
    <p:sldLayoutId id="2147484519" r:id="rId18"/>
    <p:sldLayoutId id="2147484520" r:id="rId19"/>
    <p:sldLayoutId id="2147484521" r:id="rId20"/>
    <p:sldLayoutId id="2147484522" r:id="rId21"/>
  </p:sldLayoutIdLst>
  <p:txStyles>
    <p:titleStyle>
      <a:lvl1pPr algn="l" defTabSz="731520" rtl="0" eaLnBrk="1" latinLnBrk="0" hangingPunct="1">
        <a:spcBef>
          <a:spcPct val="0"/>
        </a:spcBef>
        <a:buNone/>
        <a:defRPr sz="4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32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Ethan </a:t>
            </a:r>
            <a:r>
              <a:rPr lang="en-US" dirty="0" err="1"/>
              <a:t>Ferdosi</a:t>
            </a:r>
            <a:endParaRPr lang="en-US" dirty="0"/>
          </a:p>
          <a:p>
            <a:r>
              <a:rPr lang="en-US" dirty="0"/>
              <a:t>Sr. Partner Solutions Architect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80638" y="836239"/>
            <a:ext cx="11719981" cy="2321401"/>
          </a:xfrm>
        </p:spPr>
        <p:txBody>
          <a:bodyPr/>
          <a:lstStyle/>
          <a:p>
            <a:r>
              <a:rPr lang="en-US" dirty="0"/>
              <a:t>A Hands-On .NET Solution Migration to EKS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 Application Refactoring Scenario Lab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August 2019</a:t>
            </a:r>
          </a:p>
        </p:txBody>
      </p:sp>
    </p:spTree>
    <p:extLst>
      <p:ext uri="{BB962C8B-B14F-4D97-AF65-F5344CB8AC3E}">
        <p14:creationId xmlns:p14="http://schemas.microsoft.com/office/powerpoint/2010/main" val="349986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9C1C-6C66-4812-A6B7-D53B3A2596ED}"/>
              </a:ext>
            </a:extLst>
          </p:cNvPr>
          <p:cNvSpPr txBox="1">
            <a:spLocks/>
          </p:cNvSpPr>
          <p:nvPr/>
        </p:nvSpPr>
        <p:spPr>
          <a:xfrm>
            <a:off x="826526" y="768715"/>
            <a:ext cx="13128486" cy="76536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1097278">
              <a:lnSpc>
                <a:spcPct val="90000"/>
              </a:lnSpc>
              <a:spcBef>
                <a:spcPct val="0"/>
              </a:spcBef>
              <a:buNone/>
              <a:defRPr sz="4800" b="0" cap="none" spc="-120" baseline="0">
                <a:ln w="3175">
                  <a:noFill/>
                </a:ln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>
                <a:solidFill>
                  <a:srgbClr val="1D516C"/>
                </a:solidFill>
              </a:rPr>
              <a:t>What is Kubernetes?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124" y="1922732"/>
            <a:ext cx="92699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mazon Ember" panose="020B0603020204020204"/>
                <a:cs typeface="Calibri" panose="020F0502020204030204" pitchFamily="34" charset="0"/>
              </a:rPr>
              <a:t>An open-source system for automating deployment, scaling, and management of containerized applications.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7637" y="5124617"/>
            <a:ext cx="9450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Amazon Ember" panose="020B0603020204020204"/>
                <a:cs typeface="Calibri" panose="020F0502020204030204" pitchFamily="34" charset="0"/>
              </a:rPr>
              <a:t>Supports: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mazon Ember" panose="020B0603020204020204"/>
                <a:cs typeface="Calibri" panose="020F0502020204030204" pitchFamily="34" charset="0"/>
              </a:rPr>
              <a:t>Several Container Runtimes (Docker, CRI-O,…)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mazon Ember" panose="020B0603020204020204"/>
                <a:cs typeface="Calibri" panose="020F0502020204030204" pitchFamily="34" charset="0"/>
              </a:rPr>
              <a:t>Linux and Windows Containers</a:t>
            </a:r>
          </a:p>
        </p:txBody>
      </p:sp>
      <p:pic>
        <p:nvPicPr>
          <p:cNvPr id="2050" name="Picture 2" descr="Image result for kubernete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075" y="1705334"/>
            <a:ext cx="31146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168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9C1C-6C66-4812-A6B7-D53B3A2596ED}"/>
              </a:ext>
            </a:extLst>
          </p:cNvPr>
          <p:cNvSpPr txBox="1">
            <a:spLocks/>
          </p:cNvSpPr>
          <p:nvPr/>
        </p:nvSpPr>
        <p:spPr>
          <a:xfrm>
            <a:off x="826526" y="761158"/>
            <a:ext cx="13128486" cy="765361"/>
          </a:xfrm>
          <a:prstGeom prst="rect">
            <a:avLst/>
          </a:prstGeom>
        </p:spPr>
        <p:txBody>
          <a:bodyPr/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>
                <a:solidFill>
                  <a:srgbClr val="1D516C"/>
                </a:solidFill>
              </a:rPr>
              <a:t>Kubernetes Architecture</a:t>
            </a:r>
          </a:p>
        </p:txBody>
      </p:sp>
      <p:grpSp>
        <p:nvGrpSpPr>
          <p:cNvPr id="1042" name="Group 1041"/>
          <p:cNvGrpSpPr/>
          <p:nvPr/>
        </p:nvGrpSpPr>
        <p:grpSpPr>
          <a:xfrm>
            <a:off x="634087" y="1651076"/>
            <a:ext cx="13157217" cy="5943823"/>
            <a:chOff x="634087" y="1651076"/>
            <a:chExt cx="13157217" cy="5943823"/>
          </a:xfrm>
        </p:grpSpPr>
        <p:sp>
          <p:nvSpPr>
            <p:cNvPr id="1039" name="Rectangle 1038"/>
            <p:cNvSpPr/>
            <p:nvPr/>
          </p:nvSpPr>
          <p:spPr>
            <a:xfrm>
              <a:off x="697034" y="4780948"/>
              <a:ext cx="13094270" cy="281395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/>
                <a:t>ژمعسفثق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427861" y="1936376"/>
              <a:ext cx="4801233" cy="207290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677277" y="2215705"/>
              <a:ext cx="4884370" cy="207290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957868" y="2422996"/>
              <a:ext cx="4073773" cy="82916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</a:rPr>
                <a:t>API Server</a:t>
              </a:r>
            </a:p>
            <a:p>
              <a:pPr algn="ctr"/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</a:rPr>
                <a:t>(Pods, Services, …)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957868" y="3550370"/>
              <a:ext cx="1938260" cy="44628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Scheduler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04137" y="3550370"/>
              <a:ext cx="2017112" cy="446286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Controller Manager</a:t>
              </a: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10032331" y="3440260"/>
              <a:ext cx="685891" cy="725517"/>
            </a:xfrm>
            <a:prstGeom prst="flowChartMagneticDisk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accent1">
                      <a:lumMod val="75000"/>
                    </a:schemeClr>
                  </a:solidFill>
                </a:rPr>
                <a:t>etcd</a:t>
              </a:r>
              <a:endParaRPr lang="en-US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1" name="Elbow Connector 10"/>
            <p:cNvCxnSpPr>
              <a:stCxn id="6" idx="3"/>
              <a:endCxn id="9" idx="1"/>
            </p:cNvCxnSpPr>
            <p:nvPr/>
          </p:nvCxnSpPr>
          <p:spPr>
            <a:xfrm>
              <a:off x="9031641" y="2837578"/>
              <a:ext cx="1343636" cy="602682"/>
            </a:xfrm>
            <a:prstGeom prst="bentConnector2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rot="16200000" flipV="1">
              <a:off x="7846936" y="3395851"/>
              <a:ext cx="298213" cy="10825"/>
            </a:xfrm>
            <a:prstGeom prst="bentConnector3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rot="16200000" flipV="1">
              <a:off x="5761982" y="3369433"/>
              <a:ext cx="355706" cy="6168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292106" y="7083712"/>
              <a:ext cx="1715990" cy="402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Worker Node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187205" y="5101307"/>
              <a:ext cx="3750779" cy="198069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470984" y="5371903"/>
              <a:ext cx="1493527" cy="30062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accent1">
                      <a:lumMod val="75000"/>
                    </a:schemeClr>
                  </a:solidFill>
                </a:rPr>
                <a:t>Kebelet</a:t>
              </a:r>
              <a:endParaRPr lang="en-US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226480" y="5387866"/>
              <a:ext cx="1481412" cy="30062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>
                  <a:solidFill>
                    <a:schemeClr val="accent1">
                      <a:lumMod val="75000"/>
                    </a:schemeClr>
                  </a:solidFill>
                </a:rPr>
                <a:t>Kube</a:t>
              </a:r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-Proxy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434994" y="5778026"/>
              <a:ext cx="3272898" cy="109372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Docker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669511" y="5899579"/>
              <a:ext cx="904139" cy="816017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</a:rPr>
                <a:t>Pod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697545" y="5899579"/>
              <a:ext cx="1532466" cy="816017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</a:rPr>
                <a:t>Pod</a:t>
              </a:r>
            </a:p>
          </p:txBody>
        </p:sp>
        <p:pic>
          <p:nvPicPr>
            <p:cNvPr id="1030" name="Picture 6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1056" y="6269261"/>
              <a:ext cx="341049" cy="340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8166" y="6282897"/>
              <a:ext cx="341049" cy="340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6480" y="6289365"/>
              <a:ext cx="341049" cy="340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1761" y="6288797"/>
              <a:ext cx="341049" cy="340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kubernetes node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0539" y="4830335"/>
              <a:ext cx="506466" cy="490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ounded Rectangle 34"/>
            <p:cNvSpPr/>
            <p:nvPr/>
          </p:nvSpPr>
          <p:spPr>
            <a:xfrm>
              <a:off x="5421450" y="5105463"/>
              <a:ext cx="3662214" cy="193393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698529" y="5369670"/>
              <a:ext cx="1458261" cy="293527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accent1">
                      <a:lumMod val="75000"/>
                    </a:schemeClr>
                  </a:solidFill>
                </a:rPr>
                <a:t>Kebelet</a:t>
              </a:r>
              <a:endParaRPr lang="en-US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412574" y="5385255"/>
              <a:ext cx="1446432" cy="293527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>
                  <a:solidFill>
                    <a:schemeClr val="accent1">
                      <a:lumMod val="75000"/>
                    </a:schemeClr>
                  </a:solidFill>
                </a:rPr>
                <a:t>Kube</a:t>
              </a:r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-Proxy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663389" y="5766203"/>
              <a:ext cx="3195617" cy="106790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Docker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942919" y="5884884"/>
              <a:ext cx="2449489" cy="79674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</a:rPr>
                <a:t>Pod</a:t>
              </a:r>
            </a:p>
          </p:txBody>
        </p:sp>
        <p:pic>
          <p:nvPicPr>
            <p:cNvPr id="41" name="Picture 6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4265" y="6259153"/>
              <a:ext cx="332997" cy="33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6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4137" y="6259153"/>
              <a:ext cx="332997" cy="33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2574" y="6265468"/>
              <a:ext cx="332997" cy="33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6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048" y="6264913"/>
              <a:ext cx="332997" cy="33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8" descr="Image result for kubernetes node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4565" y="4841920"/>
              <a:ext cx="494507" cy="479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Rounded Rectangle 46"/>
            <p:cNvSpPr/>
            <p:nvPr/>
          </p:nvSpPr>
          <p:spPr>
            <a:xfrm>
              <a:off x="9600110" y="5109773"/>
              <a:ext cx="3750779" cy="198069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9883889" y="5380369"/>
              <a:ext cx="1493527" cy="30062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accent1">
                      <a:lumMod val="75000"/>
                    </a:schemeClr>
                  </a:solidFill>
                </a:rPr>
                <a:t>Kebelet</a:t>
              </a:r>
              <a:endParaRPr lang="en-US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1639386" y="5396332"/>
              <a:ext cx="1481412" cy="30062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>
                  <a:solidFill>
                    <a:schemeClr val="accent1">
                      <a:lumMod val="75000"/>
                    </a:schemeClr>
                  </a:solidFill>
                </a:rPr>
                <a:t>Kube</a:t>
              </a:r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</a:rPr>
                <a:t>-Proxy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9847899" y="5786492"/>
              <a:ext cx="3272898" cy="109372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Docker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0082416" y="5908045"/>
              <a:ext cx="1146060" cy="816017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</a:rPr>
                <a:t>Pod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1438115" y="5908045"/>
              <a:ext cx="1204801" cy="816017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</a:rPr>
                <a:t>Pod</a:t>
              </a:r>
            </a:p>
          </p:txBody>
        </p:sp>
        <p:pic>
          <p:nvPicPr>
            <p:cNvPr id="53" name="Picture 6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663" y="6277727"/>
              <a:ext cx="341049" cy="340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6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4018" y="6277727"/>
              <a:ext cx="341049" cy="340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6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39386" y="6297831"/>
              <a:ext cx="341049" cy="340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6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54666" y="6297263"/>
              <a:ext cx="341049" cy="340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8" descr="Image result for kubernetes node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8476" y="4827981"/>
              <a:ext cx="511743" cy="495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6367051" y="7013202"/>
              <a:ext cx="1715990" cy="402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Worker Node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626354" y="7083712"/>
              <a:ext cx="1715990" cy="402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Worker Node</a:t>
              </a:r>
            </a:p>
          </p:txBody>
        </p:sp>
        <p:pic>
          <p:nvPicPr>
            <p:cNvPr id="60" name="Picture 6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7374" y="6251108"/>
              <a:ext cx="332997" cy="33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" name="Elbow Connector 27"/>
            <p:cNvCxnSpPr>
              <a:stCxn id="4" idx="2"/>
              <a:endCxn id="20" idx="0"/>
            </p:cNvCxnSpPr>
            <p:nvPr/>
          </p:nvCxnSpPr>
          <p:spPr>
            <a:xfrm rot="5400000">
              <a:off x="4126959" y="2379400"/>
              <a:ext cx="1083291" cy="4901715"/>
            </a:xfrm>
            <a:prstGeom prst="bentConnector3">
              <a:avLst>
                <a:gd name="adj1" fmla="val 31821"/>
              </a:avLst>
            </a:prstGeom>
            <a:ln w="28575">
              <a:headEnd type="arrow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stCxn id="4" idx="2"/>
              <a:endCxn id="36" idx="0"/>
            </p:cNvCxnSpPr>
            <p:nvPr/>
          </p:nvCxnSpPr>
          <p:spPr>
            <a:xfrm rot="5400000">
              <a:off x="6233032" y="4483240"/>
              <a:ext cx="1081058" cy="691803"/>
            </a:xfrm>
            <a:prstGeom prst="bentConnector3">
              <a:avLst>
                <a:gd name="adj1" fmla="val 31784"/>
              </a:avLst>
            </a:prstGeom>
            <a:ln w="28575">
              <a:headEnd type="arrow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4" idx="2"/>
              <a:endCxn id="48" idx="0"/>
            </p:cNvCxnSpPr>
            <p:nvPr/>
          </p:nvCxnSpPr>
          <p:spPr>
            <a:xfrm rot="16200000" flipH="1">
              <a:off x="8329179" y="3078895"/>
              <a:ext cx="1091757" cy="3511190"/>
            </a:xfrm>
            <a:prstGeom prst="bentConnector3">
              <a:avLst>
                <a:gd name="adj1" fmla="val 31963"/>
              </a:avLst>
            </a:prstGeom>
            <a:ln w="28575">
              <a:headEnd type="arrow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40" name="TextBox 1039"/>
            <p:cNvSpPr txBox="1"/>
            <p:nvPr/>
          </p:nvSpPr>
          <p:spPr>
            <a:xfrm>
              <a:off x="634087" y="4369211"/>
              <a:ext cx="1081204" cy="402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</a:rPr>
                <a:t>Cluster</a:t>
              </a:r>
            </a:p>
          </p:txBody>
        </p:sp>
        <p:pic>
          <p:nvPicPr>
            <p:cNvPr id="84" name="Picture 8" descr="Image result for kubernetes node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7605" y="1651076"/>
              <a:ext cx="506466" cy="490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" descr="Image result for kubernetes node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1521" y="1873042"/>
              <a:ext cx="506466" cy="490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6" name="TextBox 85"/>
          <p:cNvSpPr txBox="1"/>
          <p:nvPr/>
        </p:nvSpPr>
        <p:spPr>
          <a:xfrm>
            <a:off x="9286595" y="1843182"/>
            <a:ext cx="1736373" cy="418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Master Node</a:t>
            </a:r>
          </a:p>
        </p:txBody>
      </p:sp>
    </p:spTree>
    <p:extLst>
      <p:ext uri="{BB962C8B-B14F-4D97-AF65-F5344CB8AC3E}">
        <p14:creationId xmlns:p14="http://schemas.microsoft.com/office/powerpoint/2010/main" val="21276734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9C1C-6C66-4812-A6B7-D53B3A2596ED}"/>
              </a:ext>
            </a:extLst>
          </p:cNvPr>
          <p:cNvSpPr txBox="1">
            <a:spLocks/>
          </p:cNvSpPr>
          <p:nvPr/>
        </p:nvSpPr>
        <p:spPr>
          <a:xfrm>
            <a:off x="834083" y="753601"/>
            <a:ext cx="13128486" cy="765361"/>
          </a:xfrm>
          <a:prstGeom prst="rect">
            <a:avLst/>
          </a:prstGeom>
        </p:spPr>
        <p:txBody>
          <a:bodyPr/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>
                <a:solidFill>
                  <a:srgbClr val="1D516C"/>
                </a:solidFill>
              </a:rPr>
              <a:t>What is EKS? </a:t>
            </a:r>
            <a:r>
              <a:rPr lang="en-US" sz="3200" dirty="0">
                <a:solidFill>
                  <a:srgbClr val="1D516C"/>
                </a:solidFill>
              </a:rPr>
              <a:t>(&amp; Why?)</a:t>
            </a:r>
            <a:endParaRPr lang="en-US" dirty="0">
              <a:solidFill>
                <a:srgbClr val="1D516C"/>
              </a:solidFill>
            </a:endParaRPr>
          </a:p>
        </p:txBody>
      </p:sp>
      <p:pic>
        <p:nvPicPr>
          <p:cNvPr id="3074" name="Picture 2" descr="Image result for amazon ek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327" y="196102"/>
            <a:ext cx="4902148" cy="175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4083" y="1497441"/>
            <a:ext cx="10101762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1D516C"/>
                </a:solidFill>
                <a:latin typeface="Amazon Ember" panose="020B0603020204020204"/>
                <a:cs typeface="Calibri" panose="020F0502020204030204" pitchFamily="34" charset="0"/>
              </a:rPr>
              <a:t>Elastic Container Service for Kubernetes</a:t>
            </a:r>
          </a:p>
        </p:txBody>
      </p:sp>
      <p:pic>
        <p:nvPicPr>
          <p:cNvPr id="6" name="Graphic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558" y="633264"/>
            <a:ext cx="1001152" cy="100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" name="Group 56"/>
          <p:cNvGrpSpPr/>
          <p:nvPr/>
        </p:nvGrpSpPr>
        <p:grpSpPr>
          <a:xfrm>
            <a:off x="2657139" y="2709141"/>
            <a:ext cx="9154757" cy="4665766"/>
            <a:chOff x="1957892" y="2649995"/>
            <a:chExt cx="10162854" cy="5179548"/>
          </a:xfrm>
        </p:grpSpPr>
        <p:sp>
          <p:nvSpPr>
            <p:cNvPr id="31" name="Rectangle 30"/>
            <p:cNvSpPr/>
            <p:nvPr/>
          </p:nvSpPr>
          <p:spPr>
            <a:xfrm>
              <a:off x="1957892" y="4788309"/>
              <a:ext cx="9983096" cy="256992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59910" y="5122358"/>
              <a:ext cx="2420470" cy="193465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AZ2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61658" y="5464884"/>
              <a:ext cx="1559860" cy="12478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6350"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988867" y="5121498"/>
              <a:ext cx="2420470" cy="193465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AZ3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463242" y="5464884"/>
              <a:ext cx="1559860" cy="12478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6350"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101043" y="2649995"/>
              <a:ext cx="1828586" cy="1272196"/>
              <a:chOff x="5613398" y="3264299"/>
              <a:chExt cx="1824856" cy="1269601"/>
            </a:xfrm>
          </p:grpSpPr>
          <p:pic>
            <p:nvPicPr>
              <p:cNvPr id="3076" name="Picture 4" descr="Related image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13398" y="3286155"/>
                <a:ext cx="1824855" cy="1247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4" name="Picture 12" descr="Related image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2526" y="3264299"/>
                <a:ext cx="645728" cy="6457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2477997" y="5121498"/>
              <a:ext cx="2420470" cy="193465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AZ1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29818" y="5464024"/>
              <a:ext cx="1559860" cy="12478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6350"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78938" y="5672528"/>
              <a:ext cx="395183" cy="381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31338" y="5824928"/>
              <a:ext cx="395183" cy="381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3738" y="5977328"/>
              <a:ext cx="395183" cy="381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36138" y="6129728"/>
              <a:ext cx="395183" cy="381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12945" y="5674808"/>
              <a:ext cx="395183" cy="381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65345" y="5827208"/>
              <a:ext cx="395183" cy="381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17745" y="5979608"/>
              <a:ext cx="395183" cy="381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970145" y="6132008"/>
              <a:ext cx="395183" cy="381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785972" y="5674809"/>
              <a:ext cx="395183" cy="381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938372" y="5827209"/>
              <a:ext cx="395183" cy="381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090772" y="5979609"/>
              <a:ext cx="395183" cy="381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243172" y="6132009"/>
              <a:ext cx="395183" cy="381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Elbow Connector 11"/>
            <p:cNvCxnSpPr>
              <a:stCxn id="9" idx="0"/>
              <a:endCxn id="51" idx="2"/>
            </p:cNvCxnSpPr>
            <p:nvPr/>
          </p:nvCxnSpPr>
          <p:spPr>
            <a:xfrm rot="5400000" flipH="1" flipV="1">
              <a:off x="4850550" y="3001904"/>
              <a:ext cx="957276" cy="328191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5" idx="0"/>
              <a:endCxn id="51" idx="2"/>
            </p:cNvCxnSpPr>
            <p:nvPr/>
          </p:nvCxnSpPr>
          <p:spPr>
            <a:xfrm rot="16200000" flipV="1">
              <a:off x="8105986" y="3028381"/>
              <a:ext cx="957276" cy="3228957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34" idx="0"/>
              <a:endCxn id="51" idx="2"/>
            </p:cNvCxnSpPr>
            <p:nvPr/>
          </p:nvCxnSpPr>
          <p:spPr>
            <a:xfrm rot="5400000" flipH="1" flipV="1">
              <a:off x="6491077" y="4643290"/>
              <a:ext cx="958136" cy="1270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9234378" y="7429433"/>
              <a:ext cx="2886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YOUR AWS ACCOUNT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04762" y="3764112"/>
              <a:ext cx="37307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mycluster.eks.amazonaws.com</a:t>
              </a:r>
            </a:p>
          </p:txBody>
        </p:sp>
        <p:pic>
          <p:nvPicPr>
            <p:cNvPr id="3086" name="Picture 14" descr="Image result for computer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8938" y="2771091"/>
              <a:ext cx="1059644" cy="1059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3268795" y="3782112"/>
              <a:ext cx="1045479" cy="418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tx2"/>
                  </a:solidFill>
                </a:rPr>
                <a:t>kubectl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60" name="Elbow Connector 59"/>
            <p:cNvCxnSpPr>
              <a:stCxn id="3086" idx="3"/>
              <a:endCxn id="3076" idx="1"/>
            </p:cNvCxnSpPr>
            <p:nvPr/>
          </p:nvCxnSpPr>
          <p:spPr>
            <a:xfrm flipV="1">
              <a:off x="4338582" y="3297044"/>
              <a:ext cx="1762461" cy="3869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93620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Lab Guide</a:t>
            </a:r>
          </a:p>
        </p:txBody>
      </p:sp>
    </p:spTree>
    <p:extLst>
      <p:ext uri="{BB962C8B-B14F-4D97-AF65-F5344CB8AC3E}">
        <p14:creationId xmlns:p14="http://schemas.microsoft.com/office/powerpoint/2010/main" val="3890660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38360" y="1228325"/>
            <a:ext cx="13079608" cy="5920220"/>
            <a:chOff x="117337" y="1207137"/>
            <a:chExt cx="13079608" cy="5920220"/>
          </a:xfrm>
        </p:grpSpPr>
        <p:sp>
          <p:nvSpPr>
            <p:cNvPr id="21" name="Rectangle 20"/>
            <p:cNvSpPr/>
            <p:nvPr/>
          </p:nvSpPr>
          <p:spPr>
            <a:xfrm>
              <a:off x="212465" y="1725805"/>
              <a:ext cx="12984480" cy="540155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rgbClr val="1D516C"/>
                </a:solidFill>
              </a:endParaRPr>
            </a:p>
          </p:txBody>
        </p:sp>
        <p:pic>
          <p:nvPicPr>
            <p:cNvPr id="19" name="Picture 4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37" y="1207137"/>
              <a:ext cx="1064336" cy="72774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F49C1C-6C66-4812-A6B7-D53B3A2596ED}"/>
              </a:ext>
            </a:extLst>
          </p:cNvPr>
          <p:cNvSpPr txBox="1">
            <a:spLocks/>
          </p:cNvSpPr>
          <p:nvPr/>
        </p:nvSpPr>
        <p:spPr>
          <a:xfrm>
            <a:off x="823323" y="753601"/>
            <a:ext cx="13128486" cy="993392"/>
          </a:xfrm>
          <a:prstGeom prst="rect">
            <a:avLst/>
          </a:prstGeom>
        </p:spPr>
        <p:txBody>
          <a:bodyPr/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>
                <a:solidFill>
                  <a:srgbClr val="1D516C"/>
                </a:solidFill>
              </a:rPr>
              <a:t>Your Lab Modules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368233" y="1990454"/>
            <a:ext cx="7433367" cy="2474875"/>
            <a:chOff x="5368233" y="1990454"/>
            <a:chExt cx="7433367" cy="2474875"/>
          </a:xfrm>
        </p:grpSpPr>
        <p:sp>
          <p:nvSpPr>
            <p:cNvPr id="8" name="Rectangle 7"/>
            <p:cNvSpPr/>
            <p:nvPr/>
          </p:nvSpPr>
          <p:spPr>
            <a:xfrm>
              <a:off x="5529143" y="2260011"/>
              <a:ext cx="7272457" cy="220531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1D516C"/>
                  </a:solidFill>
                </a:rPr>
                <a:t>Windows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910393" y="2857061"/>
              <a:ext cx="1299882" cy="59167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VS 2019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446371" y="2857061"/>
              <a:ext cx="1455868" cy="59167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AWS CLI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138335" y="2857061"/>
              <a:ext cx="1299882" cy="59167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docker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0640117" y="2839519"/>
              <a:ext cx="1903299" cy="59167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AWS Toolkit for VS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5368233" y="1990454"/>
              <a:ext cx="512783" cy="51278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86255" y="5082510"/>
            <a:ext cx="2689925" cy="1688042"/>
            <a:chOff x="2886255" y="5082510"/>
            <a:chExt cx="2689925" cy="1688042"/>
          </a:xfrm>
        </p:grpSpPr>
        <p:sp>
          <p:nvSpPr>
            <p:cNvPr id="24" name="Rounded Rectangle 23"/>
            <p:cNvSpPr/>
            <p:nvPr/>
          </p:nvSpPr>
          <p:spPr>
            <a:xfrm>
              <a:off x="2886255" y="5389582"/>
              <a:ext cx="2689925" cy="1380970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3999777" y="5082510"/>
              <a:ext cx="512783" cy="51278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2</a:t>
              </a:r>
            </a:p>
          </p:txBody>
        </p:sp>
        <p:pic>
          <p:nvPicPr>
            <p:cNvPr id="32" name="Graphic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7978" y="5115407"/>
              <a:ext cx="494317" cy="494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flipH="1">
              <a:off x="3208466" y="5596580"/>
              <a:ext cx="735493" cy="418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EKS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93421" y="1972938"/>
            <a:ext cx="3719140" cy="2474653"/>
            <a:chOff x="793421" y="1972938"/>
            <a:chExt cx="3719140" cy="2474653"/>
          </a:xfrm>
        </p:grpSpPr>
        <p:sp>
          <p:nvSpPr>
            <p:cNvPr id="4" name="Rectangle 3"/>
            <p:cNvSpPr/>
            <p:nvPr/>
          </p:nvSpPr>
          <p:spPr>
            <a:xfrm>
              <a:off x="928789" y="2260011"/>
              <a:ext cx="3583772" cy="21875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1D516C"/>
                  </a:solidFill>
                </a:rPr>
                <a:t>Linux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306204" y="2857061"/>
              <a:ext cx="1299882" cy="59167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kubectl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741453" y="2857061"/>
              <a:ext cx="1397596" cy="59167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docker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306204" y="3524236"/>
              <a:ext cx="1299882" cy="59167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eksctl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93421" y="1972938"/>
              <a:ext cx="512783" cy="51278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741453" y="3501848"/>
              <a:ext cx="1397596" cy="59167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AWS CLI</a:t>
              </a:r>
            </a:p>
          </p:txBody>
        </p:sp>
      </p:grpSp>
      <p:cxnSp>
        <p:nvCxnSpPr>
          <p:cNvPr id="46" name="Elbow Connector 45"/>
          <p:cNvCxnSpPr>
            <a:stCxn id="14" idx="2"/>
            <a:endCxn id="24" idx="1"/>
          </p:cNvCxnSpPr>
          <p:nvPr/>
        </p:nvCxnSpPr>
        <p:spPr>
          <a:xfrm rot="16200000" flipH="1">
            <a:off x="1439120" y="4632931"/>
            <a:ext cx="1964161" cy="93011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5553710" y="3687189"/>
            <a:ext cx="1656565" cy="591670"/>
            <a:chOff x="5553710" y="3687189"/>
            <a:chExt cx="1656565" cy="591670"/>
          </a:xfrm>
        </p:grpSpPr>
        <p:sp>
          <p:nvSpPr>
            <p:cNvPr id="63" name="Rounded Rectangle 62"/>
            <p:cNvSpPr/>
            <p:nvPr/>
          </p:nvSpPr>
          <p:spPr>
            <a:xfrm>
              <a:off x="5910393" y="3687189"/>
              <a:ext cx="1299882" cy="59167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/>
                <a:t>.Net</a:t>
              </a:r>
              <a:r>
                <a:rPr lang="en-US" sz="1800" dirty="0"/>
                <a:t> Project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5553710" y="3752208"/>
              <a:ext cx="457651" cy="45765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206460" y="3538618"/>
            <a:ext cx="2141492" cy="730412"/>
            <a:chOff x="10497248" y="3516771"/>
            <a:chExt cx="2141492" cy="730412"/>
          </a:xfrm>
        </p:grpSpPr>
        <p:sp>
          <p:nvSpPr>
            <p:cNvPr id="67" name="Rounded Rectangle 66"/>
            <p:cNvSpPr/>
            <p:nvPr/>
          </p:nvSpPr>
          <p:spPr>
            <a:xfrm>
              <a:off x="11148743" y="3655513"/>
              <a:ext cx="1299882" cy="59167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/>
                <a:t>.Net</a:t>
              </a:r>
              <a:r>
                <a:rPr lang="en-US" sz="1800" dirty="0"/>
                <a:t> Core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12181089" y="3516771"/>
              <a:ext cx="457651" cy="45765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3200" dirty="0"/>
                <a:t>5</a:t>
              </a:r>
              <a:endParaRPr lang="en-US" sz="3200" dirty="0"/>
            </a:p>
          </p:txBody>
        </p:sp>
        <p:sp>
          <p:nvSpPr>
            <p:cNvPr id="51" name="Right Arrow 50"/>
            <p:cNvSpPr/>
            <p:nvPr/>
          </p:nvSpPr>
          <p:spPr>
            <a:xfrm>
              <a:off x="10497248" y="3775935"/>
              <a:ext cx="651495" cy="376696"/>
            </a:xfrm>
            <a:prstGeom prst="rightArrow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705074" y="3534681"/>
            <a:ext cx="2010400" cy="744178"/>
            <a:chOff x="10818378" y="2631664"/>
            <a:chExt cx="2010400" cy="744178"/>
          </a:xfrm>
        </p:grpSpPr>
        <p:grpSp>
          <p:nvGrpSpPr>
            <p:cNvPr id="54" name="Group 53"/>
            <p:cNvGrpSpPr/>
            <p:nvPr/>
          </p:nvGrpSpPr>
          <p:grpSpPr>
            <a:xfrm>
              <a:off x="10818378" y="2631664"/>
              <a:ext cx="1591536" cy="744178"/>
              <a:chOff x="10818378" y="2631664"/>
              <a:chExt cx="1591536" cy="744178"/>
            </a:xfrm>
          </p:grpSpPr>
          <p:pic>
            <p:nvPicPr>
              <p:cNvPr id="29" name="Picture 6" descr="Related image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18378" y="2715693"/>
                <a:ext cx="636421" cy="6347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extBox 52"/>
              <p:cNvSpPr txBox="1"/>
              <p:nvPr/>
            </p:nvSpPr>
            <p:spPr>
              <a:xfrm>
                <a:off x="11471837" y="2631664"/>
                <a:ext cx="938077" cy="744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Linux </a:t>
                </a:r>
              </a:p>
              <a:p>
                <a:r>
                  <a:rPr lang="en-US" dirty="0"/>
                  <a:t>Image</a:t>
                </a:r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12371127" y="2804228"/>
              <a:ext cx="457651" cy="45765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3200" dirty="0"/>
                <a:t>6</a:t>
              </a:r>
              <a:endParaRPr lang="en-US" sz="3200" dirty="0"/>
            </a:p>
          </p:txBody>
        </p:sp>
      </p:grpSp>
      <p:grpSp>
        <p:nvGrpSpPr>
          <p:cNvPr id="4124" name="Group 4123"/>
          <p:cNvGrpSpPr/>
          <p:nvPr/>
        </p:nvGrpSpPr>
        <p:grpSpPr>
          <a:xfrm>
            <a:off x="5950009" y="4253433"/>
            <a:ext cx="4073277" cy="2484846"/>
            <a:chOff x="5950009" y="4253433"/>
            <a:chExt cx="4073277" cy="2484846"/>
          </a:xfrm>
        </p:grpSpPr>
        <p:sp>
          <p:nvSpPr>
            <p:cNvPr id="36" name="Rounded Rectangle 35"/>
            <p:cNvSpPr/>
            <p:nvPr/>
          </p:nvSpPr>
          <p:spPr>
            <a:xfrm>
              <a:off x="5950009" y="5357309"/>
              <a:ext cx="2689925" cy="1380970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31" name="Graphic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5995" y="5093238"/>
              <a:ext cx="491130" cy="491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 flipH="1">
              <a:off x="6259797" y="5553858"/>
              <a:ext cx="821641" cy="418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ECR</a:t>
              </a:r>
            </a:p>
          </p:txBody>
        </p:sp>
        <p:pic>
          <p:nvPicPr>
            <p:cNvPr id="38" name="Picture 6" descr="Related imag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5453" y="5623324"/>
              <a:ext cx="898622" cy="89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99" name="Group 4098"/>
            <p:cNvGrpSpPr/>
            <p:nvPr/>
          </p:nvGrpSpPr>
          <p:grpSpPr>
            <a:xfrm>
              <a:off x="7554765" y="4253433"/>
              <a:ext cx="2468521" cy="1369891"/>
              <a:chOff x="7554765" y="4253433"/>
              <a:chExt cx="2468521" cy="1369891"/>
            </a:xfrm>
          </p:grpSpPr>
          <p:cxnSp>
            <p:nvCxnSpPr>
              <p:cNvPr id="4097" name="Elbow Connector 4096"/>
              <p:cNvCxnSpPr>
                <a:stCxn id="29" idx="2"/>
                <a:endCxn id="38" idx="0"/>
              </p:cNvCxnSpPr>
              <p:nvPr/>
            </p:nvCxnSpPr>
            <p:spPr>
              <a:xfrm rot="5400000">
                <a:off x="8104080" y="3704118"/>
                <a:ext cx="1369891" cy="2468521"/>
              </a:xfrm>
              <a:prstGeom prst="bentConnector3">
                <a:avLst>
                  <a:gd name="adj1" fmla="val 35080"/>
                </a:avLst>
              </a:prstGeom>
              <a:ln w="57150"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8377518" y="4533101"/>
                <a:ext cx="512783" cy="512783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a-IR" sz="3200" dirty="0"/>
                  <a:t>7</a:t>
                </a:r>
                <a:endParaRPr lang="en-US" sz="3200" dirty="0"/>
              </a:p>
            </p:txBody>
          </p:sp>
        </p:grpSp>
      </p:grpSp>
      <p:grpSp>
        <p:nvGrpSpPr>
          <p:cNvPr id="4122" name="Group 4121"/>
          <p:cNvGrpSpPr/>
          <p:nvPr/>
        </p:nvGrpSpPr>
        <p:grpSpPr>
          <a:xfrm>
            <a:off x="1306204" y="3152896"/>
            <a:ext cx="10587538" cy="4487244"/>
            <a:chOff x="1306204" y="3152896"/>
            <a:chExt cx="10587538" cy="4487244"/>
          </a:xfrm>
        </p:grpSpPr>
        <p:grpSp>
          <p:nvGrpSpPr>
            <p:cNvPr id="4120" name="Group 4119"/>
            <p:cNvGrpSpPr/>
            <p:nvPr/>
          </p:nvGrpSpPr>
          <p:grpSpPr>
            <a:xfrm>
              <a:off x="1306204" y="3152896"/>
              <a:ext cx="10587538" cy="4487244"/>
              <a:chOff x="1306204" y="3152896"/>
              <a:chExt cx="10587538" cy="4487244"/>
            </a:xfrm>
          </p:grpSpPr>
          <p:grpSp>
            <p:nvGrpSpPr>
              <p:cNvPr id="4100" name="Group 4099"/>
              <p:cNvGrpSpPr/>
              <p:nvPr/>
            </p:nvGrpSpPr>
            <p:grpSpPr>
              <a:xfrm>
                <a:off x="9203817" y="5088918"/>
                <a:ext cx="2689925" cy="1639112"/>
                <a:chOff x="9203817" y="5088918"/>
                <a:chExt cx="2689925" cy="1639112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9203817" y="5347060"/>
                  <a:ext cx="2689925" cy="1380970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dirty="0"/>
                </a:p>
              </p:txBody>
            </p:sp>
            <p:pic>
              <p:nvPicPr>
                <p:cNvPr id="42" name="Graphic 44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92266" y="5088918"/>
                  <a:ext cx="519922" cy="5199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112" name="Picture 16" descr="Image result for yaml icon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84173" y="5434355"/>
                  <a:ext cx="1206380" cy="12063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82" name="Elbow Connector 81"/>
              <p:cNvCxnSpPr>
                <a:stCxn id="38" idx="2"/>
                <a:endCxn id="24" idx="2"/>
              </p:cNvCxnSpPr>
              <p:nvPr/>
            </p:nvCxnSpPr>
            <p:spPr>
              <a:xfrm rot="5400000">
                <a:off x="5767490" y="4983277"/>
                <a:ext cx="251003" cy="3323546"/>
              </a:xfrm>
              <a:prstGeom prst="bentConnector3">
                <a:avLst>
                  <a:gd name="adj1" fmla="val 285365"/>
                </a:avLst>
              </a:prstGeom>
              <a:ln w="57150"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Elbow Connector 85"/>
              <p:cNvCxnSpPr>
                <a:stCxn id="4112" idx="2"/>
                <a:endCxn id="24" idx="2"/>
              </p:cNvCxnSpPr>
              <p:nvPr/>
            </p:nvCxnSpPr>
            <p:spPr>
              <a:xfrm rot="5400000">
                <a:off x="7394383" y="3477571"/>
                <a:ext cx="129817" cy="6456145"/>
              </a:xfrm>
              <a:prstGeom prst="bentConnector3">
                <a:avLst>
                  <a:gd name="adj1" fmla="val 673859"/>
                </a:avLst>
              </a:prstGeom>
              <a:ln w="57150"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Elbow Connector 91"/>
              <p:cNvCxnSpPr>
                <a:stCxn id="9" idx="1"/>
              </p:cNvCxnSpPr>
              <p:nvPr/>
            </p:nvCxnSpPr>
            <p:spPr>
              <a:xfrm rot="10800000" flipH="1" flipV="1">
                <a:off x="1306204" y="3152896"/>
                <a:ext cx="2925014" cy="3617656"/>
              </a:xfrm>
              <a:prstGeom prst="bentConnector4">
                <a:avLst>
                  <a:gd name="adj1" fmla="val -24733"/>
                  <a:gd name="adj2" fmla="val 120996"/>
                </a:avLst>
              </a:prstGeom>
              <a:ln w="57150"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3943959" y="7127357"/>
                <a:ext cx="512783" cy="512783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8</a:t>
                </a:r>
              </a:p>
            </p:txBody>
          </p:sp>
        </p:grpSp>
        <p:sp>
          <p:nvSpPr>
            <p:cNvPr id="99" name="Rounded Rectangle 98"/>
            <p:cNvSpPr/>
            <p:nvPr/>
          </p:nvSpPr>
          <p:spPr>
            <a:xfrm>
              <a:off x="3749314" y="5881974"/>
              <a:ext cx="1299882" cy="59167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 flipH="1">
            <a:off x="9582428" y="5596580"/>
            <a:ext cx="529759" cy="41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2689472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9C1C-6C66-4812-A6B7-D53B3A2596ED}"/>
              </a:ext>
            </a:extLst>
          </p:cNvPr>
          <p:cNvSpPr txBox="1">
            <a:spLocks/>
          </p:cNvSpPr>
          <p:nvPr/>
        </p:nvSpPr>
        <p:spPr>
          <a:xfrm>
            <a:off x="803856" y="741867"/>
            <a:ext cx="13128486" cy="1228707"/>
          </a:xfrm>
          <a:prstGeom prst="rect">
            <a:avLst/>
          </a:prstGeom>
        </p:spPr>
        <p:txBody>
          <a:bodyPr/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4400" dirty="0">
                <a:solidFill>
                  <a:srgbClr val="1D516C"/>
                </a:solidFill>
              </a:rPr>
              <a:t>Our Simple but Real-World Application Scenario</a:t>
            </a:r>
          </a:p>
          <a:p>
            <a:r>
              <a:rPr lang="en-US" sz="3600" dirty="0">
                <a:solidFill>
                  <a:schemeClr val="accent3"/>
                </a:solidFill>
              </a:rPr>
              <a:t>A legacy enterprise-class data transformation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B3824-B274-45ED-A4B1-A45033A0C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59" y="2210318"/>
            <a:ext cx="4737013" cy="288106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3CF4A60-91B2-4BEB-A8B8-D6F6B66F0F58}"/>
              </a:ext>
            </a:extLst>
          </p:cNvPr>
          <p:cNvGrpSpPr/>
          <p:nvPr/>
        </p:nvGrpSpPr>
        <p:grpSpPr>
          <a:xfrm>
            <a:off x="2131080" y="5091387"/>
            <a:ext cx="3779343" cy="2231370"/>
            <a:chOff x="1052908" y="6330554"/>
            <a:chExt cx="4129882" cy="26466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CE4F21E-A780-404F-AC8D-3E5E49E7C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846" y="6330554"/>
              <a:ext cx="2336006" cy="233600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0DF8F5-441C-42D0-AF72-827E426F2658}"/>
                </a:ext>
              </a:extLst>
            </p:cNvPr>
            <p:cNvSpPr txBox="1"/>
            <p:nvPr/>
          </p:nvSpPr>
          <p:spPr>
            <a:xfrm>
              <a:off x="1052908" y="8628419"/>
              <a:ext cx="4129882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sz="1600" dirty="0"/>
                <a:t>75 family inet address 10.137.7.253/24</a:t>
              </a:r>
              <a:endPara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9846B02-CB45-40B1-B784-F36F61CC04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238" y="1818714"/>
            <a:ext cx="2699931" cy="269993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8906E58-E1E2-4ED7-AFBD-14A3BB101669}"/>
              </a:ext>
            </a:extLst>
          </p:cNvPr>
          <p:cNvGrpSpPr/>
          <p:nvPr/>
        </p:nvGrpSpPr>
        <p:grpSpPr>
          <a:xfrm>
            <a:off x="8002889" y="4194583"/>
            <a:ext cx="4843669" cy="3128174"/>
            <a:chOff x="6590804" y="5726816"/>
            <a:chExt cx="5192649" cy="354348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1D01374-A6E9-422D-86EF-CC6F59DF4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804" y="5817486"/>
              <a:ext cx="1771054" cy="345281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3C21617-D678-4816-9D1C-CC094F436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2889" y="5726816"/>
              <a:ext cx="3200564" cy="3543482"/>
            </a:xfrm>
            <a:prstGeom prst="rect">
              <a:avLst/>
            </a:prstGeom>
          </p:spPr>
        </p:pic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90B2C841-15AA-45F8-A59C-D047D3652657}"/>
              </a:ext>
            </a:extLst>
          </p:cNvPr>
          <p:cNvSpPr/>
          <p:nvPr/>
        </p:nvSpPr>
        <p:spPr>
          <a:xfrm>
            <a:off x="5234517" y="5536919"/>
            <a:ext cx="2561098" cy="1444941"/>
          </a:xfrm>
          <a:prstGeom prst="rightArrow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TRANSFORM</a:t>
            </a:r>
          </a:p>
        </p:txBody>
      </p:sp>
    </p:spTree>
    <p:extLst>
      <p:ext uri="{BB962C8B-B14F-4D97-AF65-F5344CB8AC3E}">
        <p14:creationId xmlns:p14="http://schemas.microsoft.com/office/powerpoint/2010/main" val="2811179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9C1C-6C66-4812-A6B7-D53B3A2596ED}"/>
              </a:ext>
            </a:extLst>
          </p:cNvPr>
          <p:cNvSpPr txBox="1">
            <a:spLocks/>
          </p:cNvSpPr>
          <p:nvPr/>
        </p:nvSpPr>
        <p:spPr>
          <a:xfrm>
            <a:off x="788742" y="761158"/>
            <a:ext cx="13128486" cy="657096"/>
          </a:xfrm>
          <a:prstGeom prst="rect">
            <a:avLst/>
          </a:prstGeom>
        </p:spPr>
        <p:txBody>
          <a:bodyPr/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>
                <a:solidFill>
                  <a:srgbClr val="1D516C"/>
                </a:solidFill>
              </a:rPr>
              <a:t>The Lab Guide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F60845-9B47-F448-9BCB-9895FA7DEABC}"/>
              </a:ext>
            </a:extLst>
          </p:cNvPr>
          <p:cNvSpPr/>
          <p:nvPr/>
        </p:nvSpPr>
        <p:spPr>
          <a:xfrm>
            <a:off x="6488591" y="704985"/>
            <a:ext cx="7428637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4400" b="1" dirty="0"/>
              <a:t>https://</a:t>
            </a:r>
            <a:r>
              <a:rPr lang="en-US" sz="4400" b="1" dirty="0" err="1"/>
              <a:t>tinyurl.com</a:t>
            </a:r>
            <a:r>
              <a:rPr lang="en-US" sz="4400" b="1" dirty="0"/>
              <a:t>/</a:t>
            </a:r>
            <a:r>
              <a:rPr lang="en-US" sz="4400" b="1" dirty="0" err="1"/>
              <a:t>EKSLab</a:t>
            </a:r>
            <a:endParaRPr lang="en-US" sz="4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12018-FAD6-6B4C-BD30-B80589E7D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93" y="2070676"/>
            <a:ext cx="7328891" cy="48712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230F39-A05F-584D-8C78-BE47F2A6B164}"/>
              </a:ext>
            </a:extLst>
          </p:cNvPr>
          <p:cNvSpPr/>
          <p:nvPr/>
        </p:nvSpPr>
        <p:spPr>
          <a:xfrm>
            <a:off x="8731993" y="2070676"/>
            <a:ext cx="51852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Support Team: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Shahab Mohsen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Vlad </a:t>
            </a:r>
            <a:r>
              <a:rPr lang="en-US" sz="2800" dirty="0" err="1"/>
              <a:t>Hrybok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182265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29" y="1367821"/>
            <a:ext cx="13219335" cy="3749087"/>
          </a:xfrm>
        </p:spPr>
        <p:txBody>
          <a:bodyPr/>
          <a:lstStyle/>
          <a:p>
            <a:r>
              <a:rPr lang="en-US" dirty="0"/>
              <a:t>Getting Help!</a:t>
            </a:r>
            <a:br>
              <a:rPr lang="en-US" dirty="0"/>
            </a:br>
            <a:r>
              <a:rPr lang="en-US" dirty="0"/>
              <a:t> </a:t>
            </a:r>
            <a:r>
              <a:rPr lang="en-US" sz="4000" dirty="0"/>
              <a:t>Watch your time…  but you can also complete later.</a:t>
            </a:r>
            <a:br>
              <a:rPr lang="en-US" sz="4000" dirty="0"/>
            </a:br>
            <a:r>
              <a:rPr lang="en-US" sz="4000" dirty="0"/>
              <a:t>  It’s a learning exercise, not a race.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69522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– Thank You!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80638" y="4115820"/>
            <a:ext cx="5892800" cy="530825"/>
          </a:xfrm>
        </p:spPr>
        <p:txBody>
          <a:bodyPr>
            <a:normAutofit/>
          </a:bodyPr>
          <a:lstStyle/>
          <a:p>
            <a:r>
              <a:rPr lang="en-US" dirty="0"/>
              <a:t>Ethan </a:t>
            </a:r>
            <a:r>
              <a:rPr lang="en-US" dirty="0" err="1"/>
              <a:t>Ferdosi</a:t>
            </a:r>
            <a:r>
              <a:rPr lang="en-US" dirty="0"/>
              <a:t> (@</a:t>
            </a:r>
            <a:r>
              <a:rPr lang="en-US" dirty="0" err="1"/>
              <a:t>eferdosi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7B79DE-911C-5746-8FCA-0D39C7150FC5}"/>
              </a:ext>
            </a:extLst>
          </p:cNvPr>
          <p:cNvSpPr txBox="1"/>
          <p:nvPr/>
        </p:nvSpPr>
        <p:spPr>
          <a:xfrm>
            <a:off x="785123" y="5355771"/>
            <a:ext cx="6530077" cy="1070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Support: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Shahab Mohsen - Solutions Architect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Vlad </a:t>
            </a:r>
            <a:r>
              <a:rPr lang="en-US" dirty="0" err="1">
                <a:solidFill>
                  <a:schemeClr val="bg1"/>
                </a:solidFill>
              </a:rPr>
              <a:t>Hybrok</a:t>
            </a:r>
            <a:r>
              <a:rPr lang="en-US" dirty="0">
                <a:solidFill>
                  <a:schemeClr val="bg1"/>
                </a:solidFill>
              </a:rPr>
              <a:t> – Solutions Architect</a:t>
            </a:r>
          </a:p>
        </p:txBody>
      </p:sp>
    </p:spTree>
    <p:extLst>
      <p:ext uri="{BB962C8B-B14F-4D97-AF65-F5344CB8AC3E}">
        <p14:creationId xmlns:p14="http://schemas.microsoft.com/office/powerpoint/2010/main" val="2413994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19987" y="3799959"/>
            <a:ext cx="1141851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Please complete the session survey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in the app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97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82" y="438521"/>
            <a:ext cx="12435840" cy="148816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DA23B-9022-43A0-B9D5-09830FB25419}"/>
              </a:ext>
            </a:extLst>
          </p:cNvPr>
          <p:cNvSpPr txBox="1">
            <a:spLocks/>
          </p:cNvSpPr>
          <p:nvPr/>
        </p:nvSpPr>
        <p:spPr>
          <a:xfrm>
            <a:off x="1749978" y="2597029"/>
            <a:ext cx="10157847" cy="2928938"/>
          </a:xfrm>
          <a:prstGeom prst="rect">
            <a:avLst/>
          </a:prstGeom>
        </p:spPr>
        <p:txBody>
          <a:bodyPr/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Let’s review the lab context.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How to access and configure your lab workstations.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Introducing the lab guide.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We’re here to support you… watch your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Q&amp;A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2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9C1C-6C66-4812-A6B7-D53B3A2596ED}"/>
              </a:ext>
            </a:extLst>
          </p:cNvPr>
          <p:cNvSpPr txBox="1">
            <a:spLocks/>
          </p:cNvSpPr>
          <p:nvPr/>
        </p:nvSpPr>
        <p:spPr>
          <a:xfrm>
            <a:off x="856755" y="657157"/>
            <a:ext cx="13128486" cy="993392"/>
          </a:xfrm>
          <a:prstGeom prst="rect">
            <a:avLst/>
          </a:prstGeom>
        </p:spPr>
        <p:txBody>
          <a:bodyPr/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>
                <a:solidFill>
                  <a:srgbClr val="1D516C"/>
                </a:solidFill>
              </a:rPr>
              <a:t>Application Migration Strategies</a:t>
            </a:r>
          </a:p>
        </p:txBody>
      </p:sp>
      <p:pic>
        <p:nvPicPr>
          <p:cNvPr id="4" name="Picture 2" descr="https://cdn-images-1.medium.com/max/1600/0*WW36nabYAh5wn2v3.">
            <a:extLst>
              <a:ext uri="{FF2B5EF4-FFF2-40B4-BE49-F238E27FC236}">
                <a16:creationId xmlns:a16="http://schemas.microsoft.com/office/drawing/2014/main" id="{6F8703D8-AC08-454F-9FFD-0A63ECCE5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650549"/>
            <a:ext cx="11697645" cy="598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6574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9C1C-6C66-4812-A6B7-D53B3A2596ED}"/>
              </a:ext>
            </a:extLst>
          </p:cNvPr>
          <p:cNvSpPr txBox="1">
            <a:spLocks/>
          </p:cNvSpPr>
          <p:nvPr/>
        </p:nvSpPr>
        <p:spPr>
          <a:xfrm>
            <a:off x="849199" y="641229"/>
            <a:ext cx="13128486" cy="993392"/>
          </a:xfrm>
          <a:prstGeom prst="rect">
            <a:avLst/>
          </a:prstGeom>
        </p:spPr>
        <p:txBody>
          <a:bodyPr/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>
                <a:solidFill>
                  <a:srgbClr val="1D516C"/>
                </a:solidFill>
              </a:rPr>
              <a:t>The Refactor Strategy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45D92-47D6-483F-A275-4A26304E2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168" y="3851328"/>
            <a:ext cx="10644064" cy="374082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A8C5673-16A0-4C60-85BF-16D71738C826}"/>
              </a:ext>
            </a:extLst>
          </p:cNvPr>
          <p:cNvSpPr txBox="1">
            <a:spLocks/>
          </p:cNvSpPr>
          <p:nvPr/>
        </p:nvSpPr>
        <p:spPr>
          <a:xfrm>
            <a:off x="944628" y="1752781"/>
            <a:ext cx="5298435" cy="1908050"/>
          </a:xfrm>
          <a:prstGeom prst="rect">
            <a:avLst/>
          </a:prstGeom>
        </p:spPr>
        <p:txBody>
          <a:bodyPr vert="horz" lIns="146304" tIns="73152" rIns="146304" bIns="73152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spc="300">
                <a:solidFill>
                  <a:schemeClr val="tx1">
                    <a:lumMod val="9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sz="2880" b="1" spc="160" dirty="0">
                <a:solidFill>
                  <a:srgbClr val="00B050"/>
                </a:solidFill>
              </a:rPr>
              <a:t>Pros: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80" spc="160" dirty="0">
                <a:solidFill>
                  <a:schemeClr val="tx1"/>
                </a:solidFill>
              </a:rPr>
              <a:t>Realize full potential of target cloud platform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AE8F9AD8-7B01-4B1D-B44B-584662DEF893}"/>
              </a:ext>
            </a:extLst>
          </p:cNvPr>
          <p:cNvSpPr txBox="1">
            <a:spLocks/>
          </p:cNvSpPr>
          <p:nvPr/>
        </p:nvSpPr>
        <p:spPr>
          <a:xfrm>
            <a:off x="7175381" y="1825118"/>
            <a:ext cx="6903356" cy="2434289"/>
          </a:xfrm>
          <a:prstGeom prst="rect">
            <a:avLst/>
          </a:prstGeom>
        </p:spPr>
        <p:txBody>
          <a:bodyPr vert="horz" lIns="146304" tIns="73152" rIns="146304" bIns="73152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spc="300">
                <a:solidFill>
                  <a:schemeClr val="tx1">
                    <a:lumMod val="9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sz="2880" b="1" spc="160" dirty="0">
                <a:solidFill>
                  <a:srgbClr val="C00000"/>
                </a:solidFill>
              </a:rPr>
              <a:t>Cons: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80" spc="160" dirty="0">
                <a:solidFill>
                  <a:schemeClr val="tx1"/>
                </a:solidFill>
              </a:rPr>
              <a:t>Requires the largest investment and level of effort to realize</a:t>
            </a:r>
            <a:br>
              <a:rPr lang="en-US" sz="2880" spc="160" dirty="0"/>
            </a:br>
            <a:endParaRPr lang="en-US" sz="2880" spc="160" dirty="0"/>
          </a:p>
        </p:txBody>
      </p:sp>
    </p:spTree>
    <p:extLst>
      <p:ext uri="{BB962C8B-B14F-4D97-AF65-F5344CB8AC3E}">
        <p14:creationId xmlns:p14="http://schemas.microsoft.com/office/powerpoint/2010/main" val="41485880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9C1C-6C66-4812-A6B7-D53B3A2596ED}"/>
              </a:ext>
            </a:extLst>
          </p:cNvPr>
          <p:cNvSpPr txBox="1">
            <a:spLocks/>
          </p:cNvSpPr>
          <p:nvPr/>
        </p:nvSpPr>
        <p:spPr>
          <a:xfrm>
            <a:off x="818970" y="671458"/>
            <a:ext cx="13128486" cy="993392"/>
          </a:xfrm>
          <a:prstGeom prst="rect">
            <a:avLst/>
          </a:prstGeom>
        </p:spPr>
        <p:txBody>
          <a:bodyPr/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>
                <a:solidFill>
                  <a:srgbClr val="1D516C"/>
                </a:solidFill>
              </a:rPr>
              <a:t>A Traditional Solution Architecture (before)</a:t>
            </a:r>
          </a:p>
        </p:txBody>
      </p:sp>
      <p:pic>
        <p:nvPicPr>
          <p:cNvPr id="3" name="Google Shape;89;p16">
            <a:extLst>
              <a:ext uri="{FF2B5EF4-FFF2-40B4-BE49-F238E27FC236}">
                <a16:creationId xmlns:a16="http://schemas.microsoft.com/office/drawing/2014/main" id="{CDF33A0D-823A-4C7A-9BAD-A263129B327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3752" y="2108410"/>
            <a:ext cx="11662623" cy="50828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22138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9C1C-6C66-4812-A6B7-D53B3A2596ED}"/>
              </a:ext>
            </a:extLst>
          </p:cNvPr>
          <p:cNvSpPr txBox="1">
            <a:spLocks/>
          </p:cNvSpPr>
          <p:nvPr/>
        </p:nvSpPr>
        <p:spPr>
          <a:xfrm>
            <a:off x="849199" y="676710"/>
            <a:ext cx="13128486" cy="713783"/>
          </a:xfrm>
          <a:prstGeom prst="rect">
            <a:avLst/>
          </a:prstGeom>
        </p:spPr>
        <p:txBody>
          <a:bodyPr/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>
                <a:solidFill>
                  <a:srgbClr val="1D516C"/>
                </a:solidFill>
              </a:rPr>
              <a:t>A Refactored Solution Architecture (after)</a:t>
            </a:r>
          </a:p>
        </p:txBody>
      </p:sp>
      <p:pic>
        <p:nvPicPr>
          <p:cNvPr id="4" name="Google Shape;95;p17">
            <a:extLst>
              <a:ext uri="{FF2B5EF4-FFF2-40B4-BE49-F238E27FC236}">
                <a16:creationId xmlns:a16="http://schemas.microsoft.com/office/drawing/2014/main" id="{C69F60F6-96D9-4D33-83D4-D93605724F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957" y="1670102"/>
            <a:ext cx="12518940" cy="6057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63110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9C1C-6C66-4812-A6B7-D53B3A2596ED}"/>
              </a:ext>
            </a:extLst>
          </p:cNvPr>
          <p:cNvSpPr txBox="1">
            <a:spLocks/>
          </p:cNvSpPr>
          <p:nvPr/>
        </p:nvSpPr>
        <p:spPr>
          <a:xfrm>
            <a:off x="879427" y="694750"/>
            <a:ext cx="13128486" cy="704124"/>
          </a:xfrm>
          <a:prstGeom prst="rect">
            <a:avLst/>
          </a:prstGeom>
        </p:spPr>
        <p:txBody>
          <a:bodyPr/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4400" dirty="0">
                <a:solidFill>
                  <a:srgbClr val="1D516C"/>
                </a:solidFill>
              </a:rPr>
              <a:t>.NET Framework Application Migration Strategies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FA4BF835-CE37-47B0-BBF9-B94156CAC455}"/>
              </a:ext>
            </a:extLst>
          </p:cNvPr>
          <p:cNvSpPr txBox="1">
            <a:spLocks/>
          </p:cNvSpPr>
          <p:nvPr/>
        </p:nvSpPr>
        <p:spPr>
          <a:xfrm>
            <a:off x="1018184" y="1713388"/>
            <a:ext cx="11795180" cy="5716112"/>
          </a:xfrm>
          <a:prstGeom prst="rect">
            <a:avLst/>
          </a:prstGeom>
        </p:spPr>
        <p:txBody>
          <a:bodyPr/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54864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mazon Ember Regular"/>
              </a:rPr>
              <a:t>Deploy .NET Framework apps “as is” to </a:t>
            </a:r>
            <a:r>
              <a:rPr lang="en-US" sz="2400" b="1" dirty="0">
                <a:solidFill>
                  <a:schemeClr val="tx1"/>
                </a:solidFill>
                <a:latin typeface="Amazon Ember Regular"/>
              </a:rPr>
              <a:t>EC2 Virtual Machines</a:t>
            </a:r>
          </a:p>
          <a:p>
            <a:pPr marL="1737360" lvl="1" indent="-54864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mazon Ember Regular"/>
              </a:rPr>
              <a:t>Every app can have custom server configuration, different .NET Framework versions, IIS configuration, dependencies, etc.</a:t>
            </a:r>
          </a:p>
          <a:p>
            <a:pPr marL="1737360" lvl="1" indent="-54864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Amazon Ember Regular"/>
            </a:endParaRPr>
          </a:p>
          <a:p>
            <a:pPr marL="548640" indent="-548640">
              <a:spcBef>
                <a:spcPts val="288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Amazon Ember Regular"/>
            </a:endParaRPr>
          </a:p>
          <a:p>
            <a:pPr marL="548640" indent="-548640">
              <a:spcBef>
                <a:spcPts val="288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mazon Ember Regular"/>
              </a:rPr>
              <a:t>Containerize in </a:t>
            </a:r>
            <a:r>
              <a:rPr lang="en-US" sz="2400" b="1" dirty="0">
                <a:solidFill>
                  <a:schemeClr val="tx1"/>
                </a:solidFill>
                <a:latin typeface="Amazon Ember Regular"/>
              </a:rPr>
              <a:t>Windows Containers </a:t>
            </a:r>
            <a:r>
              <a:rPr lang="en-US" sz="2400" dirty="0">
                <a:solidFill>
                  <a:schemeClr val="tx1"/>
                </a:solidFill>
                <a:latin typeface="Amazon Ember Regular"/>
              </a:rPr>
              <a:t>and orchestrate with ECS, Fargate, or EKS</a:t>
            </a:r>
          </a:p>
          <a:p>
            <a:pPr marL="1737360" lvl="1" indent="-54864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mazon Ember Regular"/>
              </a:rPr>
              <a:t>Supports different .NET Framework versions, IIS configurations, dependencies</a:t>
            </a:r>
          </a:p>
          <a:p>
            <a:pPr marL="1737360" lvl="1" indent="-54864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mazon Ember Regular"/>
              </a:rPr>
              <a:t>Reduces $$ for OS licensing costs (host only costs)</a:t>
            </a:r>
          </a:p>
          <a:p>
            <a:pPr marL="548640" indent="-548640">
              <a:spcBef>
                <a:spcPts val="288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Amazon Ember Regular"/>
            </a:endParaRPr>
          </a:p>
          <a:p>
            <a:pPr marL="548640" indent="-548640">
              <a:spcBef>
                <a:spcPts val="288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mazon Ember Regular"/>
              </a:rPr>
              <a:t>Port to .NET Core, and run in ECS, Fargate, or EKS as </a:t>
            </a:r>
            <a:r>
              <a:rPr lang="en-US" sz="2400" b="1" dirty="0">
                <a:solidFill>
                  <a:schemeClr val="tx1"/>
                </a:solidFill>
                <a:latin typeface="Amazon Ember Regular"/>
              </a:rPr>
              <a:t>Linux Containers</a:t>
            </a:r>
          </a:p>
          <a:p>
            <a:pPr marL="1737360" lvl="1" indent="-54864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mazon Ember Regular"/>
              </a:rPr>
              <a:t>No OS licensing costs, smaller containers</a:t>
            </a:r>
          </a:p>
          <a:p>
            <a:pPr marL="1737360" lvl="1" indent="-54864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mazon Ember Regular"/>
              </a:rPr>
              <a:t>Also enables deploying apps to Lambda</a:t>
            </a:r>
            <a:endParaRPr lang="en-US" dirty="0">
              <a:solidFill>
                <a:schemeClr val="tx1"/>
              </a:solidFill>
              <a:latin typeface="Amazon Ember Regular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426B8B8-0852-4AF9-AD33-16BDABF7596F}"/>
              </a:ext>
            </a:extLst>
          </p:cNvPr>
          <p:cNvGrpSpPr/>
          <p:nvPr/>
        </p:nvGrpSpPr>
        <p:grpSpPr>
          <a:xfrm>
            <a:off x="12837155" y="1783467"/>
            <a:ext cx="1250738" cy="5492987"/>
            <a:chOff x="8151237" y="1111151"/>
            <a:chExt cx="781711" cy="33733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34E1FE-8670-4A52-A6BF-E2D4CC1FD164}"/>
                </a:ext>
              </a:extLst>
            </p:cNvPr>
            <p:cNvGrpSpPr/>
            <p:nvPr/>
          </p:nvGrpSpPr>
          <p:grpSpPr>
            <a:xfrm>
              <a:off x="8151237" y="1432560"/>
              <a:ext cx="781711" cy="3051906"/>
              <a:chOff x="7634406" y="1116875"/>
              <a:chExt cx="781711" cy="3396343"/>
            </a:xfrm>
          </p:grpSpPr>
          <p:sp>
            <p:nvSpPr>
              <p:cNvPr id="9" name="Down Arrow 17">
                <a:extLst>
                  <a:ext uri="{FF2B5EF4-FFF2-40B4-BE49-F238E27FC236}">
                    <a16:creationId xmlns:a16="http://schemas.microsoft.com/office/drawing/2014/main" id="{3134079D-5F56-41A7-B492-6E2937230829}"/>
                  </a:ext>
                </a:extLst>
              </p:cNvPr>
              <p:cNvSpPr/>
              <p:nvPr/>
            </p:nvSpPr>
            <p:spPr>
              <a:xfrm>
                <a:off x="7634406" y="1116875"/>
                <a:ext cx="781711" cy="3396343"/>
              </a:xfrm>
              <a:prstGeom prst="downArrow">
                <a:avLst/>
              </a:prstGeom>
              <a:gradFill>
                <a:gsLst>
                  <a:gs pos="0">
                    <a:schemeClr val="tx2">
                      <a:lumMod val="82000"/>
                      <a:alpha val="52000"/>
                    </a:schemeClr>
                  </a:gs>
                  <a:gs pos="63000">
                    <a:schemeClr val="accent1">
                      <a:lumMod val="20000"/>
                      <a:lumOff val="80000"/>
                      <a:alpha val="80000"/>
                    </a:schemeClr>
                  </a:gs>
                  <a:gs pos="83000">
                    <a:schemeClr val="accent1">
                      <a:lumMod val="60000"/>
                      <a:lumOff val="40000"/>
                      <a:alpha val="97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389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1DE601-7D88-473F-BCDF-8BBA31CF9D81}"/>
                  </a:ext>
                </a:extLst>
              </p:cNvPr>
              <p:cNvSpPr txBox="1"/>
              <p:nvPr/>
            </p:nvSpPr>
            <p:spPr>
              <a:xfrm rot="16200000">
                <a:off x="6651661" y="2545489"/>
                <a:ext cx="2747200" cy="365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Level of Effort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4966E8-CA0B-463B-9AB6-DFC7724E8CAD}"/>
                </a:ext>
              </a:extLst>
            </p:cNvPr>
            <p:cNvSpPr txBox="1"/>
            <p:nvPr/>
          </p:nvSpPr>
          <p:spPr>
            <a:xfrm>
              <a:off x="8151237" y="1111151"/>
              <a:ext cx="624369" cy="268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40" dirty="0"/>
                <a:t>Low…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CE412A2-1BEC-479B-B52E-3D29816AED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568" y="1796017"/>
            <a:ext cx="871650" cy="90393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7432DA3-4D4E-4B0D-A419-C16B189130E3}"/>
              </a:ext>
            </a:extLst>
          </p:cNvPr>
          <p:cNvGrpSpPr/>
          <p:nvPr/>
        </p:nvGrpSpPr>
        <p:grpSpPr>
          <a:xfrm>
            <a:off x="524249" y="4125874"/>
            <a:ext cx="871650" cy="932502"/>
            <a:chOff x="369552" y="2240861"/>
            <a:chExt cx="544781" cy="5828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3CD4A15-4DBB-4E9D-BB1A-C9BF9E418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9552" y="2240861"/>
              <a:ext cx="544781" cy="58281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8C23CAC-B60F-4FD0-A467-C18256978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6401" y="2296103"/>
              <a:ext cx="199732" cy="199732"/>
            </a:xfrm>
            <a:prstGeom prst="rect">
              <a:avLst/>
            </a:prstGeom>
            <a:ln w="6350">
              <a:noFill/>
              <a:prstDash val="sysDash"/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0AC17F7-343A-4597-B895-90FEEA6C4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0990" y="2299242"/>
              <a:ext cx="199732" cy="199732"/>
            </a:xfrm>
            <a:prstGeom prst="rect">
              <a:avLst/>
            </a:prstGeom>
            <a:ln w="6350">
              <a:noFill/>
              <a:prstDash val="sysDash"/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ECADE8C-064B-4395-B6C8-2AE1310D8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7223" y="2541792"/>
              <a:ext cx="199732" cy="199732"/>
            </a:xfrm>
            <a:prstGeom prst="rect">
              <a:avLst/>
            </a:prstGeom>
            <a:ln w="6350">
              <a:noFill/>
              <a:prstDash val="sysDash"/>
            </a:ln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9E9B1F-8C64-4144-A57F-2B4ED477113B}"/>
              </a:ext>
            </a:extLst>
          </p:cNvPr>
          <p:cNvGrpSpPr/>
          <p:nvPr/>
        </p:nvGrpSpPr>
        <p:grpSpPr>
          <a:xfrm>
            <a:off x="524249" y="6222535"/>
            <a:ext cx="871650" cy="903934"/>
            <a:chOff x="346734" y="3590618"/>
            <a:chExt cx="544781" cy="56495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2828C84-897E-4CF0-9E55-3F28391F0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6734" y="3590618"/>
              <a:ext cx="544781" cy="56495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FFA7D36-1AD9-4A61-B22C-1E1AF27FD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0418" y="3632726"/>
              <a:ext cx="206061" cy="24037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20D92C5-C0F5-4CFA-96AE-93A915206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1715" y="3632726"/>
              <a:ext cx="206061" cy="24037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3593E9C-16D1-44E3-B16C-9C6518159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4869" y="3873097"/>
              <a:ext cx="206061" cy="24037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63380D-4727-411D-ACEA-100EBBDB5205}"/>
              </a:ext>
            </a:extLst>
          </p:cNvPr>
          <p:cNvSpPr txBox="1"/>
          <p:nvPr/>
        </p:nvSpPr>
        <p:spPr>
          <a:xfrm>
            <a:off x="12850093" y="7281416"/>
            <a:ext cx="1063112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40" dirty="0"/>
              <a:t>…High</a:t>
            </a:r>
          </a:p>
        </p:txBody>
      </p:sp>
    </p:spTree>
    <p:extLst>
      <p:ext uri="{BB962C8B-B14F-4D97-AF65-F5344CB8AC3E}">
        <p14:creationId xmlns:p14="http://schemas.microsoft.com/office/powerpoint/2010/main" val="23204602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9C1C-6C66-4812-A6B7-D53B3A2596ED}"/>
              </a:ext>
            </a:extLst>
          </p:cNvPr>
          <p:cNvSpPr txBox="1">
            <a:spLocks/>
          </p:cNvSpPr>
          <p:nvPr/>
        </p:nvSpPr>
        <p:spPr>
          <a:xfrm>
            <a:off x="826526" y="768715"/>
            <a:ext cx="13128486" cy="76536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1097278">
              <a:lnSpc>
                <a:spcPct val="90000"/>
              </a:lnSpc>
              <a:spcBef>
                <a:spcPct val="0"/>
              </a:spcBef>
              <a:buNone/>
              <a:defRPr sz="4800" b="0" cap="none" spc="-120" baseline="0">
                <a:ln w="3175">
                  <a:noFill/>
                </a:ln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>
                <a:solidFill>
                  <a:srgbClr val="1D516C"/>
                </a:solidFill>
              </a:rPr>
              <a:t>Why </a:t>
            </a:r>
            <a:r>
              <a:rPr lang="en-US" dirty="0" err="1">
                <a:solidFill>
                  <a:srgbClr val="1D516C"/>
                </a:solidFill>
              </a:rPr>
              <a:t>.Net</a:t>
            </a:r>
            <a:r>
              <a:rPr lang="en-US" dirty="0">
                <a:solidFill>
                  <a:srgbClr val="1D516C"/>
                </a:solidFill>
              </a:rPr>
              <a:t> Core?</a:t>
            </a:r>
          </a:p>
        </p:txBody>
      </p:sp>
      <p:sp>
        <p:nvSpPr>
          <p:cNvPr id="3" name="Rectangle 2"/>
          <p:cNvSpPr/>
          <p:nvPr/>
        </p:nvSpPr>
        <p:spPr>
          <a:xfrm>
            <a:off x="826526" y="2832605"/>
            <a:ext cx="10661893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Amazon Ember" panose="020B0603020204020204"/>
                <a:cs typeface="Calibri" panose="020F0502020204030204" pitchFamily="34" charset="0"/>
              </a:rPr>
              <a:t>Cross Platform Support (Windows, Mac &amp; Linux)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Amazon Ember" panose="020B0603020204020204"/>
                <a:cs typeface="Calibri" panose="020F0502020204030204" pitchFamily="34" charset="0"/>
              </a:rPr>
              <a:t>Lightweight framework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Amazon Ember" panose="020B0603020204020204"/>
                <a:cs typeface="Calibri" panose="020F0502020204030204" pitchFamily="34" charset="0"/>
              </a:rPr>
              <a:t>Better Container Support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Amazon Ember" panose="020B0603020204020204"/>
                <a:cs typeface="Calibri" panose="020F0502020204030204" pitchFamily="34" charset="0"/>
              </a:rPr>
              <a:t>High performance and scalable</a:t>
            </a:r>
          </a:p>
        </p:txBody>
      </p:sp>
      <p:pic>
        <p:nvPicPr>
          <p:cNvPr id="4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233" y="496866"/>
            <a:ext cx="2831013" cy="190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2220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9C1C-6C66-4812-A6B7-D53B3A2596ED}"/>
              </a:ext>
            </a:extLst>
          </p:cNvPr>
          <p:cNvSpPr txBox="1">
            <a:spLocks/>
          </p:cNvSpPr>
          <p:nvPr/>
        </p:nvSpPr>
        <p:spPr>
          <a:xfrm>
            <a:off x="826526" y="768715"/>
            <a:ext cx="13128486" cy="76536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1097278">
              <a:lnSpc>
                <a:spcPct val="90000"/>
              </a:lnSpc>
              <a:spcBef>
                <a:spcPct val="0"/>
              </a:spcBef>
              <a:buNone/>
              <a:defRPr sz="4800" b="0" cap="none" spc="-120" baseline="0">
                <a:ln w="3175">
                  <a:noFill/>
                </a:ln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 err="1">
                <a:solidFill>
                  <a:srgbClr val="1D516C"/>
                </a:solidFill>
              </a:rPr>
              <a:t>.Net</a:t>
            </a:r>
            <a:r>
              <a:rPr lang="en-US" dirty="0">
                <a:solidFill>
                  <a:srgbClr val="1D516C"/>
                </a:solidFill>
              </a:rPr>
              <a:t> Core on Linux</a:t>
            </a:r>
          </a:p>
        </p:txBody>
      </p:sp>
      <p:pic>
        <p:nvPicPr>
          <p:cNvPr id="5126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09" y="3645721"/>
            <a:ext cx="2016345" cy="135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521" y="3654380"/>
            <a:ext cx="1336173" cy="133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linu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172" y="3654380"/>
            <a:ext cx="2723549" cy="134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Image result for equal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923" y="3892247"/>
            <a:ext cx="885631" cy="88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9042694" y="2645146"/>
            <a:ext cx="41040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Amazon Ember" panose="020B0603020204020204"/>
                <a:cs typeface="Calibri" panose="020F0502020204030204" pitchFamily="34" charset="0"/>
              </a:rPr>
              <a:t>Higher Performance</a:t>
            </a:r>
            <a:endParaRPr lang="en-US" sz="2800" b="1" dirty="0"/>
          </a:p>
        </p:txBody>
      </p:sp>
      <p:pic>
        <p:nvPicPr>
          <p:cNvPr id="5146" name="Picture 26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256170" y="1754656"/>
            <a:ext cx="3592166" cy="512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9042694" y="3582480"/>
            <a:ext cx="40094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Amazon Ember" panose="020B0603020204020204"/>
                <a:cs typeface="Calibri" panose="020F0502020204030204" pitchFamily="34" charset="0"/>
              </a:rPr>
              <a:t>Easier Maintenance</a:t>
            </a:r>
            <a:endParaRPr lang="en-US" sz="2800" b="1" dirty="0"/>
          </a:p>
        </p:txBody>
      </p:sp>
      <p:sp>
        <p:nvSpPr>
          <p:cNvPr id="20" name="Rectangle 19"/>
          <p:cNvSpPr/>
          <p:nvPr/>
        </p:nvSpPr>
        <p:spPr>
          <a:xfrm>
            <a:off x="9054733" y="4490105"/>
            <a:ext cx="2416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Amazon Ember" panose="020B0603020204020204"/>
                <a:cs typeface="Calibri" panose="020F0502020204030204" pitchFamily="34" charset="0"/>
              </a:rPr>
              <a:t>Lower Cost</a:t>
            </a:r>
            <a:endParaRPr lang="en-US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9054733" y="5410083"/>
            <a:ext cx="35654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Amazon Ember" panose="020B0603020204020204"/>
                <a:cs typeface="Calibri" panose="020F0502020204030204" pitchFamily="34" charset="0"/>
              </a:rPr>
              <a:t>Higher Reliability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1779211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ckTemplate-AW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eb 5th - GATC - FSx" id="{6E1C53B3-3BDC-EC47-83F8-503D1C260697}" vid="{EE5237FF-491A-864C-99B9-C6E63B8BE6AE}"/>
    </a:ext>
  </a:extLst>
</a:theme>
</file>

<file path=ppt/theme/theme2.xml><?xml version="1.0" encoding="utf-8"?>
<a:theme xmlns:a="http://schemas.openxmlformats.org/drawingml/2006/main" name="1_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eb 5th - GATC - FSx" id="{6E1C53B3-3BDC-EC47-83F8-503D1C260697}" vid="{EE5237FF-491A-864C-99B9-C6E63B8BE6A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1" ma:contentTypeDescription="Create a new document." ma:contentTypeScope="" ma:versionID="39dd6e28de13981fc99600d481b1de5c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e5a18a002045f9f0e2a3c9cc06ab2675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2678F0-6EA3-4F58-92F2-E73D80B5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30a2e83-186a-4a0f-ab27-bee8a8096abc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Summit 2019 template_16x9_dark_V02</Template>
  <TotalTime>5294</TotalTime>
  <Words>743</Words>
  <Application>Microsoft Macintosh PowerPoint</Application>
  <PresentationFormat>Custom</PresentationFormat>
  <Paragraphs>198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Amazon Ember</vt:lpstr>
      <vt:lpstr>Amazon Ember Light</vt:lpstr>
      <vt:lpstr>Amazon Ember Regular</vt:lpstr>
      <vt:lpstr>Arial</vt:lpstr>
      <vt:lpstr>Arial Black</vt:lpstr>
      <vt:lpstr>Calibri</vt:lpstr>
      <vt:lpstr>Consolas</vt:lpstr>
      <vt:lpstr>Helvetica Neue</vt:lpstr>
      <vt:lpstr>Lucida Console</vt:lpstr>
      <vt:lpstr>Segoe UI</vt:lpstr>
      <vt:lpstr>Times New Roman</vt:lpstr>
      <vt:lpstr>Wingdings</vt:lpstr>
      <vt:lpstr>DeckTemplate-AWS</vt:lpstr>
      <vt:lpstr>1_DeckTemplate-AWS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Lab Guide</vt:lpstr>
      <vt:lpstr>PowerPoint Presentation</vt:lpstr>
      <vt:lpstr>PowerPoint Presentation</vt:lpstr>
      <vt:lpstr>PowerPoint Presentation</vt:lpstr>
      <vt:lpstr>Getting Help!  Watch your time…  but you can also complete later.   It’s a learning exercise, not a race. </vt:lpstr>
      <vt:lpstr>Q&amp;A – Thank You!</vt:lpstr>
      <vt:lpstr>PowerPoint Presentation</vt:lpstr>
    </vt:vector>
  </TitlesOfParts>
  <Company>Amazon Corporate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Mckeon, Belinda</dc:creator>
  <cp:keywords>AWS Summit 2019</cp:keywords>
  <cp:lastModifiedBy>Microsoft Office User</cp:lastModifiedBy>
  <cp:revision>108</cp:revision>
  <dcterms:created xsi:type="dcterms:W3CDTF">2019-02-01T02:25:04Z</dcterms:created>
  <dcterms:modified xsi:type="dcterms:W3CDTF">2019-08-14T16:50:29Z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