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</p:sldIdLst>
  <p:sldSz cy="5143500" cx="9144000"/>
  <p:notesSz cx="6858000" cy="9144000"/>
  <p:embeddedFontLst>
    <p:embeddedFont>
      <p:font typeface="Average"/>
      <p:regular r:id="rId37"/>
    </p:embeddedFont>
    <p:embeddedFont>
      <p:font typeface="Oswald"/>
      <p:regular r:id="rId38"/>
      <p:bold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font" Target="fonts/Average-regular.fntdata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font" Target="fonts/Oswald-bold.fntdata"/><Relationship Id="rId16" Type="http://schemas.openxmlformats.org/officeDocument/2006/relationships/slide" Target="slides/slide12.xml"/><Relationship Id="rId38" Type="http://schemas.openxmlformats.org/officeDocument/2006/relationships/font" Target="fonts/Oswald-regular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Shape 2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Shape 2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Shape 2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Shape 2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Shape 2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Shape 2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Shape 2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Shape 2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8" y="2855377"/>
            <a:ext cx="443588" cy="10563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8452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t-BR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0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0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0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0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0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7.png"/><Relationship Id="rId4" Type="http://schemas.openxmlformats.org/officeDocument/2006/relationships/image" Target="../media/image09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7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7.png"/><Relationship Id="rId4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7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2.png"/><Relationship Id="rId4" Type="http://schemas.openxmlformats.org/officeDocument/2006/relationships/image" Target="../media/image03.png"/><Relationship Id="rId5" Type="http://schemas.openxmlformats.org/officeDocument/2006/relationships/image" Target="../media/image01.jpg"/><Relationship Id="rId6" Type="http://schemas.openxmlformats.org/officeDocument/2006/relationships/image" Target="../media/image00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Maratonas de Programação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Dia 1</a:t>
            </a:r>
          </a:p>
          <a:p>
            <a:pPr lvl="0" algn="l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Por que participar?</a:t>
            </a:r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</a:pPr>
            <a:r>
              <a:rPr lang="pt-BR"/>
              <a:t>Também ajuda no mestrado e em programas similares!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Todos podem participar?</a:t>
            </a:r>
          </a:p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pt-BR"/>
              <a:t>Sim!! (Todos que estudam programação)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pt-BR"/>
              <a:t>Matemática ajuda, mas não é um requisito obrigatório</a:t>
            </a:r>
          </a:p>
          <a:p>
            <a:pPr indent="-228600" lvl="0" marL="457200" rtl="0">
              <a:spcBef>
                <a:spcPts val="0"/>
              </a:spcBef>
            </a:pPr>
            <a:r>
              <a:rPr lang="pt-BR"/>
              <a:t>Não precisa ser um “expert” em programação</a:t>
            </a:r>
          </a:p>
          <a:p>
            <a:pPr indent="-228600" lvl="1" marL="914400" rtl="0">
              <a:spcBef>
                <a:spcPts val="0"/>
              </a:spcBef>
            </a:pPr>
            <a:r>
              <a:rPr lang="pt-BR"/>
              <a:t>Mas é preciso querer se tornar um programador melhor :-)</a:t>
            </a:r>
          </a:p>
          <a:p>
            <a:pPr indent="-228600" lvl="0" marL="457200">
              <a:spcBef>
                <a:spcPts val="0"/>
              </a:spcBef>
            </a:pPr>
            <a:r>
              <a:rPr lang="pt-BR"/>
              <a:t>Do primeiro ao último semestre - e além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Como se preparar?</a:t>
            </a:r>
          </a:p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pt-BR"/>
              <a:t>Mentalmente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pt-BR"/>
              <a:t>Entender que existe um progresso, precisamos aprender vários conceitos e perder algumas maratona para entender como se preparar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pt-BR"/>
              <a:t>Aprender com as derrotas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pt-BR"/>
              <a:t>Entender que isso é/será útil para a vida profissional de vocês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Como se preparar?</a:t>
            </a:r>
          </a:p>
        </p:txBody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pt-BR"/>
              <a:t>Prática, prática, prática</a:t>
            </a:r>
          </a:p>
          <a:p>
            <a:pPr indent="-228600" lvl="0" marL="457200" rtl="0">
              <a:spcBef>
                <a:spcPts val="0"/>
              </a:spcBef>
            </a:pPr>
            <a:r>
              <a:rPr lang="pt-BR"/>
              <a:t>Provas anteriores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pt-BR"/>
              <a:t>Juízes Online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pt-BR"/>
              <a:t>uCoder</a:t>
            </a:r>
          </a:p>
          <a:p>
            <a:pPr indent="-228600" lvl="1" marL="914400" rtl="0">
              <a:spcBef>
                <a:spcPts val="0"/>
              </a:spcBef>
            </a:pPr>
            <a:r>
              <a:rPr lang="pt-BR"/>
              <a:t>URI Online Judge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pt-BR"/>
              <a:t>SPOJ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Como se preparar? - Estratégias</a:t>
            </a:r>
          </a:p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pt-BR"/>
              <a:t>Conheça a linguagem de programação que irá usar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pt-BR"/>
              <a:t>Time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pt-BR"/>
              <a:t>Mesma equipe nas competições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pt-BR"/>
              <a:t>Melhor trabalho em equipe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pt-BR"/>
              <a:t>Conhecimento dos pontos fortes e fracos de cada um</a:t>
            </a:r>
          </a:p>
          <a:p>
            <a:pPr indent="-228600" lvl="0" marL="457200" rtl="0">
              <a:spcBef>
                <a:spcPts val="0"/>
              </a:spcBef>
            </a:pPr>
            <a:r>
              <a:rPr lang="pt-BR"/>
              <a:t>Estudo</a:t>
            </a:r>
          </a:p>
          <a:p>
            <a:pPr indent="-228600" lvl="1" marL="914400" rtl="0">
              <a:spcBef>
                <a:spcPts val="0"/>
              </a:spcBef>
            </a:pPr>
            <a:r>
              <a:rPr lang="pt-BR"/>
              <a:t>Dividir os temas mais difíceis, e cada membro do time estuda um tema diferente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pt-BR"/>
              <a:t>Esse membro ensina aos outros membros o tema estudado</a:t>
            </a:r>
          </a:p>
          <a:p>
            <a:pPr indent="-228600" lvl="1" marL="914400" rtl="0">
              <a:spcBef>
                <a:spcPts val="0"/>
              </a:spcBef>
            </a:pPr>
            <a:r>
              <a:rPr lang="pt-BR"/>
              <a:t>Simulados com exercícios de provas anteriores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Como se preparar? - Estratégias para competição</a:t>
            </a:r>
          </a:p>
        </p:txBody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pt-BR"/>
              <a:t>Leve material impresso</a:t>
            </a:r>
          </a:p>
          <a:p>
            <a:pPr indent="-228600" lvl="0" marL="457200" rtl="0">
              <a:spcBef>
                <a:spcPts val="0"/>
              </a:spcBef>
            </a:pPr>
            <a:r>
              <a:rPr lang="pt-BR"/>
              <a:t>Preste atenção nos outros competidores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pt-BR"/>
              <a:t>Problemas mais resolvidos == Problemas mais fáceis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pt-BR"/>
              <a:t>Evite respostas != AC</a:t>
            </a:r>
          </a:p>
          <a:p>
            <a:pPr indent="-228600" lvl="0" marL="457200" rtl="0">
              <a:spcBef>
                <a:spcPts val="0"/>
              </a:spcBef>
            </a:pPr>
            <a:r>
              <a:rPr lang="pt-BR"/>
              <a:t>Otimize o uso do computador</a:t>
            </a:r>
          </a:p>
          <a:p>
            <a:pPr indent="-228600" lvl="1" marL="914400" rtl="0">
              <a:spcBef>
                <a:spcPts val="0"/>
              </a:spcBef>
            </a:pPr>
            <a:r>
              <a:rPr lang="pt-BR"/>
              <a:t>Lembre-se que cada equipe tem apenas um computador</a:t>
            </a:r>
          </a:p>
          <a:p>
            <a:pPr indent="-228600" lvl="1" marL="914400" rtl="0">
              <a:spcBef>
                <a:spcPts val="0"/>
              </a:spcBef>
            </a:pPr>
            <a:r>
              <a:rPr lang="pt-BR"/>
              <a:t>Escreva as soluções no papel antes de passar para o computador</a:t>
            </a:r>
          </a:p>
          <a:p>
            <a:pPr indent="-228600" lvl="1" marL="914400" rtl="0">
              <a:spcBef>
                <a:spcPts val="0"/>
              </a:spcBef>
            </a:pPr>
            <a:r>
              <a:rPr lang="pt-BR"/>
              <a:t>Não perca muito tempo em apenas um exercício</a:t>
            </a:r>
          </a:p>
          <a:p>
            <a:pPr indent="-228600" lvl="1" marL="914400" rtl="0">
              <a:spcBef>
                <a:spcPts val="0"/>
              </a:spcBef>
            </a:pPr>
            <a:r>
              <a:rPr lang="pt-BR"/>
              <a:t>Peça para imprimir o código, se quiser revisar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pt-BR"/>
              <a:t>Mantenha a calma</a:t>
            </a:r>
          </a:p>
          <a:p>
            <a:pPr indent="-228600" lvl="1" marL="914400" rtl="0">
              <a:spcBef>
                <a:spcPts val="0"/>
              </a:spcBef>
            </a:pPr>
            <a:r>
              <a:rPr lang="pt-BR"/>
              <a:t>Divirta-se!</a:t>
            </a:r>
          </a:p>
          <a:p>
            <a:pPr indent="-228600" lvl="1" marL="914400" rtl="0">
              <a:spcBef>
                <a:spcPts val="0"/>
              </a:spcBef>
            </a:pPr>
            <a:r>
              <a:rPr lang="pt-BR"/>
              <a:t>Não perca o foco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Primeiras dicas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Anatomia de um problema de maratona</a:t>
            </a:r>
          </a:p>
        </p:txBody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61" name="Shape 1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3923" y="1017723"/>
            <a:ext cx="6096150" cy="40320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2" name="Shape 162"/>
          <p:cNvCxnSpPr/>
          <p:nvPr/>
        </p:nvCxnSpPr>
        <p:spPr>
          <a:xfrm rot="10800000">
            <a:off x="5544675" y="1152450"/>
            <a:ext cx="1002600" cy="1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63" name="Shape 163"/>
          <p:cNvSpPr txBox="1"/>
          <p:nvPr/>
        </p:nvSpPr>
        <p:spPr>
          <a:xfrm>
            <a:off x="6601575" y="973500"/>
            <a:ext cx="1663200" cy="3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>
                <a:solidFill>
                  <a:srgbClr val="FF0000"/>
                </a:solidFill>
              </a:rPr>
              <a:t>Título</a:t>
            </a:r>
          </a:p>
        </p:txBody>
      </p:sp>
      <p:cxnSp>
        <p:nvCxnSpPr>
          <p:cNvPr id="164" name="Shape 164"/>
          <p:cNvCxnSpPr/>
          <p:nvPr/>
        </p:nvCxnSpPr>
        <p:spPr>
          <a:xfrm flipH="1">
            <a:off x="3451625" y="2937050"/>
            <a:ext cx="903000" cy="12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65" name="Shape 165"/>
          <p:cNvSpPr txBox="1"/>
          <p:nvPr/>
        </p:nvSpPr>
        <p:spPr>
          <a:xfrm>
            <a:off x="4354625" y="2763650"/>
            <a:ext cx="1663200" cy="3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>
                <a:solidFill>
                  <a:srgbClr val="FF0000"/>
                </a:solidFill>
              </a:rPr>
              <a:t>Descrição</a:t>
            </a:r>
          </a:p>
        </p:txBody>
      </p:sp>
      <p:sp>
        <p:nvSpPr>
          <p:cNvPr id="166" name="Shape 166"/>
          <p:cNvSpPr txBox="1"/>
          <p:nvPr/>
        </p:nvSpPr>
        <p:spPr>
          <a:xfrm>
            <a:off x="4101875" y="3653175"/>
            <a:ext cx="1912800" cy="3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>
                <a:solidFill>
                  <a:srgbClr val="FF0000"/>
                </a:solidFill>
              </a:rPr>
              <a:t>Formato da entrada</a:t>
            </a:r>
          </a:p>
        </p:txBody>
      </p:sp>
      <p:cxnSp>
        <p:nvCxnSpPr>
          <p:cNvPr id="167" name="Shape 167"/>
          <p:cNvCxnSpPr>
            <a:stCxn id="166" idx="1"/>
          </p:cNvCxnSpPr>
          <p:nvPr/>
        </p:nvCxnSpPr>
        <p:spPr>
          <a:xfrm rot="10800000">
            <a:off x="3547475" y="3729825"/>
            <a:ext cx="554400" cy="1032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68" name="Shape 168"/>
          <p:cNvCxnSpPr/>
          <p:nvPr/>
        </p:nvCxnSpPr>
        <p:spPr>
          <a:xfrm flipH="1">
            <a:off x="5092325" y="4012875"/>
            <a:ext cx="666000" cy="102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69" name="Shape 169"/>
          <p:cNvSpPr txBox="1"/>
          <p:nvPr/>
        </p:nvSpPr>
        <p:spPr>
          <a:xfrm>
            <a:off x="5758325" y="3806725"/>
            <a:ext cx="1741800" cy="3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>
                <a:solidFill>
                  <a:srgbClr val="FF0000"/>
                </a:solidFill>
              </a:rPr>
              <a:t>Formato da saída</a:t>
            </a:r>
          </a:p>
        </p:txBody>
      </p:sp>
      <p:sp>
        <p:nvSpPr>
          <p:cNvPr id="170" name="Shape 170"/>
          <p:cNvSpPr txBox="1"/>
          <p:nvPr/>
        </p:nvSpPr>
        <p:spPr>
          <a:xfrm>
            <a:off x="6127600" y="4560600"/>
            <a:ext cx="1413600" cy="3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>
                <a:solidFill>
                  <a:srgbClr val="FF0000"/>
                </a:solidFill>
              </a:rPr>
              <a:t>Casos de teste</a:t>
            </a:r>
          </a:p>
        </p:txBody>
      </p:sp>
      <p:cxnSp>
        <p:nvCxnSpPr>
          <p:cNvPr id="171" name="Shape 171"/>
          <p:cNvCxnSpPr/>
          <p:nvPr/>
        </p:nvCxnSpPr>
        <p:spPr>
          <a:xfrm flipH="1">
            <a:off x="5430400" y="4730100"/>
            <a:ext cx="655800" cy="207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72" name="Shape 172"/>
          <p:cNvCxnSpPr/>
          <p:nvPr/>
        </p:nvCxnSpPr>
        <p:spPr>
          <a:xfrm rot="10800000">
            <a:off x="5758450" y="1399125"/>
            <a:ext cx="430200" cy="1752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73" name="Shape 173"/>
          <p:cNvSpPr txBox="1"/>
          <p:nvPr/>
        </p:nvSpPr>
        <p:spPr>
          <a:xfrm>
            <a:off x="6127600" y="1399125"/>
            <a:ext cx="1663200" cy="3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>
                <a:solidFill>
                  <a:srgbClr val="FF0000"/>
                </a:solidFill>
              </a:rPr>
              <a:t>Nome do arquivo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Problema em um Juíz Online</a:t>
            </a:r>
          </a:p>
        </p:txBody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80" name="Shape 1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924" y="1152475"/>
            <a:ext cx="8384174" cy="371067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1" name="Shape 181"/>
          <p:cNvCxnSpPr>
            <a:stCxn id="182" idx="1"/>
          </p:cNvCxnSpPr>
          <p:nvPr/>
        </p:nvCxnSpPr>
        <p:spPr>
          <a:xfrm rot="10800000">
            <a:off x="5688050" y="1434075"/>
            <a:ext cx="975000" cy="76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82" name="Shape 182"/>
          <p:cNvSpPr txBox="1"/>
          <p:nvPr/>
        </p:nvSpPr>
        <p:spPr>
          <a:xfrm>
            <a:off x="6663050" y="1331025"/>
            <a:ext cx="1663200" cy="3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>
                <a:solidFill>
                  <a:srgbClr val="FF0000"/>
                </a:solidFill>
              </a:rPr>
              <a:t>Título</a:t>
            </a:r>
          </a:p>
        </p:txBody>
      </p:sp>
      <p:cxnSp>
        <p:nvCxnSpPr>
          <p:cNvPr id="183" name="Shape 183"/>
          <p:cNvCxnSpPr/>
          <p:nvPr/>
        </p:nvCxnSpPr>
        <p:spPr>
          <a:xfrm rot="10800000">
            <a:off x="5039675" y="2007400"/>
            <a:ext cx="975000" cy="76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84" name="Shape 184"/>
          <p:cNvSpPr txBox="1"/>
          <p:nvPr/>
        </p:nvSpPr>
        <p:spPr>
          <a:xfrm>
            <a:off x="6127600" y="1865950"/>
            <a:ext cx="1663200" cy="3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>
                <a:solidFill>
                  <a:srgbClr val="FF0000"/>
                </a:solidFill>
              </a:rPr>
              <a:t>Descrição</a:t>
            </a:r>
          </a:p>
        </p:txBody>
      </p:sp>
      <p:sp>
        <p:nvSpPr>
          <p:cNvPr id="185" name="Shape 185"/>
          <p:cNvSpPr txBox="1"/>
          <p:nvPr/>
        </p:nvSpPr>
        <p:spPr>
          <a:xfrm>
            <a:off x="3615612" y="2639675"/>
            <a:ext cx="1912800" cy="3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>
                <a:solidFill>
                  <a:srgbClr val="FF0000"/>
                </a:solidFill>
              </a:rPr>
              <a:t>Formato da entrada</a:t>
            </a:r>
          </a:p>
        </p:txBody>
      </p:sp>
      <p:cxnSp>
        <p:nvCxnSpPr>
          <p:cNvPr id="186" name="Shape 186"/>
          <p:cNvCxnSpPr/>
          <p:nvPr/>
        </p:nvCxnSpPr>
        <p:spPr>
          <a:xfrm rot="10800000">
            <a:off x="2574150" y="2781125"/>
            <a:ext cx="975000" cy="76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87" name="Shape 187"/>
          <p:cNvCxnSpPr>
            <a:stCxn id="188" idx="1"/>
          </p:cNvCxnSpPr>
          <p:nvPr/>
        </p:nvCxnSpPr>
        <p:spPr>
          <a:xfrm rot="10800000">
            <a:off x="5775775" y="3595500"/>
            <a:ext cx="1031100" cy="38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88" name="Shape 188"/>
          <p:cNvSpPr txBox="1"/>
          <p:nvPr/>
        </p:nvSpPr>
        <p:spPr>
          <a:xfrm>
            <a:off x="6806875" y="3454050"/>
            <a:ext cx="1912800" cy="3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>
                <a:solidFill>
                  <a:srgbClr val="FF0000"/>
                </a:solidFill>
              </a:rPr>
              <a:t>Formato da saída</a:t>
            </a:r>
          </a:p>
        </p:txBody>
      </p:sp>
      <p:sp>
        <p:nvSpPr>
          <p:cNvPr id="189" name="Shape 189"/>
          <p:cNvSpPr txBox="1"/>
          <p:nvPr/>
        </p:nvSpPr>
        <p:spPr>
          <a:xfrm>
            <a:off x="6413450" y="4330550"/>
            <a:ext cx="1912800" cy="3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>
                <a:solidFill>
                  <a:srgbClr val="FF0000"/>
                </a:solidFill>
              </a:rPr>
              <a:t>Casos de teste</a:t>
            </a:r>
          </a:p>
        </p:txBody>
      </p:sp>
      <p:cxnSp>
        <p:nvCxnSpPr>
          <p:cNvPr id="190" name="Shape 190"/>
          <p:cNvCxnSpPr/>
          <p:nvPr/>
        </p:nvCxnSpPr>
        <p:spPr>
          <a:xfrm rot="10800000">
            <a:off x="5332725" y="4491200"/>
            <a:ext cx="1031100" cy="38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Respostas possíveis</a:t>
            </a:r>
          </a:p>
        </p:txBody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pt-BR"/>
              <a:t>Aceito (Accepted, AC)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pt-BR"/>
              <a:t>Resposta Errada (Wrong Answer, WA)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pt-BR"/>
              <a:t>Tempo limite excedido (Time Limit Exceeded, TLE)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pt-BR"/>
              <a:t>Erro em Tempo de Execução (Runtime Error, RE)</a:t>
            </a:r>
          </a:p>
          <a:p>
            <a:pPr indent="-228600" lvl="0" marL="457200">
              <a:spcBef>
                <a:spcPts val="0"/>
              </a:spcBef>
            </a:pPr>
            <a:r>
              <a:rPr lang="pt-BR"/>
              <a:t>Erro de Compilação (Compilation Error, CE)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Spoilers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pt-BR"/>
              <a:t>O que é uma “Maratona de programação“?</a:t>
            </a:r>
          </a:p>
          <a:p>
            <a:pPr indent="-228600" lvl="0" marL="457200" rtl="0">
              <a:spcBef>
                <a:spcPts val="0"/>
              </a:spcBef>
            </a:pPr>
            <a:r>
              <a:rPr lang="pt-BR"/>
              <a:t>Por que participar?</a:t>
            </a:r>
          </a:p>
          <a:p>
            <a:pPr indent="-228600" lvl="0" marL="457200" rtl="0">
              <a:spcBef>
                <a:spcPts val="0"/>
              </a:spcBef>
            </a:pPr>
            <a:r>
              <a:rPr lang="pt-BR"/>
              <a:t>Todos podem participar?</a:t>
            </a:r>
          </a:p>
          <a:p>
            <a:pPr indent="-228600" lvl="0" marL="457200" rtl="0">
              <a:spcBef>
                <a:spcPts val="0"/>
              </a:spcBef>
            </a:pPr>
            <a:r>
              <a:rPr lang="pt-BR"/>
              <a:t>Como se preparar?</a:t>
            </a:r>
          </a:p>
          <a:p>
            <a:pPr indent="-228600" lvl="0" marL="457200" rtl="0">
              <a:spcBef>
                <a:spcPts val="0"/>
              </a:spcBef>
            </a:pPr>
            <a:r>
              <a:rPr lang="pt-BR"/>
              <a:t>Dicas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Exemplo - Divisão Simples 1 (uCoder 1024)</a:t>
            </a:r>
          </a:p>
        </p:txBody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03" name="Shape 2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9674" y="1152474"/>
            <a:ext cx="6944650" cy="3647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Respostas possíveis - Accepted</a:t>
            </a:r>
          </a:p>
        </p:txBody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10" name="Shape 2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8" y="1152473"/>
            <a:ext cx="8520600" cy="30119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Respostas possíveis - Wrong Answer</a:t>
            </a:r>
          </a:p>
        </p:txBody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17" name="Shape 2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1279325"/>
            <a:ext cx="8520599" cy="281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Respostas possíveis - Time Limit Exceeded</a:t>
            </a:r>
          </a:p>
        </p:txBody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24" name="Shape 2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7567" y="1152480"/>
            <a:ext cx="7648863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Respostas possíveis - Runtime Error</a:t>
            </a:r>
          </a:p>
        </p:txBody>
      </p:sp>
      <p:sp>
        <p:nvSpPr>
          <p:cNvPr id="230" name="Shape 2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31" name="Shape 2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516287"/>
            <a:ext cx="8520600" cy="26887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Respostas possíveis - Compilation Error</a:t>
            </a:r>
          </a:p>
        </p:txBody>
      </p:sp>
      <p:sp>
        <p:nvSpPr>
          <p:cNvPr id="237" name="Shape 2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38" name="Shape 2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713677"/>
            <a:ext cx="8520599" cy="22940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Dicas</a:t>
            </a:r>
          </a:p>
        </p:txBody>
      </p:sp>
      <p:sp>
        <p:nvSpPr>
          <p:cNvPr id="244" name="Shape 24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5" name="Shape 24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pt-BR"/>
              <a:t>Acredite nos valores limites!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pt-BR"/>
              <a:t>Não faça isso: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pt-BR"/>
              <a:t>Também analise bem estes valores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pt-BR"/>
              <a:t>E se N1, N2, N3, N4 &lt;= 10</a:t>
            </a:r>
            <a:r>
              <a:rPr baseline="30000" lang="pt-BR"/>
              <a:t>1000 </a:t>
            </a:r>
            <a:r>
              <a:rPr lang="pt-BR"/>
              <a:t>??</a:t>
            </a:r>
          </a:p>
        </p:txBody>
      </p:sp>
      <p:pic>
        <p:nvPicPr>
          <p:cNvPr id="246" name="Shape 2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1" y="1152475"/>
            <a:ext cx="3999899" cy="37601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Shape 247"/>
          <p:cNvPicPr preferRelativeResize="0"/>
          <p:nvPr/>
        </p:nvPicPr>
        <p:blipFill rotWithShape="1">
          <a:blip r:embed="rId4">
            <a:alphaModFix/>
          </a:blip>
          <a:srcRect b="26632" l="0" r="3549" t="0"/>
          <a:stretch/>
        </p:blipFill>
        <p:spPr>
          <a:xfrm>
            <a:off x="4922250" y="1859675"/>
            <a:ext cx="3910049" cy="276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Dicas</a:t>
            </a:r>
          </a:p>
        </p:txBody>
      </p:sp>
      <p:sp>
        <p:nvSpPr>
          <p:cNvPr id="253" name="Shape 25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4" name="Shape 25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pt-BR"/>
              <a:t>Teste os extremos!</a:t>
            </a:r>
          </a:p>
          <a:p>
            <a:pPr indent="-228600" lvl="0" marL="457200" rtl="0">
              <a:spcBef>
                <a:spcPts val="0"/>
              </a:spcBef>
            </a:pPr>
            <a:r>
              <a:rPr lang="pt-BR"/>
              <a:t>Nesse exemplo, teste os valores 0.0 e 10.0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55" name="Shape 2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1" y="1152475"/>
            <a:ext cx="3999899" cy="37601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Dicas</a:t>
            </a:r>
          </a:p>
        </p:txBody>
      </p:sp>
      <p:sp>
        <p:nvSpPr>
          <p:cNvPr id="261" name="Shape 26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2" name="Shape 262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pt-BR"/>
              <a:t>Apenas imprima o que for pedido na seção “Saída”</a:t>
            </a:r>
          </a:p>
          <a:p>
            <a:pPr indent="-228600" lvl="0" marL="457200" rtl="0">
              <a:spcBef>
                <a:spcPts val="0"/>
              </a:spcBef>
            </a:pPr>
            <a:r>
              <a:rPr lang="pt-BR"/>
              <a:t>Não faça isso: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pt-BR"/>
              <a:t>E da maneira exata como é pedido. Assim: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63" name="Shape 2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1" y="1152475"/>
            <a:ext cx="3999899" cy="37601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Shape 2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39175" y="2083175"/>
            <a:ext cx="3443450" cy="219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Shape 26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39175" y="3025622"/>
            <a:ext cx="3808949" cy="442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Dicas</a:t>
            </a:r>
          </a:p>
        </p:txBody>
      </p:sp>
      <p:sp>
        <p:nvSpPr>
          <p:cNvPr id="271" name="Shape 27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2" name="Shape 272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pt-BR"/>
              <a:t>Use sempre Double para valores decimais!</a:t>
            </a:r>
          </a:p>
          <a:p>
            <a:pPr indent="-228600" lvl="0" marL="457200" rtl="0">
              <a:spcBef>
                <a:spcPts val="0"/>
              </a:spcBef>
            </a:pPr>
            <a:r>
              <a:rPr lang="pt-BR"/>
              <a:t>A não ser que esteja explícito que deve ser usado float</a:t>
            </a:r>
          </a:p>
        </p:txBody>
      </p:sp>
      <p:pic>
        <p:nvPicPr>
          <p:cNvPr id="273" name="Shape 2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1" y="1152475"/>
            <a:ext cx="3999899" cy="37601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Shape 2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39800" y="2043200"/>
            <a:ext cx="3792500" cy="6753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Quem sou eu?</a:t>
            </a:r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pt-BR"/>
              <a:t>Erich Rodrigues Ferrares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pt-BR"/>
              <a:t>21 anos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pt-BR"/>
              <a:t>Graduado em ADS pela FATEC</a:t>
            </a:r>
          </a:p>
          <a:p>
            <a:pPr indent="-228600" lvl="0" marL="457200" rtl="0">
              <a:spcBef>
                <a:spcPts val="0"/>
              </a:spcBef>
            </a:pPr>
            <a:r>
              <a:rPr lang="pt-BR"/>
              <a:t>Mestrando em Ciências da Computação pela UNIFESP</a:t>
            </a:r>
          </a:p>
          <a:p>
            <a:pPr indent="-228600" lvl="0" marL="457200" rtl="0">
              <a:spcBef>
                <a:spcPts val="0"/>
              </a:spcBef>
            </a:pPr>
            <a:r>
              <a:rPr lang="pt-BR"/>
              <a:t>~15 maratonas, 3 Hackathons, +600 problemas resolvidos em Juízes Online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pt-BR"/>
              <a:t>Desenvolvedor na empresa Fotosensores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pt-BR"/>
              <a:t>Criador do uCoder Juíz Online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Dicas</a:t>
            </a:r>
          </a:p>
        </p:txBody>
      </p:sp>
      <p:sp>
        <p:nvSpPr>
          <p:cNvPr id="280" name="Shape 28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1" name="Shape 28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pt-BR"/>
              <a:t>Sempre coloque um caractere de final de linha após o final da saída</a:t>
            </a:r>
          </a:p>
          <a:p>
            <a:pPr indent="-228600" lvl="0" marL="457200" rtl="0">
              <a:spcBef>
                <a:spcPts val="0"/>
              </a:spcBef>
            </a:pPr>
            <a:r>
              <a:rPr lang="pt-BR"/>
              <a:t>“\n” em todas as linguagens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pt-BR"/>
              <a:t>“endl“ em C++</a:t>
            </a:r>
          </a:p>
          <a:p>
            <a:pPr indent="-228600" lvl="0" marL="457200" rtl="0">
              <a:spcBef>
                <a:spcPts val="0"/>
              </a:spcBef>
            </a:pPr>
            <a:r>
              <a:rPr lang="pt-BR"/>
              <a:t>“println” em Java já coloca automaticamente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pt-BR"/>
              <a:t>“print” em Python também!</a:t>
            </a:r>
          </a:p>
        </p:txBody>
      </p:sp>
      <p:pic>
        <p:nvPicPr>
          <p:cNvPr id="282" name="Shape 2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1" y="1152475"/>
            <a:ext cx="3999899" cy="37601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Informações úteis - Livros</a:t>
            </a:r>
          </a:p>
        </p:txBody>
      </p:sp>
      <p:sp>
        <p:nvSpPr>
          <p:cNvPr id="288" name="Shape 28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pt-BR"/>
              <a:t>Programming Challenges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pt-BR"/>
              <a:t>Competitive Programming</a:t>
            </a:r>
          </a:p>
          <a:p>
            <a:pPr indent="-228600" lvl="1" marL="914400" rtl="0">
              <a:spcBef>
                <a:spcPts val="0"/>
              </a:spcBef>
            </a:pPr>
            <a:r>
              <a:rPr lang="pt-BR"/>
              <a:t>Vols. 1, 2 e 3</a:t>
            </a:r>
          </a:p>
          <a:p>
            <a:pPr indent="-228600" lvl="0" marL="457200" rtl="0">
              <a:spcBef>
                <a:spcPts val="0"/>
              </a:spcBef>
            </a:pPr>
            <a:r>
              <a:rPr lang="pt-BR"/>
              <a:t>Algoritmos: Teoria e Prática</a:t>
            </a:r>
          </a:p>
          <a:p>
            <a:pPr indent="-228600" lvl="1" marL="914400">
              <a:spcBef>
                <a:spcPts val="0"/>
              </a:spcBef>
            </a:pPr>
            <a:r>
              <a:rPr lang="pt-BR"/>
              <a:t>Cormen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Obrigado!</a:t>
            </a:r>
          </a:p>
        </p:txBody>
      </p:sp>
      <p:sp>
        <p:nvSpPr>
          <p:cNvPr id="294" name="Shape 294"/>
          <p:cNvSpPr txBox="1"/>
          <p:nvPr/>
        </p:nvSpPr>
        <p:spPr>
          <a:xfrm>
            <a:off x="3106350" y="3511975"/>
            <a:ext cx="2931300" cy="5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pt-BR" sz="1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erich.rodriguesf@gmail.com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O que é uma “Maratona de Programação”?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pt-BR"/>
              <a:t>Equipes de 3 pessoas com apenas um computador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pt-BR"/>
              <a:t>10~12 exercícios em maratonas de 5 horas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pt-BR"/>
              <a:t>5~7 exercícios em maratonas de 3 horas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pt-BR"/>
              <a:t>Exercícios com diferentes graus de dificuldade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pt-BR"/>
              <a:t>Vence quem resolve mais exercícios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pt-BR"/>
              <a:t>Empate resolvido de acordo com o tempo total da equipe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pt-BR"/>
              <a:t>2</a:t>
            </a:r>
            <a:r>
              <a:rPr lang="pt-BR"/>
              <a:t>0 minutos de penalidade em submissões erradas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pt-BR"/>
              <a:t>Pode ser usado material impresso</a:t>
            </a:r>
          </a:p>
          <a:p>
            <a:pPr indent="-228600" lvl="0" marL="457200" rtl="0">
              <a:spcBef>
                <a:spcPts val="0"/>
              </a:spcBef>
            </a:pPr>
            <a:r>
              <a:rPr lang="pt-BR"/>
              <a:t>Exercícios resolvidos em C, C++ ou Java (Python começando a ser aceito agora)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pt-BR"/>
              <a:t>Maratona de Programação != Hackathon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85" name="Shape 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9475" y="0"/>
            <a:ext cx="7595592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Maratonas Presenciais</a:t>
            </a:r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pt-BR"/>
              <a:t>Maratonas Internas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pt-BR"/>
              <a:t>Interfatecs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pt-BR"/>
              <a:t>ACM/ICPC - SBC</a:t>
            </a:r>
          </a:p>
          <a:p>
            <a:pPr indent="-228600" lvl="0" marL="457200">
              <a:spcBef>
                <a:spcPts val="0"/>
              </a:spcBef>
            </a:pPr>
            <a:r>
              <a:rPr lang="pt-BR"/>
              <a:t>UNIFESP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Maratonas Online</a:t>
            </a:r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pt-BR"/>
              <a:t>Codeforces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pt-BR"/>
              <a:t>TopCoder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pt-BR"/>
              <a:t>CodeChef</a:t>
            </a:r>
          </a:p>
          <a:p>
            <a:pPr indent="-228600" lvl="0" marL="457200" rtl="0">
              <a:spcBef>
                <a:spcPts val="0"/>
              </a:spcBef>
            </a:pPr>
            <a:r>
              <a:rPr lang="pt-BR"/>
              <a:t>HackerRank</a:t>
            </a:r>
          </a:p>
          <a:p>
            <a:pPr indent="-228600" lvl="0" marL="457200" rtl="0">
              <a:spcBef>
                <a:spcPts val="0"/>
              </a:spcBef>
            </a:pPr>
            <a:r>
              <a:rPr lang="pt-BR"/>
              <a:t>Google Code Jam</a:t>
            </a:r>
          </a:p>
          <a:p>
            <a:pPr indent="-228600" lvl="0" marL="457200">
              <a:spcBef>
                <a:spcPts val="0"/>
              </a:spcBef>
            </a:pPr>
            <a:r>
              <a:rPr lang="pt-BR"/>
              <a:t>Facebook Hacker Cup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Por que participar?</a:t>
            </a:r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pt-BR"/>
              <a:t>Aumenta a criatividade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pt-BR"/>
              <a:t>Trabalho em equipe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pt-BR"/>
              <a:t>Trabalho sob pressão</a:t>
            </a:r>
          </a:p>
          <a:p>
            <a:pPr indent="-228600" lvl="0" marL="457200" rtl="0">
              <a:spcBef>
                <a:spcPts val="0"/>
              </a:spcBef>
            </a:pPr>
            <a:r>
              <a:rPr lang="pt-BR"/>
              <a:t>Habilidade em resolver problemas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pt-BR"/>
              <a:t>Rápido aprendizado de novos temas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/>
              <a:t>“Competições são meios para atingir esses objetivos, e não os objetivos em si.”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Por que participar?</a:t>
            </a:r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10" name="Shape 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9975" y="1152473"/>
            <a:ext cx="3774649" cy="133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Shape 1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46225" y="1197362"/>
            <a:ext cx="3733175" cy="1243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Shape 1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0712" y="2683725"/>
            <a:ext cx="3733176" cy="136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Shape 1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25487" y="2638612"/>
            <a:ext cx="3774650" cy="14512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