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Clique para editar o formato do texto do títuloClique para editar o estilo do título mestre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bri"/>
              </a:rPr>
              <a:t>31/03/15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EEB6F72-EF38-4F3B-8ADF-110169C1F902}" type="slidenum">
              <a:rPr lang="pt-BR" sz="1200">
                <a:solidFill>
                  <a:srgbClr val="8b8b8b"/>
                </a:solidFill>
                <a:latin typeface="Calibri"/>
              </a:rPr>
              <a:t>&lt;número&gt;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Calibri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400">
                <a:latin typeface="Calibri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Calibri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Clique para editar o formato do texto do títuloClique para editar o estilo do título mestre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7.º Nível da estrutura de tópicosClique para editar os estilos do texto mestre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Calibri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pt-BR" sz="2000">
                <a:solidFill>
                  <a:srgbClr val="000000"/>
                </a:solidFill>
                <a:latin typeface="Calibri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pt-BR" sz="2000">
                <a:solidFill>
                  <a:srgbClr val="000000"/>
                </a:solidFill>
                <a:latin typeface="Calibri"/>
              </a:rPr>
              <a:t>Quinto nível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bri"/>
              </a:rPr>
              <a:t>31/03/15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1AC8B8C-9D02-485C-A425-3B8917909112}" type="slidenum">
              <a:rPr lang="pt-BR" sz="1200">
                <a:solidFill>
                  <a:srgbClr val="8b8b8b"/>
                </a:solidFill>
                <a:latin typeface="Calibri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Grupo de estudos</a:t>
            </a:r>
            <a:r>
              <a:rPr lang="pt-BR" sz="4400">
                <a:solidFill>
                  <a:srgbClr val="000000"/>
                </a:solidFill>
                <a:latin typeface="Calibri"/>
              </a:rPr>
              <a:t>
</a:t>
            </a:r>
            <a:r>
              <a:rPr lang="pt-BR" sz="4400">
                <a:solidFill>
                  <a:srgbClr val="000000"/>
                </a:solidFill>
                <a:latin typeface="Calibri"/>
              </a:rPr>
              <a:t>Maratona de programação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pt-BR" sz="3200">
                <a:solidFill>
                  <a:srgbClr val="ff0000"/>
                </a:solidFill>
                <a:latin typeface="Calibri"/>
              </a:rPr>
              <a:t>Dia 3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While - Exemplo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#include&lt;stdio.h&gt;</a:t>
            </a:r>
            <a:endParaRPr/>
          </a:p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int main(){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int n = 1;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while(n &lt;= 10){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2800">
                <a:solidFill>
                  <a:srgbClr val="000000"/>
                </a:solidFill>
                <a:latin typeface="Calibri"/>
              </a:rPr>
              <a:t>printf("%d\n", n);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2800">
                <a:solidFill>
                  <a:srgbClr val="000000"/>
                </a:solidFill>
                <a:latin typeface="Calibri"/>
              </a:rPr>
              <a:t>n++; // n = n + 1; ou  n += 1;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return 0;</a:t>
            </a:r>
            <a:endParaRPr/>
          </a:p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While infinito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#include&lt;stdio.h&gt;</a:t>
            </a:r>
            <a:endParaRPr/>
          </a:p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int main(){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int n = 1;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while(true){           // while(1){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2800">
                <a:solidFill>
                  <a:srgbClr val="000000"/>
                </a:solidFill>
                <a:latin typeface="Calibri"/>
              </a:rPr>
              <a:t>printf("%d\n", n);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2800">
                <a:solidFill>
                  <a:srgbClr val="000000"/>
                </a:solidFill>
                <a:latin typeface="Calibri"/>
              </a:rPr>
              <a:t>n++; // n = n + 1; ou  n += 1;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2800">
                <a:solidFill>
                  <a:srgbClr val="000000"/>
                </a:solidFill>
                <a:latin typeface="Calibri"/>
              </a:rPr>
              <a:t>if(n &gt; 10)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        </a:t>
            </a:r>
            <a:r>
              <a:rPr lang="pt-BR" sz="2800">
                <a:solidFill>
                  <a:srgbClr val="000000"/>
                </a:solidFill>
                <a:latin typeface="Calibri"/>
              </a:rPr>
              <a:t>break;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return 0;</a:t>
            </a:r>
            <a:endParaRPr/>
          </a:p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O comando break serve para “parar“ as estruturas de repetição, ou seja, o código continua a ser executado a partir do fechamento do bloco do while.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While  - EOF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Muitas vezes nos deparamos com problemas em maratonas que nos diz o seguinte: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“</a:t>
            </a:r>
            <a:r>
              <a:rPr lang="pt-BR" sz="3200">
                <a:solidFill>
                  <a:srgbClr val="000000"/>
                </a:solidFill>
                <a:latin typeface="Calibri"/>
              </a:rPr>
              <a:t>A entrada termina com EOF”. Um exemplo de como fazer isso em C é a seguinte:</a:t>
            </a:r>
            <a:endParaRPr/>
          </a:p>
          <a:p>
            <a:endParaRPr/>
          </a:p>
          <a:p>
            <a:r>
              <a:rPr lang="pt-BR" sz="2400">
                <a:solidFill>
                  <a:srgbClr val="000000"/>
                </a:solidFill>
                <a:latin typeface="Calibri"/>
              </a:rPr>
              <a:t>while(scanf("%d", &amp;n)){       // while(scanf("%d", &amp;n) != EOF){</a:t>
            </a:r>
            <a:endParaRPr/>
          </a:p>
          <a:p>
            <a:r>
              <a:rPr lang="pt-BR" sz="24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2400">
                <a:solidFill>
                  <a:srgbClr val="000000"/>
                </a:solidFill>
                <a:latin typeface="Calibri"/>
              </a:rPr>
              <a:t>printf("%d\n", n);</a:t>
            </a:r>
            <a:endParaRPr/>
          </a:p>
          <a:p>
            <a:r>
              <a:rPr lang="pt-BR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Do While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A forma geral de uma expressão do while é:</a:t>
            </a:r>
            <a:endParaRPr/>
          </a:p>
          <a:p>
            <a:r>
              <a:rPr i="1" lang="pt-BR" sz="2400">
                <a:solidFill>
                  <a:srgbClr val="000000"/>
                </a:solidFill>
                <a:latin typeface="Calibri"/>
              </a:rPr>
              <a:t>do{</a:t>
            </a:r>
            <a:endParaRPr/>
          </a:p>
          <a:p>
            <a:r>
              <a:rPr i="1" lang="pt-BR" sz="2000">
                <a:solidFill>
                  <a:srgbClr val="000000"/>
                </a:solidFill>
                <a:latin typeface="Calibri"/>
              </a:rPr>
              <a:t>Comandos que serão executados caso a expressão seja verdadeira;</a:t>
            </a:r>
            <a:endParaRPr/>
          </a:p>
          <a:p>
            <a:r>
              <a:rPr i="1" lang="pt-BR" sz="2400">
                <a:solidFill>
                  <a:srgbClr val="000000"/>
                </a:solidFill>
                <a:latin typeface="Calibri"/>
              </a:rPr>
              <a:t>} while(expressão);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A diferença é que os comandos serão executados pelo menos uma vez.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Do While - Exemplo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#include&lt;stdio.h&gt;</a:t>
            </a:r>
            <a:endParaRPr/>
          </a:p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int main(){</a:t>
            </a:r>
            <a:endParaRPr/>
          </a:p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int n = 1;</a:t>
            </a:r>
            <a:endParaRPr/>
          </a:p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do{</a:t>
            </a:r>
            <a:endParaRPr/>
          </a:p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3200">
                <a:solidFill>
                  <a:srgbClr val="000000"/>
                </a:solidFill>
                <a:latin typeface="Calibri"/>
              </a:rPr>
              <a:t>printf("%d\n", n);</a:t>
            </a:r>
            <a:endParaRPr/>
          </a:p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3200">
                <a:solidFill>
                  <a:srgbClr val="000000"/>
                </a:solidFill>
                <a:latin typeface="Calibri"/>
              </a:rPr>
              <a:t>n++; // n = n + 1; ou  n += 1;</a:t>
            </a:r>
            <a:endParaRPr/>
          </a:p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} while(n &lt;= 10);</a:t>
            </a:r>
            <a:endParaRPr/>
          </a:p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return 0;</a:t>
            </a:r>
            <a:endParaRPr/>
          </a:p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FOR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A forma geral de uma expressão FOR é:</a:t>
            </a:r>
            <a:endParaRPr/>
          </a:p>
          <a:p>
            <a:r>
              <a:rPr i="1" lang="pt-BR" sz="2400">
                <a:solidFill>
                  <a:srgbClr val="000000"/>
                </a:solidFill>
                <a:latin typeface="Calibri"/>
              </a:rPr>
              <a:t>for(inicialização, expressão, incremento ou decremento){</a:t>
            </a:r>
            <a:endParaRPr/>
          </a:p>
          <a:p>
            <a:r>
              <a:rPr i="1" lang="pt-BR" sz="2000">
                <a:solidFill>
                  <a:srgbClr val="000000"/>
                </a:solidFill>
                <a:latin typeface="Calibri"/>
              </a:rPr>
              <a:t>Comandos que serão executados caso a expressão seja verdadeira;</a:t>
            </a:r>
            <a:endParaRPr/>
          </a:p>
          <a:p>
            <a:r>
              <a:rPr i="1" lang="pt-BR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pt-BR" sz="3200">
                <a:solidFill>
                  <a:srgbClr val="000000"/>
                </a:solidFill>
                <a:latin typeface="Calibri"/>
              </a:rPr>
              <a:t>A “inicialização” será executado somente uma vez, antes de qualquer comando.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pt-BR" sz="3200">
                <a:solidFill>
                  <a:srgbClr val="000000"/>
                </a:solidFill>
                <a:latin typeface="Calibri"/>
              </a:rPr>
              <a:t>A expressão será avaliada a cada iteração.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pt-BR" sz="3200">
                <a:solidFill>
                  <a:srgbClr val="000000"/>
                </a:solidFill>
                <a:latin typeface="Calibri"/>
              </a:rPr>
              <a:t>Após o término de cada iteração do for o incremento ou decremento é executado.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For – Exemplo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#include&lt;stdio.h&gt;</a:t>
            </a:r>
            <a:endParaRPr/>
          </a:p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int main(){</a:t>
            </a:r>
            <a:endParaRPr/>
          </a:p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3200">
                <a:solidFill>
                  <a:srgbClr val="000000"/>
                </a:solidFill>
                <a:latin typeface="Calibri"/>
              </a:rPr>
              <a:t>int i;</a:t>
            </a:r>
            <a:endParaRPr/>
          </a:p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3200">
                <a:solidFill>
                  <a:srgbClr val="000000"/>
                </a:solidFill>
                <a:latin typeface="Calibri"/>
              </a:rPr>
              <a:t>for(i = 0; i &lt; 10; i++){</a:t>
            </a:r>
            <a:endParaRPr/>
          </a:p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        </a:t>
            </a:r>
            <a:r>
              <a:rPr lang="pt-BR" sz="3200">
                <a:solidFill>
                  <a:srgbClr val="000000"/>
                </a:solidFill>
                <a:latin typeface="Calibri"/>
              </a:rPr>
              <a:t>printf("%d\n", i);</a:t>
            </a:r>
            <a:endParaRPr/>
          </a:p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return 0;</a:t>
            </a:r>
            <a:endParaRPr/>
          </a:p>
          <a:p>
            <a:pPr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Biblioteca Math.h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include&lt;math.h&gt;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Ou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include&lt;cmath&gt;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Biblioteca que contém funções matemáticas tais como calcular potências, raíz quadrada, funções trigonométricas para cálculos que envolvem seno, cosseno e tangente, além de constantes para números irracionais como, por exemplo, PI (Π) e √2.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Math – Funções trigonométricas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pt-BR" sz="3200">
                <a:solidFill>
                  <a:srgbClr val="000000"/>
                </a:solidFill>
                <a:latin typeface="Calibri"/>
              </a:rPr>
              <a:t>Trigonométricas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pt-BR" sz="3200">
                <a:solidFill>
                  <a:srgbClr val="000000"/>
                </a:solidFill>
                <a:latin typeface="Calibri"/>
              </a:rPr>
              <a:t>sin ()</a:t>
            </a:r>
            <a:r>
              <a:rPr lang="pt-BR" sz="3200">
                <a:solidFill>
                  <a:srgbClr val="000000"/>
                </a:solidFill>
                <a:latin typeface="Calibri"/>
              </a:rPr>
              <a:t>: Retorna o valor do seno. Recebe como argumento o valor dos graus em double.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pt-BR" sz="3200">
                <a:solidFill>
                  <a:srgbClr val="000000"/>
                </a:solidFill>
                <a:latin typeface="Calibri"/>
              </a:rPr>
              <a:t>cos ()</a:t>
            </a:r>
            <a:r>
              <a:rPr lang="pt-BR" sz="3200">
                <a:solidFill>
                  <a:srgbClr val="000000"/>
                </a:solidFill>
                <a:latin typeface="Calibri"/>
              </a:rPr>
              <a:t>: Retorna o valor do co-seno. Recebe como argumento o valor dos graus em double.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pt-BR" sz="3200">
                <a:solidFill>
                  <a:srgbClr val="000000"/>
                </a:solidFill>
                <a:latin typeface="Calibri"/>
              </a:rPr>
              <a:t>tan ()</a:t>
            </a:r>
            <a:r>
              <a:rPr lang="pt-BR" sz="3200">
                <a:solidFill>
                  <a:srgbClr val="000000"/>
                </a:solidFill>
                <a:latin typeface="Calibri"/>
              </a:rPr>
              <a:t>: Retorna o valor da tangente. Recebe como argumento o valor dos graus em double.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Math – Funções logaritmicas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pt-BR" sz="3200">
                <a:solidFill>
                  <a:srgbClr val="000000"/>
                </a:solidFill>
                <a:latin typeface="Calibri"/>
              </a:rPr>
              <a:t>Logaritmicas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pt-BR" sz="3200">
                <a:solidFill>
                  <a:srgbClr val="000000"/>
                </a:solidFill>
                <a:latin typeface="Calibri"/>
              </a:rPr>
              <a:t>log ()</a:t>
            </a:r>
            <a:r>
              <a:rPr lang="pt-BR" sz="3200">
                <a:solidFill>
                  <a:srgbClr val="000000"/>
                </a:solidFill>
                <a:latin typeface="Calibri"/>
              </a:rPr>
              <a:t>: Retorna o valor do logaritmo na base 2. Exige um argumento do tipo double.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pt-BR" sz="3200">
                <a:solidFill>
                  <a:srgbClr val="000000"/>
                </a:solidFill>
                <a:latin typeface="Calibri"/>
              </a:rPr>
              <a:t>log10 ()</a:t>
            </a:r>
            <a:r>
              <a:rPr lang="pt-BR" sz="3200">
                <a:solidFill>
                  <a:srgbClr val="000000"/>
                </a:solidFill>
                <a:latin typeface="Calibri"/>
              </a:rPr>
              <a:t>: Retorna o valor do logaritmo na base 10. Exige um argumento do tipo double.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ff0000"/>
                </a:solidFill>
                <a:latin typeface="Calibri"/>
              </a:rPr>
              <a:t>Roteiro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Controle de fluxo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If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if else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If, else if, else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While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Do .. while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For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Biblioteca math.h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Math – Potencias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pt-BR" sz="3200">
                <a:solidFill>
                  <a:srgbClr val="000000"/>
                </a:solidFill>
                <a:latin typeface="Calibri"/>
              </a:rPr>
              <a:t>Potências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pt-BR" sz="3200">
                <a:solidFill>
                  <a:srgbClr val="000000"/>
                </a:solidFill>
                <a:latin typeface="Calibri"/>
              </a:rPr>
              <a:t>pow ()</a:t>
            </a:r>
            <a:r>
              <a:rPr lang="pt-BR" sz="3200">
                <a:solidFill>
                  <a:srgbClr val="000000"/>
                </a:solidFill>
                <a:latin typeface="Calibri"/>
              </a:rPr>
              <a:t>: Retorna o valor da base elevada ao expoente. Recebe dois argumentos do tipo double, o primeiro é a base e o segundo o expoente. Por exemplo: se quisermos saber o resultado da operação 2</a:t>
            </a:r>
            <a:r>
              <a:rPr lang="pt-BR" sz="3200" baseline="30000">
                <a:solidFill>
                  <a:srgbClr val="000000"/>
                </a:solidFill>
                <a:latin typeface="Calibri"/>
              </a:rPr>
              <a:t>10</a:t>
            </a:r>
            <a:r>
              <a:rPr lang="pt-BR" sz="3200">
                <a:solidFill>
                  <a:srgbClr val="000000"/>
                </a:solidFill>
                <a:latin typeface="Calibri"/>
              </a:rPr>
              <a:t>, faríamos </a:t>
            </a:r>
            <a:r>
              <a:rPr b="1" lang="pt-BR" sz="3200">
                <a:solidFill>
                  <a:srgbClr val="000000"/>
                </a:solidFill>
                <a:latin typeface="Calibri"/>
              </a:rPr>
              <a:t>pow (2, 10)</a:t>
            </a:r>
            <a:r>
              <a:rPr lang="pt-BR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pt-BR" sz="3200">
                <a:solidFill>
                  <a:srgbClr val="000000"/>
                </a:solidFill>
                <a:latin typeface="Calibri"/>
              </a:rPr>
              <a:t>sqrt ()</a:t>
            </a:r>
            <a:r>
              <a:rPr lang="pt-BR" sz="3200">
                <a:solidFill>
                  <a:srgbClr val="000000"/>
                </a:solidFill>
                <a:latin typeface="Calibri"/>
              </a:rPr>
              <a:t>: Retorna o valor da raiz quadrada. Recebe como argumento um double do qual ele deve extrair a raiz.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Math – Arredondamento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pt-BR" sz="3200">
                <a:solidFill>
                  <a:srgbClr val="000000"/>
                </a:solidFill>
                <a:latin typeface="Calibri"/>
              </a:rPr>
              <a:t>Arredondamento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pt-BR" sz="3200">
                <a:solidFill>
                  <a:srgbClr val="000000"/>
                </a:solidFill>
                <a:latin typeface="Calibri"/>
              </a:rPr>
              <a:t>ceil()</a:t>
            </a:r>
            <a:r>
              <a:rPr lang="pt-BR" sz="3200">
                <a:solidFill>
                  <a:srgbClr val="000000"/>
                </a:solidFill>
                <a:latin typeface="Calibri"/>
              </a:rPr>
              <a:t>: Retorna o primeiro float sem casas decimais acima. Recebe um float como argumento. Exemplo: ceil (45.98561) resultaria em 46.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pt-BR" sz="3200">
                <a:solidFill>
                  <a:srgbClr val="000000"/>
                </a:solidFill>
                <a:latin typeface="Calibri"/>
              </a:rPr>
              <a:t>floor()</a:t>
            </a:r>
            <a:r>
              <a:rPr lang="pt-BR" sz="3200">
                <a:solidFill>
                  <a:srgbClr val="000000"/>
                </a:solidFill>
                <a:latin typeface="Calibri"/>
              </a:rPr>
              <a:t>: Retorna o primeiro float sem casas decimais abaixo. Recebe um float como argumento. Exemplo: floor (45.98561) resultaria em 45.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Para ilustrar todas essas funções e constantes, abaixo está um código demonstrando o resultado de cada função da biblioteca math.h (cmath) vista.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85840"/>
            <a:ext cx="8229240" cy="6357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 sz="5600">
                <a:solidFill>
                  <a:srgbClr val="000000"/>
                </a:solidFill>
                <a:latin typeface="Calibri"/>
              </a:rPr>
              <a:t>#include &lt;cmath&gt; // ou &lt;math.h&gt;</a:t>
            </a:r>
            <a:endParaRPr/>
          </a:p>
          <a:p>
            <a:pPr>
              <a:lnSpc>
                <a:spcPct val="100000"/>
              </a:lnSpc>
            </a:pPr>
            <a:r>
              <a:rPr lang="pt-BR" sz="5600">
                <a:solidFill>
                  <a:srgbClr val="000000"/>
                </a:solidFill>
                <a:latin typeface="Calibri"/>
              </a:rPr>
              <a:t>#include &lt;iostream&gt;</a:t>
            </a:r>
            <a:endParaRPr/>
          </a:p>
          <a:p>
            <a:pPr>
              <a:lnSpc>
                <a:spcPct val="100000"/>
              </a:lnSpc>
            </a:pPr>
            <a:r>
              <a:rPr lang="pt-BR" sz="5600">
                <a:solidFill>
                  <a:srgbClr val="000000"/>
                </a:solidFill>
                <a:latin typeface="Calibri"/>
              </a:rPr>
              <a:t>#include &lt;cstdlib&gt;</a:t>
            </a:r>
            <a:endParaRPr/>
          </a:p>
          <a:p>
            <a:pPr>
              <a:lnSpc>
                <a:spcPct val="100000"/>
              </a:lnSpc>
            </a:pPr>
            <a:r>
              <a:rPr lang="pt-BR" sz="5600">
                <a:solidFill>
                  <a:srgbClr val="000000"/>
                </a:solidFill>
                <a:latin typeface="Calibri"/>
              </a:rPr>
              <a:t>using namespace std;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5600">
                <a:solidFill>
                  <a:srgbClr val="000000"/>
                </a:solidFill>
                <a:latin typeface="Calibri"/>
              </a:rPr>
              <a:t>int main (void){</a:t>
            </a:r>
            <a:endParaRPr/>
          </a:p>
          <a:p>
            <a:pPr>
              <a:lnSpc>
                <a:spcPct val="100000"/>
              </a:lnSpc>
            </a:pPr>
            <a:r>
              <a:rPr lang="pt-BR" sz="56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5600">
                <a:solidFill>
                  <a:srgbClr val="000000"/>
                </a:solidFill>
                <a:latin typeface="Calibri"/>
              </a:rPr>
              <a:t>double graus, raio, base, expoente, x;</a:t>
            </a:r>
            <a:endParaRPr/>
          </a:p>
          <a:p>
            <a:pPr>
              <a:lnSpc>
                <a:spcPct val="100000"/>
              </a:lnSpc>
            </a:pPr>
            <a:r>
              <a:rPr lang="pt-BR" sz="56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5600">
                <a:solidFill>
                  <a:srgbClr val="000000"/>
                </a:solidFill>
                <a:latin typeface="Calibri"/>
              </a:rPr>
              <a:t>cout &lt;&lt; "Trigonometria\nDigite o numero dos graus -&gt; ";</a:t>
            </a:r>
            <a:endParaRPr/>
          </a:p>
          <a:p>
            <a:pPr>
              <a:lnSpc>
                <a:spcPct val="100000"/>
              </a:lnSpc>
            </a:pPr>
            <a:r>
              <a:rPr lang="pt-BR" sz="56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5600">
                <a:solidFill>
                  <a:srgbClr val="000000"/>
                </a:solidFill>
                <a:latin typeface="Calibri"/>
              </a:rPr>
              <a:t>cin &gt;&gt; graus;</a:t>
            </a:r>
            <a:endParaRPr/>
          </a:p>
          <a:p>
            <a:pPr>
              <a:lnSpc>
                <a:spcPct val="100000"/>
              </a:lnSpc>
            </a:pPr>
            <a:r>
              <a:rPr lang="pt-BR" sz="56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5600">
                <a:solidFill>
                  <a:srgbClr val="000000"/>
                </a:solidFill>
                <a:latin typeface="Calibri"/>
              </a:rPr>
              <a:t>cout &lt;&lt; "Geometria\nDigite a distancia do raio do circulo -&gt; ";</a:t>
            </a:r>
            <a:endParaRPr/>
          </a:p>
          <a:p>
            <a:pPr>
              <a:lnSpc>
                <a:spcPct val="100000"/>
              </a:lnSpc>
            </a:pPr>
            <a:r>
              <a:rPr lang="pt-BR" sz="56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5600">
                <a:solidFill>
                  <a:srgbClr val="000000"/>
                </a:solidFill>
                <a:latin typeface="Calibri"/>
              </a:rPr>
              <a:t>cin &gt;&gt; raio;</a:t>
            </a:r>
            <a:endParaRPr/>
          </a:p>
          <a:p>
            <a:pPr>
              <a:lnSpc>
                <a:spcPct val="100000"/>
              </a:lnSpc>
            </a:pPr>
            <a:r>
              <a:rPr lang="pt-BR" sz="56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5600">
                <a:solidFill>
                  <a:srgbClr val="000000"/>
                </a:solidFill>
                <a:latin typeface="Calibri"/>
              </a:rPr>
              <a:t>cout &lt;&lt; "Potenciacao\nDigite a base -&gt; ";</a:t>
            </a:r>
            <a:endParaRPr/>
          </a:p>
          <a:p>
            <a:pPr>
              <a:lnSpc>
                <a:spcPct val="100000"/>
              </a:lnSpc>
            </a:pPr>
            <a:r>
              <a:rPr lang="pt-BR" sz="56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5600">
                <a:solidFill>
                  <a:srgbClr val="000000"/>
                </a:solidFill>
                <a:latin typeface="Calibri"/>
              </a:rPr>
              <a:t>cin &gt;&gt; base;</a:t>
            </a:r>
            <a:endParaRPr/>
          </a:p>
          <a:p>
            <a:pPr>
              <a:lnSpc>
                <a:spcPct val="100000"/>
              </a:lnSpc>
            </a:pPr>
            <a:r>
              <a:rPr lang="pt-BR" sz="56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5600">
                <a:solidFill>
                  <a:srgbClr val="000000"/>
                </a:solidFill>
                <a:latin typeface="Calibri"/>
              </a:rPr>
              <a:t>cout &lt;&lt; "Digite o expoente -&gt; ";</a:t>
            </a:r>
            <a:endParaRPr/>
          </a:p>
          <a:p>
            <a:pPr>
              <a:lnSpc>
                <a:spcPct val="100000"/>
              </a:lnSpc>
            </a:pPr>
            <a:r>
              <a:rPr lang="pt-BR" sz="56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5600">
                <a:solidFill>
                  <a:srgbClr val="000000"/>
                </a:solidFill>
                <a:latin typeface="Calibri"/>
              </a:rPr>
              <a:t>cin &gt;&gt; expoente;</a:t>
            </a:r>
            <a:endParaRPr/>
          </a:p>
          <a:p>
            <a:pPr>
              <a:lnSpc>
                <a:spcPct val="100000"/>
              </a:lnSpc>
            </a:pPr>
            <a:r>
              <a:rPr lang="pt-BR" sz="56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5600">
                <a:solidFill>
                  <a:srgbClr val="000000"/>
                </a:solidFill>
                <a:latin typeface="Calibri"/>
              </a:rPr>
              <a:t>x = pow (base, expoente);</a:t>
            </a:r>
            <a:endParaRPr/>
          </a:p>
          <a:p>
            <a:pPr>
              <a:lnSpc>
                <a:spcPct val="100000"/>
              </a:lnSpc>
            </a:pPr>
            <a:r>
              <a:rPr lang="pt-BR" sz="56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5600">
                <a:solidFill>
                  <a:srgbClr val="000000"/>
                </a:solidFill>
                <a:latin typeface="Calibri"/>
              </a:rPr>
              <a:t>cout &lt;&lt; "O seno de "&lt;&lt;graus&lt;&lt;" e "&lt;&lt;sin(graus)&lt;&lt;endl;</a:t>
            </a:r>
            <a:endParaRPr/>
          </a:p>
          <a:p>
            <a:pPr>
              <a:lnSpc>
                <a:spcPct val="100000"/>
              </a:lnSpc>
            </a:pPr>
            <a:r>
              <a:rPr lang="pt-BR" sz="56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5600">
                <a:solidFill>
                  <a:srgbClr val="000000"/>
                </a:solidFill>
                <a:latin typeface="Calibri"/>
              </a:rPr>
              <a:t>cout &lt;&lt; "O co-seno de "&lt;&lt;graus&lt;&lt;" e "&lt;&lt;cos(graus)&lt;&lt;endl;</a:t>
            </a:r>
            <a:endParaRPr/>
          </a:p>
          <a:p>
            <a:pPr>
              <a:lnSpc>
                <a:spcPct val="100000"/>
              </a:lnSpc>
            </a:pPr>
            <a:r>
              <a:rPr lang="pt-BR" sz="56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5600">
                <a:solidFill>
                  <a:srgbClr val="000000"/>
                </a:solidFill>
                <a:latin typeface="Calibri"/>
              </a:rPr>
              <a:t>cout &lt;&lt; "A tangente de "&lt;&lt;graus&lt;&lt;" e "&lt;&lt;tan(graus)&lt;&lt;endl;</a:t>
            </a:r>
            <a:endParaRPr/>
          </a:p>
          <a:p>
            <a:pPr>
              <a:lnSpc>
                <a:spcPct val="100000"/>
              </a:lnSpc>
            </a:pPr>
            <a:r>
              <a:rPr lang="pt-BR" sz="56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5600">
                <a:solidFill>
                  <a:srgbClr val="000000"/>
                </a:solidFill>
                <a:latin typeface="Calibri"/>
              </a:rPr>
              <a:t>cout &lt;&lt; base&lt;&lt;" elevado a "&lt;&lt;expoente&lt;&lt;" e "&lt;&lt;x&lt;&lt;endl;</a:t>
            </a:r>
            <a:endParaRPr/>
          </a:p>
          <a:p>
            <a:pPr>
              <a:lnSpc>
                <a:spcPct val="100000"/>
              </a:lnSpc>
            </a:pPr>
            <a:r>
              <a:rPr lang="pt-BR" sz="56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5600">
                <a:solidFill>
                  <a:srgbClr val="000000"/>
                </a:solidFill>
                <a:latin typeface="Calibri"/>
              </a:rPr>
              <a:t>cout &lt;&lt; "A raiz quadrada de "&lt;&lt;x&lt;&lt;" e "&lt;&lt;sqrt(x)&lt;&lt;endl;</a:t>
            </a:r>
            <a:endParaRPr/>
          </a:p>
          <a:p>
            <a:pPr>
              <a:lnSpc>
                <a:spcPct val="100000"/>
              </a:lnSpc>
            </a:pPr>
            <a:r>
              <a:rPr lang="pt-BR" sz="56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5600">
                <a:solidFill>
                  <a:srgbClr val="000000"/>
                </a:solidFill>
                <a:latin typeface="Calibri"/>
              </a:rPr>
              <a:t>cout &lt;&lt; "O log2 de "&lt;&lt;x&lt;&lt;" e "&lt;&lt;log(x)&lt;&lt;endl;</a:t>
            </a:r>
            <a:endParaRPr/>
          </a:p>
          <a:p>
            <a:pPr>
              <a:lnSpc>
                <a:spcPct val="100000"/>
              </a:lnSpc>
            </a:pPr>
            <a:r>
              <a:rPr lang="pt-BR" sz="56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5600">
                <a:solidFill>
                  <a:srgbClr val="000000"/>
                </a:solidFill>
                <a:latin typeface="Calibri"/>
              </a:rPr>
              <a:t>cout &lt;&lt; "O log10 de "&lt;&lt;x&lt;&lt;" e "&lt;&lt;log10(x)&lt;&lt;endl;</a:t>
            </a:r>
            <a:endParaRPr/>
          </a:p>
          <a:p>
            <a:pPr>
              <a:lnSpc>
                <a:spcPct val="100000"/>
              </a:lnSpc>
            </a:pPr>
            <a:r>
              <a:rPr lang="pt-BR" sz="56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5600">
                <a:solidFill>
                  <a:srgbClr val="000000"/>
                </a:solidFill>
                <a:latin typeface="Calibri"/>
              </a:rPr>
              <a:t>cout &lt;&lt; "O teto de "&lt;&lt;x&lt;&lt;" e "&lt;&lt;ceil(x)&lt;&lt;endl;</a:t>
            </a:r>
            <a:endParaRPr/>
          </a:p>
          <a:p>
            <a:pPr>
              <a:lnSpc>
                <a:spcPct val="100000"/>
              </a:lnSpc>
            </a:pPr>
            <a:r>
              <a:rPr lang="pt-BR" sz="56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5600">
                <a:solidFill>
                  <a:srgbClr val="000000"/>
                </a:solidFill>
                <a:latin typeface="Calibri"/>
              </a:rPr>
              <a:t>cout &lt;&lt; "A parte inteira de "&lt;&lt;x&lt;&lt;" e "&lt;&lt;floor(x)&lt;&lt;endl;</a:t>
            </a:r>
            <a:endParaRPr/>
          </a:p>
          <a:p>
            <a:pPr>
              <a:lnSpc>
                <a:spcPct val="100000"/>
              </a:lnSpc>
            </a:pPr>
            <a:r>
              <a:rPr lang="pt-BR" sz="56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5600">
                <a:solidFill>
                  <a:srgbClr val="000000"/>
                </a:solidFill>
                <a:latin typeface="Calibri"/>
              </a:rPr>
              <a:t>cout &lt;&lt; "Um circulo com "&lt;&lt;raio&lt;&lt;"cm de raio tem: ";</a:t>
            </a:r>
            <a:endParaRPr/>
          </a:p>
          <a:p>
            <a:pPr>
              <a:lnSpc>
                <a:spcPct val="100000"/>
              </a:lnSpc>
            </a:pPr>
            <a:r>
              <a:rPr lang="pt-BR" sz="56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5600">
                <a:solidFill>
                  <a:srgbClr val="000000"/>
                </a:solidFill>
                <a:latin typeface="Calibri"/>
              </a:rPr>
              <a:t>cout &lt;&lt; raio*2*M_PI&lt;&lt;"cm de comprimento e ";</a:t>
            </a:r>
            <a:endParaRPr/>
          </a:p>
          <a:p>
            <a:pPr>
              <a:lnSpc>
                <a:spcPct val="100000"/>
              </a:lnSpc>
            </a:pPr>
            <a:r>
              <a:rPr lang="pt-BR" sz="56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5600">
                <a:solidFill>
                  <a:srgbClr val="000000"/>
                </a:solidFill>
                <a:latin typeface="Calibri"/>
              </a:rPr>
              <a:t>cout &lt;&lt; pow(raio,2)*M_PI&lt;&lt;"cm de area.\n"&lt;&lt;endl;</a:t>
            </a:r>
            <a:endParaRPr/>
          </a:p>
          <a:p>
            <a:pPr>
              <a:lnSpc>
                <a:spcPct val="100000"/>
              </a:lnSpc>
            </a:pPr>
            <a:r>
              <a:rPr lang="pt-BR" sz="5600">
                <a:solidFill>
                  <a:srgbClr val="000000"/>
                </a:solidFill>
                <a:latin typeface="Calibri"/>
              </a:rPr>
              <a:t>    </a:t>
            </a:r>
            <a:r>
              <a:rPr lang="pt-BR" sz="5600">
                <a:solidFill>
                  <a:srgbClr val="000000"/>
                </a:solidFill>
                <a:latin typeface="Calibri"/>
              </a:rPr>
              <a:t>return 0;</a:t>
            </a:r>
            <a:endParaRPr/>
          </a:p>
          <a:p>
            <a:pPr>
              <a:lnSpc>
                <a:spcPct val="100000"/>
              </a:lnSpc>
            </a:pPr>
            <a:r>
              <a:rPr lang="pt-BR" sz="56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57200" y="2714760"/>
            <a:ext cx="8229240" cy="34113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pt-BR" sz="7200">
                <a:solidFill>
                  <a:srgbClr val="000000"/>
                </a:solidFill>
                <a:latin typeface="Calibri"/>
              </a:rPr>
              <a:t>OBRIGADO!!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IF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Expressão condicional “se”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A forma geral de uma expressão if é:</a:t>
            </a:r>
            <a:endParaRPr/>
          </a:p>
          <a:p>
            <a:r>
              <a:rPr i="1" lang="pt-BR" sz="2400">
                <a:solidFill>
                  <a:srgbClr val="000000"/>
                </a:solidFill>
                <a:latin typeface="Calibri"/>
              </a:rPr>
              <a:t>If(expressão){</a:t>
            </a:r>
            <a:endParaRPr/>
          </a:p>
          <a:p>
            <a:r>
              <a:rPr i="1" lang="pt-BR" sz="2000">
                <a:solidFill>
                  <a:srgbClr val="000000"/>
                </a:solidFill>
                <a:latin typeface="Calibri"/>
              </a:rPr>
              <a:t>Comandos;</a:t>
            </a:r>
            <a:endParaRPr/>
          </a:p>
          <a:p>
            <a:r>
              <a:rPr i="1" lang="pt-BR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Os comandos serão executados apenas se o valor da expressão for Verdadeiro.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IF - Exemplo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r>
              <a:rPr lang="pt-BR" sz="2200">
                <a:solidFill>
                  <a:srgbClr val="000000"/>
                </a:solidFill>
                <a:latin typeface="Calibri"/>
              </a:rPr>
              <a:t>#include&lt;stdio.h&gt;</a:t>
            </a:r>
            <a:endParaRPr/>
          </a:p>
          <a:p>
            <a:r>
              <a:rPr lang="pt-BR" sz="2200">
                <a:solidFill>
                  <a:srgbClr val="000000"/>
                </a:solidFill>
                <a:latin typeface="Calibri"/>
              </a:rPr>
              <a:t>int main(){</a:t>
            </a:r>
            <a:endParaRPr/>
          </a:p>
          <a:p>
            <a:r>
              <a:rPr lang="pt-BR" sz="2000">
                <a:solidFill>
                  <a:srgbClr val="000000"/>
                </a:solidFill>
                <a:latin typeface="Calibri"/>
              </a:rPr>
              <a:t>int n;</a:t>
            </a:r>
            <a:endParaRPr/>
          </a:p>
          <a:p>
            <a:r>
              <a:rPr lang="pt-BR" sz="2000">
                <a:solidFill>
                  <a:srgbClr val="000000"/>
                </a:solidFill>
                <a:latin typeface="Calibri"/>
              </a:rPr>
              <a:t>scanf("%d",  &amp;n);</a:t>
            </a:r>
            <a:endParaRPr/>
          </a:p>
          <a:p>
            <a:r>
              <a:rPr lang="pt-BR" sz="2000">
                <a:solidFill>
                  <a:srgbClr val="000000"/>
                </a:solidFill>
                <a:latin typeface="Calibri"/>
              </a:rPr>
              <a:t>If(n &gt; 10){</a:t>
            </a:r>
            <a:endParaRPr/>
          </a:p>
          <a:p>
            <a:r>
              <a:rPr lang="pt-BR" sz="2000">
                <a:solidFill>
                  <a:srgbClr val="000000"/>
                </a:solidFill>
                <a:latin typeface="Calibri"/>
              </a:rPr>
              <a:t>printf("O número que voce digitou eh maior que 10!!");</a:t>
            </a:r>
            <a:endParaRPr/>
          </a:p>
          <a:p>
            <a:r>
              <a:rPr lang="pt-BR" sz="20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r>
              <a:rPr lang="pt-BR" sz="2000">
                <a:solidFill>
                  <a:srgbClr val="000000"/>
                </a:solidFill>
                <a:latin typeface="Calibri"/>
              </a:rPr>
              <a:t>return 0;</a:t>
            </a:r>
            <a:endParaRPr/>
          </a:p>
          <a:p>
            <a:r>
              <a:rPr lang="pt-BR" sz="2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IF ELSE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Expressão condicional “se, senão”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A forma geral de uma expressão if é:</a:t>
            </a:r>
            <a:endParaRPr/>
          </a:p>
          <a:p>
            <a:r>
              <a:rPr i="1" lang="pt-BR" sz="2400">
                <a:solidFill>
                  <a:srgbClr val="000000"/>
                </a:solidFill>
                <a:latin typeface="Calibri"/>
              </a:rPr>
              <a:t>If(expressão){</a:t>
            </a:r>
            <a:endParaRPr/>
          </a:p>
          <a:p>
            <a:r>
              <a:rPr i="1" lang="pt-BR" sz="2000">
                <a:solidFill>
                  <a:srgbClr val="000000"/>
                </a:solidFill>
                <a:latin typeface="Calibri"/>
              </a:rPr>
              <a:t>Comandos;</a:t>
            </a:r>
            <a:endParaRPr/>
          </a:p>
          <a:p>
            <a:r>
              <a:rPr i="1" lang="pt-BR" sz="2400">
                <a:solidFill>
                  <a:srgbClr val="000000"/>
                </a:solidFill>
                <a:latin typeface="Calibri"/>
              </a:rPr>
              <a:t>}else{</a:t>
            </a:r>
            <a:endParaRPr/>
          </a:p>
          <a:p>
            <a:r>
              <a:rPr i="1" lang="pt-BR" sz="2400">
                <a:solidFill>
                  <a:srgbClr val="000000"/>
                </a:solidFill>
                <a:latin typeface="Calibri"/>
              </a:rPr>
              <a:t>	</a:t>
            </a:r>
            <a:r>
              <a:rPr i="1" lang="pt-BR" sz="2400">
                <a:solidFill>
                  <a:srgbClr val="000000"/>
                </a:solidFill>
                <a:latin typeface="Calibri"/>
              </a:rPr>
              <a:t>     </a:t>
            </a:r>
            <a:r>
              <a:rPr i="1" lang="pt-BR" sz="2400">
                <a:solidFill>
                  <a:srgbClr val="000000"/>
                </a:solidFill>
                <a:latin typeface="Calibri"/>
              </a:rPr>
              <a:t>Outros comandos;</a:t>
            </a:r>
            <a:endParaRPr/>
          </a:p>
          <a:p>
            <a:r>
              <a:rPr i="1" lang="pt-BR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i="1" lang="pt-BR" sz="2800">
                <a:solidFill>
                  <a:srgbClr val="000000"/>
                </a:solidFill>
                <a:latin typeface="Calibri"/>
              </a:rPr>
              <a:t>Se o valor da expressão for verdadeiro os “Comandos” serão executados, senão “Outros Comandos” serão executados.</a:t>
            </a:r>
            <a:endParaRPr/>
          </a:p>
          <a:p>
            <a:endParaRPr/>
          </a:p>
          <a:p>
            <a:r>
              <a:rPr i="1" lang="pt-BR" sz="24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IF ELSE - Exemplo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r>
              <a:rPr lang="pt-BR" sz="2200">
                <a:solidFill>
                  <a:srgbClr val="000000"/>
                </a:solidFill>
                <a:latin typeface="Calibri"/>
              </a:rPr>
              <a:t>#include&lt;stdio.h&gt;</a:t>
            </a:r>
            <a:endParaRPr/>
          </a:p>
          <a:p>
            <a:r>
              <a:rPr lang="pt-BR" sz="2200">
                <a:solidFill>
                  <a:srgbClr val="000000"/>
                </a:solidFill>
                <a:latin typeface="Calibri"/>
              </a:rPr>
              <a:t>int main(){</a:t>
            </a:r>
            <a:endParaRPr/>
          </a:p>
          <a:p>
            <a:r>
              <a:rPr lang="pt-BR" sz="2000">
                <a:solidFill>
                  <a:srgbClr val="000000"/>
                </a:solidFill>
                <a:latin typeface="Calibri"/>
              </a:rPr>
              <a:t>int n;</a:t>
            </a:r>
            <a:endParaRPr/>
          </a:p>
          <a:p>
            <a:r>
              <a:rPr lang="pt-BR" sz="2000">
                <a:solidFill>
                  <a:srgbClr val="000000"/>
                </a:solidFill>
                <a:latin typeface="Calibri"/>
              </a:rPr>
              <a:t>scanf("%d", &amp;n);</a:t>
            </a:r>
            <a:endParaRPr/>
          </a:p>
          <a:p>
            <a:r>
              <a:rPr lang="pt-BR" sz="2000">
                <a:solidFill>
                  <a:srgbClr val="000000"/>
                </a:solidFill>
                <a:latin typeface="Calibri"/>
              </a:rPr>
              <a:t>If(n &gt; 10){</a:t>
            </a:r>
            <a:endParaRPr/>
          </a:p>
          <a:p>
            <a:r>
              <a:rPr lang="pt-BR" sz="2000">
                <a:solidFill>
                  <a:srgbClr val="000000"/>
                </a:solidFill>
                <a:latin typeface="Calibri"/>
              </a:rPr>
              <a:t>printf("O número que voce digitou eh maior que 10!!");</a:t>
            </a:r>
            <a:endParaRPr/>
          </a:p>
          <a:p>
            <a:r>
              <a:rPr lang="pt-BR" sz="2000">
                <a:solidFill>
                  <a:srgbClr val="000000"/>
                </a:solidFill>
                <a:latin typeface="Calibri"/>
              </a:rPr>
              <a:t>}else{</a:t>
            </a:r>
            <a:endParaRPr/>
          </a:p>
          <a:p>
            <a:r>
              <a:rPr lang="pt-BR" sz="2000">
                <a:solidFill>
                  <a:srgbClr val="000000"/>
                </a:solidFill>
                <a:latin typeface="Calibri"/>
              </a:rPr>
              <a:t>         </a:t>
            </a:r>
            <a:r>
              <a:rPr lang="pt-BR" sz="2000">
                <a:solidFill>
                  <a:srgbClr val="000000"/>
                </a:solidFill>
                <a:latin typeface="Calibri"/>
              </a:rPr>
              <a:t>printf("Menor ou igual a 10!! ");</a:t>
            </a:r>
            <a:endParaRPr/>
          </a:p>
          <a:p>
            <a:r>
              <a:rPr lang="pt-BR" sz="20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r>
              <a:rPr lang="pt-BR" sz="2000">
                <a:solidFill>
                  <a:srgbClr val="000000"/>
                </a:solidFill>
                <a:latin typeface="Calibri"/>
              </a:rPr>
              <a:t>return 0;</a:t>
            </a:r>
            <a:endParaRPr/>
          </a:p>
          <a:p>
            <a:r>
              <a:rPr lang="pt-BR" sz="2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IF, ELSE IF..., ELSE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Expressão condicional “se 1, se 2,.., senão”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A forma geral de uma expressão if, else if, else é:</a:t>
            </a:r>
            <a:endParaRPr/>
          </a:p>
          <a:p>
            <a:r>
              <a:rPr i="1" lang="pt-BR" sz="2400">
                <a:solidFill>
                  <a:srgbClr val="000000"/>
                </a:solidFill>
                <a:latin typeface="Calibri"/>
              </a:rPr>
              <a:t>If(expressão1){</a:t>
            </a:r>
            <a:endParaRPr/>
          </a:p>
          <a:p>
            <a:r>
              <a:rPr i="1" lang="pt-BR" sz="2000">
                <a:solidFill>
                  <a:srgbClr val="000000"/>
                </a:solidFill>
                <a:latin typeface="Calibri"/>
              </a:rPr>
              <a:t>Comandos1;</a:t>
            </a:r>
            <a:endParaRPr/>
          </a:p>
          <a:p>
            <a:r>
              <a:rPr i="1" lang="pt-BR" sz="2400">
                <a:solidFill>
                  <a:srgbClr val="000000"/>
                </a:solidFill>
                <a:latin typeface="Calibri"/>
              </a:rPr>
              <a:t>}else if(expressão2){</a:t>
            </a:r>
            <a:endParaRPr/>
          </a:p>
          <a:p>
            <a:r>
              <a:rPr i="1" lang="pt-BR" sz="2400">
                <a:solidFill>
                  <a:srgbClr val="000000"/>
                </a:solidFill>
                <a:latin typeface="Calibri"/>
              </a:rPr>
              <a:t>	</a:t>
            </a:r>
            <a:r>
              <a:rPr i="1" lang="pt-BR" sz="2400">
                <a:solidFill>
                  <a:srgbClr val="000000"/>
                </a:solidFill>
                <a:latin typeface="Calibri"/>
              </a:rPr>
              <a:t>     </a:t>
            </a:r>
            <a:r>
              <a:rPr i="1" lang="pt-BR" sz="2400">
                <a:solidFill>
                  <a:srgbClr val="000000"/>
                </a:solidFill>
                <a:latin typeface="Calibri"/>
              </a:rPr>
              <a:t>Comandos2;</a:t>
            </a:r>
            <a:endParaRPr/>
          </a:p>
          <a:p>
            <a:r>
              <a:rPr i="1" lang="pt-BR" sz="2400">
                <a:solidFill>
                  <a:srgbClr val="000000"/>
                </a:solidFill>
                <a:latin typeface="Calibri"/>
              </a:rPr>
              <a:t>}else{</a:t>
            </a:r>
            <a:endParaRPr/>
          </a:p>
          <a:p>
            <a:r>
              <a:rPr i="1" lang="pt-BR" sz="2400">
                <a:solidFill>
                  <a:srgbClr val="000000"/>
                </a:solidFill>
                <a:latin typeface="Calibri"/>
              </a:rPr>
              <a:t>          </a:t>
            </a:r>
            <a:r>
              <a:rPr i="1" lang="pt-BR" sz="2400">
                <a:solidFill>
                  <a:srgbClr val="000000"/>
                </a:solidFill>
                <a:latin typeface="Calibri"/>
              </a:rPr>
              <a:t>Outros comandos;</a:t>
            </a:r>
            <a:endParaRPr/>
          </a:p>
          <a:p>
            <a:r>
              <a:rPr i="1" lang="pt-BR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400">
                <a:solidFill>
                  <a:srgbClr val="000000"/>
                </a:solidFill>
                <a:latin typeface="Calibri"/>
              </a:rPr>
              <a:t>Se o valor da expressão1 for verdadeiro os “Comandos1” serão executados, ou se o valor da expressão2 for verdadeiro os “Comandos2” serão executados, senão “Outros Comandos” serão executados.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400">
                <a:solidFill>
                  <a:srgbClr val="000000"/>
                </a:solidFill>
                <a:latin typeface="Calibri"/>
              </a:rPr>
              <a:t>Pode ter quantas “expressões” forem necessárias.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IF, ELSE IF.., ELSE – Exemplo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r>
              <a:rPr lang="pt-BR" sz="2200">
                <a:solidFill>
                  <a:srgbClr val="000000"/>
                </a:solidFill>
                <a:latin typeface="Calibri"/>
              </a:rPr>
              <a:t>#include&lt;stdio.h&gt;</a:t>
            </a:r>
            <a:endParaRPr/>
          </a:p>
          <a:p>
            <a:r>
              <a:rPr lang="pt-BR" sz="2200">
                <a:solidFill>
                  <a:srgbClr val="000000"/>
                </a:solidFill>
                <a:latin typeface="Calibri"/>
              </a:rPr>
              <a:t>int main(){</a:t>
            </a:r>
            <a:endParaRPr/>
          </a:p>
          <a:p>
            <a:r>
              <a:rPr lang="pt-BR" sz="2000">
                <a:solidFill>
                  <a:srgbClr val="000000"/>
                </a:solidFill>
                <a:latin typeface="Calibri"/>
              </a:rPr>
              <a:t>int n;</a:t>
            </a:r>
            <a:endParaRPr/>
          </a:p>
          <a:p>
            <a:r>
              <a:rPr lang="pt-BR" sz="2000">
                <a:solidFill>
                  <a:srgbClr val="000000"/>
                </a:solidFill>
                <a:latin typeface="Calibri"/>
              </a:rPr>
              <a:t>Scanf("%d", &amp;n);</a:t>
            </a:r>
            <a:endParaRPr/>
          </a:p>
          <a:p>
            <a:r>
              <a:rPr lang="pt-BR" sz="2000">
                <a:solidFill>
                  <a:srgbClr val="000000"/>
                </a:solidFill>
                <a:latin typeface="Calibri"/>
              </a:rPr>
              <a:t>If(n &gt; 10){</a:t>
            </a:r>
            <a:endParaRPr/>
          </a:p>
          <a:p>
            <a:r>
              <a:rPr lang="pt-BR" sz="2000">
                <a:solidFill>
                  <a:srgbClr val="000000"/>
                </a:solidFill>
                <a:latin typeface="Calibri"/>
              </a:rPr>
              <a:t>Printf("O número que voce digitou eh maior que 10!! ");</a:t>
            </a:r>
            <a:endParaRPr/>
          </a:p>
          <a:p>
            <a:r>
              <a:rPr lang="pt-BR" sz="2000">
                <a:solidFill>
                  <a:srgbClr val="000000"/>
                </a:solidFill>
                <a:latin typeface="Calibri"/>
              </a:rPr>
              <a:t>}else if(n == 10){</a:t>
            </a:r>
            <a:endParaRPr/>
          </a:p>
          <a:p>
            <a:r>
              <a:rPr lang="pt-BR" sz="2000">
                <a:solidFill>
                  <a:srgbClr val="000000"/>
                </a:solidFill>
                <a:latin typeface="Calibri"/>
              </a:rPr>
              <a:t>         </a:t>
            </a:r>
            <a:r>
              <a:rPr lang="pt-BR" sz="2000">
                <a:solidFill>
                  <a:srgbClr val="000000"/>
                </a:solidFill>
                <a:latin typeface="Calibri"/>
              </a:rPr>
              <a:t>printf("Igual a 10!! ");</a:t>
            </a:r>
            <a:endParaRPr/>
          </a:p>
          <a:p>
            <a:r>
              <a:rPr lang="pt-BR" sz="2000">
                <a:solidFill>
                  <a:srgbClr val="000000"/>
                </a:solidFill>
                <a:latin typeface="Calibri"/>
              </a:rPr>
              <a:t>}else{</a:t>
            </a:r>
            <a:endParaRPr/>
          </a:p>
          <a:p>
            <a:r>
              <a:rPr lang="pt-BR" sz="2000">
                <a:solidFill>
                  <a:srgbClr val="000000"/>
                </a:solidFill>
                <a:latin typeface="Calibri"/>
              </a:rPr>
              <a:t>          </a:t>
            </a:r>
            <a:r>
              <a:rPr lang="pt-BR" sz="2000">
                <a:solidFill>
                  <a:srgbClr val="000000"/>
                </a:solidFill>
                <a:latin typeface="Calibri"/>
              </a:rPr>
              <a:t>printf("Menor que 10!!");</a:t>
            </a:r>
            <a:endParaRPr/>
          </a:p>
          <a:p>
            <a:r>
              <a:rPr lang="pt-BR" sz="20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r>
              <a:rPr lang="pt-BR" sz="2000">
                <a:solidFill>
                  <a:srgbClr val="000000"/>
                </a:solidFill>
                <a:latin typeface="Calibri"/>
              </a:rPr>
              <a:t>return 0;</a:t>
            </a:r>
            <a:endParaRPr/>
          </a:p>
          <a:p>
            <a:r>
              <a:rPr lang="pt-BR" sz="2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While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A forma geral de uma expressão while é:</a:t>
            </a:r>
            <a:endParaRPr/>
          </a:p>
          <a:p>
            <a:r>
              <a:rPr i="1" lang="pt-BR" sz="2400">
                <a:solidFill>
                  <a:srgbClr val="000000"/>
                </a:solidFill>
                <a:latin typeface="Calibri"/>
              </a:rPr>
              <a:t>while(expressão){</a:t>
            </a:r>
            <a:endParaRPr/>
          </a:p>
          <a:p>
            <a:r>
              <a:rPr i="1" lang="pt-BR" sz="2000">
                <a:solidFill>
                  <a:srgbClr val="000000"/>
                </a:solidFill>
                <a:latin typeface="Calibri"/>
              </a:rPr>
              <a:t>Comandos que serão executados caso a expressão seja verdadeira;</a:t>
            </a:r>
            <a:endParaRPr/>
          </a:p>
          <a:p>
            <a:r>
              <a:rPr i="1" lang="pt-BR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pt-BR" sz="3200">
                <a:solidFill>
                  <a:srgbClr val="000000"/>
                </a:solidFill>
                <a:latin typeface="Calibri"/>
              </a:rPr>
              <a:t>O valor da expressão é testado, e caso seja verdadeiro então os comandos serão executados, a diferença para um comando if é que depois que os comandos terminam de ser executados então o valor da expressão é testado novamente, e caso ainda seja verdadeira os comandos serão executados novamente, isso acontece enquanto o valor da expressão não se torna falso.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