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72" r:id="rId14"/>
    <p:sldId id="274" r:id="rId15"/>
    <p:sldId id="275" r:id="rId16"/>
    <p:sldId id="276" r:id="rId17"/>
    <p:sldId id="277" r:id="rId18"/>
    <p:sldId id="279" r:id="rId19"/>
    <p:sldId id="278" r:id="rId20"/>
    <p:sldId id="27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86E29-248A-41A5-9CC9-816B78680009}" type="datetimeFigureOut">
              <a:rPr lang="pt-BR" smtClean="0"/>
              <a:pPr/>
              <a:t>24/3/2015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A8D3-F9EA-4F35-8853-F2A94CDA12C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onlinejudge.com.br/judge/pt/problems/view/1002" TargetMode="External"/><Relationship Id="rId7" Type="http://schemas.openxmlformats.org/officeDocument/2006/relationships/hyperlink" Target="https://www.urionlinejudge.com.br/judge/pt/problems/view/1016" TargetMode="External"/><Relationship Id="rId2" Type="http://schemas.openxmlformats.org/officeDocument/2006/relationships/hyperlink" Target="https://www.urionlinejudge.com.br/judge/pt/problems/view/10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rionlinejudge.com.br/judge/pt/problems/view/1015" TargetMode="External"/><Relationship Id="rId5" Type="http://schemas.openxmlformats.org/officeDocument/2006/relationships/hyperlink" Target="https://www.urionlinejudge.com.br/judge/pt/problems/view/1004" TargetMode="External"/><Relationship Id="rId4" Type="http://schemas.openxmlformats.org/officeDocument/2006/relationships/hyperlink" Target="https://www.urionlinejudge.com.br/judge/pt/problems/view/100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ionlinejudge.com.br/judge/pt/problems/view/1038" TargetMode="External"/><Relationship Id="rId2" Type="http://schemas.openxmlformats.org/officeDocument/2006/relationships/hyperlink" Target="https://www.urionlinejudge.com.br/judge/pt/problems/view/10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rionlinejudge.com.br/judge/pt/problems/view/1052" TargetMode="External"/><Relationship Id="rId5" Type="http://schemas.openxmlformats.org/officeDocument/2006/relationships/hyperlink" Target="https://www.urionlinejudge.com.br/judge/pt/problems/view/1050" TargetMode="External"/><Relationship Id="rId4" Type="http://schemas.openxmlformats.org/officeDocument/2006/relationships/hyperlink" Target="https://www.urionlinejudge.com.br/judge/pt/problems/view/1049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rionlinejudge.com.br/judge/pt/problems/view/1151" TargetMode="External"/><Relationship Id="rId3" Type="http://schemas.openxmlformats.org/officeDocument/2006/relationships/hyperlink" Target="https://www.urionlinejudge.com.br/judge/pt/problems/view/1060" TargetMode="External"/><Relationship Id="rId7" Type="http://schemas.openxmlformats.org/officeDocument/2006/relationships/hyperlink" Target="https://www.urionlinejudge.com.br/judge/pt/problems/view/1153" TargetMode="External"/><Relationship Id="rId2" Type="http://schemas.openxmlformats.org/officeDocument/2006/relationships/hyperlink" Target="https://www.urionlinejudge.com.br/judge/pt/problems/view/10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rionlinejudge.com.br/judge/pt/problems/view/1101" TargetMode="External"/><Relationship Id="rId5" Type="http://schemas.openxmlformats.org/officeDocument/2006/relationships/hyperlink" Target="https://www.urionlinejudge.com.br/judge/pt/problems/view/1065" TargetMode="External"/><Relationship Id="rId4" Type="http://schemas.openxmlformats.org/officeDocument/2006/relationships/hyperlink" Target="https://www.urionlinejudge.com.br/judge/pt/problems/view/10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Grupo de estudos</a:t>
            </a:r>
            <a:br>
              <a:rPr lang="pt-BR" dirty="0" smtClean="0"/>
            </a:br>
            <a:r>
              <a:rPr lang="pt-BR" dirty="0" smtClean="0"/>
              <a:t>Maratona de programação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Dia 2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Operador		Ação</a:t>
            </a:r>
          </a:p>
          <a:p>
            <a:pPr lvl="1">
              <a:buNone/>
            </a:pPr>
            <a:r>
              <a:rPr lang="pt-BR" dirty="0" smtClean="0"/>
              <a:t>&amp;&amp;		AND</a:t>
            </a:r>
          </a:p>
          <a:p>
            <a:pPr lvl="1">
              <a:buNone/>
            </a:pPr>
            <a:r>
              <a:rPr lang="pt-BR" dirty="0" smtClean="0"/>
              <a:t>|</a:t>
            </a:r>
            <a:r>
              <a:rPr lang="pt-BR" dirty="0" err="1" smtClean="0"/>
              <a:t>|</a:t>
            </a:r>
            <a:r>
              <a:rPr lang="pt-BR" dirty="0" smtClean="0"/>
              <a:t>			OR</a:t>
            </a:r>
          </a:p>
          <a:p>
            <a:pPr lvl="1">
              <a:buNone/>
            </a:pPr>
            <a:r>
              <a:rPr lang="pt-BR" dirty="0" smtClean="0"/>
              <a:t>! 				NOT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bit a bit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Operador		Ação</a:t>
            </a:r>
          </a:p>
          <a:p>
            <a:pPr lvl="1">
              <a:buNone/>
            </a:pPr>
            <a:r>
              <a:rPr lang="pt-BR" dirty="0" smtClean="0"/>
              <a:t>&amp;				AND</a:t>
            </a:r>
          </a:p>
          <a:p>
            <a:pPr lvl="1">
              <a:buNone/>
            </a:pPr>
            <a:r>
              <a:rPr lang="pt-BR" dirty="0" smtClean="0"/>
              <a:t>| 				OR</a:t>
            </a:r>
          </a:p>
          <a:p>
            <a:pPr lvl="1">
              <a:buNone/>
            </a:pPr>
            <a:r>
              <a:rPr lang="pt-BR" dirty="0" smtClean="0"/>
              <a:t>^				OR exclusivo (XOR)</a:t>
            </a:r>
          </a:p>
          <a:p>
            <a:pPr lvl="1">
              <a:buNone/>
            </a:pPr>
            <a:r>
              <a:rPr lang="pt-BR" dirty="0" smtClean="0"/>
              <a:t>~				Complemento de um</a:t>
            </a:r>
          </a:p>
          <a:p>
            <a:pPr lvl="1">
              <a:buNone/>
            </a:pPr>
            <a:r>
              <a:rPr lang="pt-BR" dirty="0" smtClean="0"/>
              <a:t>&gt;&gt;			Deslocamento a esquerda</a:t>
            </a:r>
          </a:p>
          <a:p>
            <a:pPr lvl="1">
              <a:buNone/>
            </a:pPr>
            <a:r>
              <a:rPr lang="pt-BR" dirty="0" smtClean="0"/>
              <a:t>&lt;&lt; 			Deslocamento a direita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Atribuições </a:t>
            </a:r>
            <a:r>
              <a:rPr lang="pt-BR" dirty="0" err="1" smtClean="0"/>
              <a:t>multiplas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int</a:t>
            </a:r>
            <a:r>
              <a:rPr lang="pt-BR" dirty="0" smtClean="0"/>
              <a:t> x, y, z;</a:t>
            </a:r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dirty="0" smtClean="0"/>
              <a:t> = y = z = 0;</a:t>
            </a:r>
          </a:p>
          <a:p>
            <a:endParaRPr lang="pt-BR" dirty="0"/>
          </a:p>
          <a:p>
            <a:r>
              <a:rPr lang="pt-BR" dirty="0" smtClean="0"/>
              <a:t>Para passagem de parâmetros para funções:</a:t>
            </a:r>
          </a:p>
          <a:p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nomeFuncao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x, </a:t>
            </a:r>
            <a:r>
              <a:rPr lang="pt-BR" dirty="0" err="1" smtClean="0"/>
              <a:t>int</a:t>
            </a:r>
            <a:r>
              <a:rPr lang="pt-BR" dirty="0" smtClean="0"/>
              <a:t> y, </a:t>
            </a:r>
            <a:r>
              <a:rPr lang="pt-BR" dirty="0" err="1" smtClean="0"/>
              <a:t>int</a:t>
            </a:r>
            <a:r>
              <a:rPr lang="pt-BR" dirty="0" smtClean="0"/>
              <a:t> z);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IF</a:t>
            </a:r>
          </a:p>
          <a:p>
            <a:pPr lvl="1"/>
            <a:r>
              <a:rPr lang="pt-BR" dirty="0" smtClean="0"/>
              <a:t>A forma geral de uma expressão </a:t>
            </a:r>
            <a:r>
              <a:rPr lang="pt-BR" dirty="0" err="1" smtClean="0"/>
              <a:t>if</a:t>
            </a:r>
            <a:r>
              <a:rPr lang="pt-BR" dirty="0" smtClean="0"/>
              <a:t> é:</a:t>
            </a:r>
          </a:p>
          <a:p>
            <a:pPr lvl="2">
              <a:buNone/>
            </a:pPr>
            <a:r>
              <a:rPr lang="pt-BR" i="1" dirty="0" err="1" smtClean="0"/>
              <a:t>If</a:t>
            </a:r>
            <a:r>
              <a:rPr lang="pt-BR" i="1" dirty="0" smtClean="0"/>
              <a:t>(expressão){</a:t>
            </a:r>
          </a:p>
          <a:p>
            <a:pPr lvl="3">
              <a:buNone/>
            </a:pPr>
            <a:r>
              <a:rPr lang="pt-BR" i="1" dirty="0" smtClean="0"/>
              <a:t>Comandos;</a:t>
            </a:r>
            <a:endParaRPr lang="pt-BR" i="1" dirty="0"/>
          </a:p>
          <a:p>
            <a:pPr lvl="2">
              <a:buNone/>
            </a:pPr>
            <a:r>
              <a:rPr lang="pt-BR" i="1" dirty="0" smtClean="0"/>
              <a:t>}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dirty="0" smtClean="0"/>
              <a:t>Caso exista só um comando a ser executado dentro do </a:t>
            </a:r>
            <a:r>
              <a:rPr lang="pt-BR" dirty="0" err="1" smtClean="0"/>
              <a:t>if</a:t>
            </a:r>
            <a:r>
              <a:rPr lang="pt-BR" dirty="0" smtClean="0"/>
              <a:t>, ele pode ser simplificado para:</a:t>
            </a:r>
          </a:p>
          <a:p>
            <a:pPr lvl="2">
              <a:buNone/>
            </a:pPr>
            <a:r>
              <a:rPr lang="pt-BR" i="1" dirty="0" err="1" smtClean="0"/>
              <a:t>If</a:t>
            </a:r>
            <a:r>
              <a:rPr lang="pt-BR" i="1" dirty="0" smtClean="0"/>
              <a:t>(expressão)</a:t>
            </a:r>
          </a:p>
          <a:p>
            <a:pPr lvl="2">
              <a:buNone/>
            </a:pPr>
            <a:r>
              <a:rPr lang="pt-BR" i="1" dirty="0"/>
              <a:t>	</a:t>
            </a:r>
            <a:r>
              <a:rPr lang="pt-BR" i="1" dirty="0" smtClean="0"/>
              <a:t>comando;</a:t>
            </a:r>
          </a:p>
          <a:p>
            <a:pPr lvl="2">
              <a:buNone/>
            </a:pPr>
            <a:endParaRPr lang="pt-BR" dirty="0" smtClean="0"/>
          </a:p>
          <a:p>
            <a:pPr lvl="2">
              <a:buNone/>
            </a:pPr>
            <a:r>
              <a:rPr lang="pt-BR" dirty="0" smtClean="0"/>
              <a:t>Ou seja, as chaves podem ser omitidas.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IF, ELSE</a:t>
            </a:r>
          </a:p>
          <a:p>
            <a:pPr lvl="1"/>
            <a:r>
              <a:rPr lang="pt-BR" dirty="0" smtClean="0"/>
              <a:t>A forma geral de uma expressão 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 é:</a:t>
            </a:r>
          </a:p>
          <a:p>
            <a:pPr lvl="2">
              <a:buNone/>
            </a:pPr>
            <a:r>
              <a:rPr lang="pt-BR" i="1" dirty="0" err="1" smtClean="0"/>
              <a:t>If</a:t>
            </a:r>
            <a:r>
              <a:rPr lang="pt-BR" i="1" dirty="0" smtClean="0"/>
              <a:t>(expressão){</a:t>
            </a:r>
          </a:p>
          <a:p>
            <a:pPr lvl="3">
              <a:buNone/>
            </a:pPr>
            <a:r>
              <a:rPr lang="pt-BR" i="1" dirty="0" smtClean="0"/>
              <a:t>Comandos caso a expressão seja verdadeira;</a:t>
            </a:r>
            <a:endParaRPr lang="pt-BR" i="1" dirty="0"/>
          </a:p>
          <a:p>
            <a:pPr lvl="2">
              <a:buNone/>
            </a:pPr>
            <a:r>
              <a:rPr lang="pt-BR" i="1" dirty="0" smtClean="0"/>
              <a:t>}</a:t>
            </a:r>
            <a:r>
              <a:rPr lang="pt-BR" i="1" dirty="0" err="1" smtClean="0"/>
              <a:t>else</a:t>
            </a:r>
            <a:r>
              <a:rPr lang="pt-BR" i="1" dirty="0" smtClean="0"/>
              <a:t>{</a:t>
            </a:r>
          </a:p>
          <a:p>
            <a:pPr lvl="2">
              <a:buNone/>
            </a:pPr>
            <a:r>
              <a:rPr lang="pt-BR" i="1" dirty="0" smtClean="0"/>
              <a:t>	</a:t>
            </a:r>
            <a:r>
              <a:rPr lang="pt-BR" sz="2000" i="1" dirty="0" smtClean="0"/>
              <a:t>   comandos caso a expressão seja falsa;</a:t>
            </a:r>
          </a:p>
          <a:p>
            <a:pPr lvl="2">
              <a:buNone/>
            </a:pPr>
            <a:r>
              <a:rPr lang="pt-BR" i="1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IF, ELSE IF</a:t>
            </a:r>
          </a:p>
          <a:p>
            <a:pPr lvl="1"/>
            <a:r>
              <a:rPr lang="pt-BR" dirty="0" smtClean="0"/>
              <a:t>A forma geral de uma expressão </a:t>
            </a:r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 é:</a:t>
            </a:r>
          </a:p>
          <a:p>
            <a:pPr lvl="2">
              <a:buNone/>
            </a:pPr>
            <a:r>
              <a:rPr lang="pt-BR" i="1" dirty="0" err="1" smtClean="0"/>
              <a:t>If</a:t>
            </a:r>
            <a:r>
              <a:rPr lang="pt-BR" i="1" dirty="0" smtClean="0"/>
              <a:t>(expressão1){</a:t>
            </a:r>
          </a:p>
          <a:p>
            <a:pPr lvl="3">
              <a:buNone/>
            </a:pPr>
            <a:r>
              <a:rPr lang="pt-BR" i="1" dirty="0" smtClean="0"/>
              <a:t>Comandos caso a expressão1 seja verdadeira;</a:t>
            </a:r>
            <a:endParaRPr lang="pt-BR" i="1" dirty="0"/>
          </a:p>
          <a:p>
            <a:pPr lvl="2">
              <a:buNone/>
            </a:pPr>
            <a:r>
              <a:rPr lang="pt-BR" i="1" dirty="0" smtClean="0"/>
              <a:t>}</a:t>
            </a:r>
            <a:r>
              <a:rPr lang="pt-BR" i="1" dirty="0" err="1" smtClean="0"/>
              <a:t>else</a:t>
            </a:r>
            <a:r>
              <a:rPr lang="pt-BR" i="1" dirty="0" smtClean="0"/>
              <a:t> </a:t>
            </a:r>
            <a:r>
              <a:rPr lang="pt-BR" i="1" dirty="0" err="1" smtClean="0"/>
              <a:t>if</a:t>
            </a:r>
            <a:r>
              <a:rPr lang="pt-BR" i="1" dirty="0" smtClean="0"/>
              <a:t>(expressão 2){</a:t>
            </a:r>
          </a:p>
          <a:p>
            <a:pPr lvl="3">
              <a:buNone/>
            </a:pPr>
            <a:r>
              <a:rPr lang="pt-BR" i="1" dirty="0" smtClean="0"/>
              <a:t>Comandos caso a expressão2 seja verdadeira;</a:t>
            </a:r>
          </a:p>
          <a:p>
            <a:pPr lvl="2">
              <a:buNone/>
            </a:pPr>
            <a:r>
              <a:rPr lang="pt-BR" i="1" dirty="0" smtClean="0"/>
              <a:t>}...</a:t>
            </a:r>
          </a:p>
          <a:p>
            <a:pPr lvl="2">
              <a:buNone/>
            </a:pPr>
            <a:r>
              <a:rPr lang="pt-BR" i="1" dirty="0" err="1" smtClean="0"/>
              <a:t>else</a:t>
            </a:r>
            <a:r>
              <a:rPr lang="pt-BR" i="1" dirty="0" smtClean="0"/>
              <a:t>{</a:t>
            </a:r>
          </a:p>
          <a:p>
            <a:pPr lvl="2">
              <a:buNone/>
            </a:pPr>
            <a:r>
              <a:rPr lang="pt-BR" i="1" dirty="0" smtClean="0"/>
              <a:t>	    </a:t>
            </a:r>
            <a:r>
              <a:rPr lang="pt-BR" sz="2000" i="1" dirty="0" smtClean="0"/>
              <a:t>Comandos caso nenhuma expressão seja verdadeira;</a:t>
            </a:r>
          </a:p>
          <a:p>
            <a:pPr lvl="2">
              <a:buNone/>
            </a:pPr>
            <a:r>
              <a:rPr lang="pt-BR" i="1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Básicos...</a:t>
            </a:r>
          </a:p>
          <a:p>
            <a:r>
              <a:rPr lang="pt-BR" sz="2000" dirty="0" smtClean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www.urionlinejudge.com.br/judge/pt/problems/view/1001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www.urionlinejudge.com.br/judge/pt/problems/view/1002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https://</a:t>
            </a:r>
            <a:r>
              <a:rPr lang="pt-BR" sz="2000" dirty="0" smtClean="0">
                <a:hlinkClick r:id="rId4"/>
              </a:rPr>
              <a:t>www.urionlinejudge.com.br/judge/pt/problems/view/1003</a:t>
            </a:r>
            <a:endParaRPr lang="pt-BR" sz="2000" dirty="0" smtClean="0"/>
          </a:p>
          <a:p>
            <a:r>
              <a:rPr lang="pt-BR" sz="2000" dirty="0" smtClean="0">
                <a:hlinkClick r:id="rId5"/>
              </a:rPr>
              <a:t>https://</a:t>
            </a:r>
            <a:r>
              <a:rPr lang="pt-BR" sz="2000" dirty="0" smtClean="0">
                <a:hlinkClick r:id="rId5"/>
              </a:rPr>
              <a:t>www.urionlinejudge.com.br/judge/pt/problems/view/1004</a:t>
            </a: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https://</a:t>
            </a:r>
            <a:r>
              <a:rPr lang="pt-BR" sz="2000" dirty="0" smtClean="0">
                <a:hlinkClick r:id="rId6"/>
              </a:rPr>
              <a:t>www.urionlinejudge.com.br/judge/pt/problems/view/1015</a:t>
            </a:r>
            <a:endParaRPr lang="pt-BR" sz="2000" dirty="0" smtClean="0"/>
          </a:p>
          <a:p>
            <a:r>
              <a:rPr lang="pt-BR" sz="2000" dirty="0" smtClean="0">
                <a:hlinkClick r:id="rId7"/>
              </a:rPr>
              <a:t>https://</a:t>
            </a:r>
            <a:r>
              <a:rPr lang="pt-BR" sz="2000" dirty="0" smtClean="0">
                <a:hlinkClick r:id="rId7"/>
              </a:rPr>
              <a:t>www.urionlinejudge.com.br/judge/pt/problems/view/1016</a:t>
            </a:r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else</a:t>
            </a:r>
            <a:endParaRPr lang="pt-BR" dirty="0" smtClean="0"/>
          </a:p>
          <a:p>
            <a:r>
              <a:rPr lang="pt-BR" sz="2000" dirty="0" smtClean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www.urionlinejudge.com.br/judge/pt/problems/view/1042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www.urionlinejudge.com.br/judge/pt/problems/view/1038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https://</a:t>
            </a:r>
            <a:r>
              <a:rPr lang="pt-BR" sz="2000" dirty="0" smtClean="0">
                <a:hlinkClick r:id="rId4"/>
              </a:rPr>
              <a:t>www.urionlinejudge.com.br/judge/pt/problems/view/1049</a:t>
            </a:r>
            <a:endParaRPr lang="pt-BR" sz="2000" dirty="0" smtClean="0"/>
          </a:p>
          <a:p>
            <a:r>
              <a:rPr lang="pt-BR" sz="2000" dirty="0" smtClean="0">
                <a:hlinkClick r:id="rId5"/>
              </a:rPr>
              <a:t>https://</a:t>
            </a:r>
            <a:r>
              <a:rPr lang="pt-BR" sz="2000" dirty="0" smtClean="0">
                <a:hlinkClick r:id="rId5"/>
              </a:rPr>
              <a:t>www.urionlinejudge.com.br/judge/pt/problems/view/1050</a:t>
            </a: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https://</a:t>
            </a:r>
            <a:r>
              <a:rPr lang="pt-BR" sz="2000" dirty="0" smtClean="0">
                <a:hlinkClick r:id="rId6"/>
              </a:rPr>
              <a:t>www.urionlinejudge.com.br/judge/pt/problems/view/1052</a:t>
            </a:r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x = 10;</a:t>
            </a:r>
          </a:p>
          <a:p>
            <a:pPr>
              <a:buNone/>
            </a:pPr>
            <a:r>
              <a:rPr lang="pt-BR" dirty="0" smtClean="0"/>
              <a:t>for (</a:t>
            </a:r>
            <a:r>
              <a:rPr lang="pt-BR" dirty="0" err="1" smtClean="0"/>
              <a:t>int</a:t>
            </a:r>
            <a:r>
              <a:rPr lang="pt-BR" dirty="0" smtClean="0"/>
              <a:t> i = 0; i &lt; x; ++i){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i = 10;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while</a:t>
            </a:r>
            <a:r>
              <a:rPr lang="pt-BR" dirty="0" smtClean="0"/>
              <a:t>(i &gt; 0){</a:t>
            </a:r>
          </a:p>
          <a:p>
            <a:pPr>
              <a:buNone/>
            </a:pPr>
            <a:r>
              <a:rPr lang="pt-BR" dirty="0" smtClean="0"/>
              <a:t> --i;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499992" y="1639341"/>
            <a:ext cx="38987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</a:t>
            </a: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= 0, j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=10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 &lt; x; ++i, --j){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(i--){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Conector reto 6"/>
          <p:cNvCxnSpPr/>
          <p:nvPr/>
        </p:nvCxnSpPr>
        <p:spPr>
          <a:xfrm>
            <a:off x="4355976" y="1556792"/>
            <a:ext cx="0" cy="453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Dojo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While</a:t>
            </a:r>
            <a:r>
              <a:rPr lang="pt-BR" dirty="0" smtClean="0"/>
              <a:t> for</a:t>
            </a:r>
          </a:p>
          <a:p>
            <a:r>
              <a:rPr lang="pt-BR" sz="2000" dirty="0" smtClean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www.urionlinejudge.com.br/judge/pt/problems/view/1059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www.urionlinejudge.com.br/judge/pt/problems/view/1060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https://</a:t>
            </a:r>
            <a:r>
              <a:rPr lang="pt-BR" sz="2000" dirty="0" smtClean="0">
                <a:hlinkClick r:id="rId4"/>
              </a:rPr>
              <a:t>www.urionlinejudge.com.br/judge/pt/problems/view/1064</a:t>
            </a:r>
            <a:endParaRPr lang="pt-BR" sz="2000" dirty="0" smtClean="0"/>
          </a:p>
          <a:p>
            <a:r>
              <a:rPr lang="pt-BR" sz="2000" dirty="0" smtClean="0">
                <a:hlinkClick r:id="rId5"/>
              </a:rPr>
              <a:t>https://</a:t>
            </a:r>
            <a:r>
              <a:rPr lang="pt-BR" sz="2000" dirty="0" smtClean="0">
                <a:hlinkClick r:id="rId5"/>
              </a:rPr>
              <a:t>www.urionlinejudge.com.br/judge/pt/problems/view/1065</a:t>
            </a: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https://</a:t>
            </a:r>
            <a:r>
              <a:rPr lang="pt-BR" sz="2000" dirty="0" smtClean="0">
                <a:hlinkClick r:id="rId6"/>
              </a:rPr>
              <a:t>www.urionlinejudge.com.br/judge/pt/problems/view/1101</a:t>
            </a:r>
            <a:endParaRPr lang="pt-BR" sz="2000" dirty="0" smtClean="0"/>
          </a:p>
          <a:p>
            <a:r>
              <a:rPr lang="pt-BR" sz="2000" dirty="0" smtClean="0">
                <a:hlinkClick r:id="rId7"/>
              </a:rPr>
              <a:t>https://</a:t>
            </a:r>
            <a:r>
              <a:rPr lang="pt-BR" sz="2000" dirty="0" smtClean="0">
                <a:hlinkClick r:id="rId7"/>
              </a:rPr>
              <a:t>www.urionlinejudge.com.br/judge/pt/problems/view/1153</a:t>
            </a:r>
            <a:endParaRPr lang="pt-BR" sz="2000" dirty="0" smtClean="0"/>
          </a:p>
          <a:p>
            <a:r>
              <a:rPr lang="pt-BR" sz="2000" dirty="0" smtClean="0"/>
              <a:t> </a:t>
            </a:r>
            <a:r>
              <a:rPr lang="pt-BR" sz="2000" dirty="0" smtClean="0">
                <a:hlinkClick r:id="rId8"/>
              </a:rPr>
              <a:t>https://</a:t>
            </a:r>
            <a:r>
              <a:rPr lang="pt-BR" sz="2000" dirty="0" smtClean="0">
                <a:hlinkClick r:id="rId8"/>
              </a:rPr>
              <a:t>www.urionlinejudge.com.br/judge/pt/problems/view/1151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Roteiro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Variáveis e expressões</a:t>
            </a:r>
          </a:p>
          <a:p>
            <a:pPr lvl="1"/>
            <a:r>
              <a:rPr lang="pt-BR" dirty="0" smtClean="0"/>
              <a:t>Tipos de dados</a:t>
            </a:r>
          </a:p>
          <a:p>
            <a:pPr lvl="1"/>
            <a:r>
              <a:rPr lang="pt-BR" dirty="0" smtClean="0"/>
              <a:t>Operadores Aritméticos</a:t>
            </a:r>
          </a:p>
          <a:p>
            <a:pPr lvl="1"/>
            <a:r>
              <a:rPr lang="pt-BR" dirty="0" smtClean="0"/>
              <a:t>Operadores relacionais e lógicos</a:t>
            </a:r>
          </a:p>
          <a:p>
            <a:pPr lvl="1"/>
            <a:r>
              <a:rPr lang="pt-BR" dirty="0" smtClean="0"/>
              <a:t>Operadores bit a bit</a:t>
            </a:r>
          </a:p>
          <a:p>
            <a:pPr lvl="1"/>
            <a:r>
              <a:rPr lang="pt-BR" dirty="0" smtClean="0"/>
              <a:t>Atribuições</a:t>
            </a:r>
          </a:p>
          <a:p>
            <a:pPr lvl="1"/>
            <a:r>
              <a:rPr lang="pt-BR" dirty="0" smtClean="0"/>
              <a:t>Conversões</a:t>
            </a:r>
          </a:p>
          <a:p>
            <a:r>
              <a:rPr lang="pt-BR" dirty="0" smtClean="0"/>
              <a:t>Controle de fluxo</a:t>
            </a:r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,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 completo e total.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e expressões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Declaração:</a:t>
            </a:r>
          </a:p>
          <a:p>
            <a:pPr lvl="1">
              <a:buNone/>
            </a:pPr>
            <a:r>
              <a:rPr lang="pt-BR" dirty="0" err="1" smtClean="0"/>
              <a:t>tipo_dado</a:t>
            </a:r>
            <a:r>
              <a:rPr lang="pt-BR" dirty="0" smtClean="0"/>
              <a:t> </a:t>
            </a:r>
            <a:r>
              <a:rPr lang="pt-BR" dirty="0" err="1" smtClean="0"/>
              <a:t>nome_variavel</a:t>
            </a:r>
            <a:r>
              <a:rPr lang="pt-BR" dirty="0" smtClean="0"/>
              <a:t>;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dirty="0" smtClean="0"/>
              <a:t>Exemplo: </a:t>
            </a:r>
          </a:p>
          <a:p>
            <a:pPr lvl="1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n;</a:t>
            </a:r>
          </a:p>
          <a:p>
            <a:pPr lvl="1">
              <a:buNone/>
            </a:pPr>
            <a:endParaRPr lang="pt-BR" dirty="0"/>
          </a:p>
          <a:p>
            <a:pPr lvl="1">
              <a:buNone/>
            </a:pPr>
            <a:r>
              <a:rPr lang="pt-BR" dirty="0" smtClean="0"/>
              <a:t>C/C++ diferenciam letras maiúsculas e minúsculas.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Tipos de dados primitivos: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 : números</a:t>
            </a:r>
          </a:p>
          <a:p>
            <a:pPr lvl="1"/>
            <a:r>
              <a:rPr lang="pt-BR" dirty="0" err="1" smtClean="0"/>
              <a:t>Float</a:t>
            </a:r>
            <a:r>
              <a:rPr lang="pt-BR" dirty="0" smtClean="0"/>
              <a:t>: Número com ponto flutuante</a:t>
            </a:r>
          </a:p>
          <a:p>
            <a:pPr lvl="1"/>
            <a:r>
              <a:rPr lang="pt-BR" dirty="0" smtClean="0"/>
              <a:t>Double: Número com ponto flutuante com maior precisão.</a:t>
            </a:r>
          </a:p>
          <a:p>
            <a:pPr lvl="1"/>
            <a:r>
              <a:rPr lang="pt-BR" dirty="0" err="1" smtClean="0"/>
              <a:t>Char</a:t>
            </a:r>
            <a:r>
              <a:rPr lang="pt-BR" dirty="0" smtClean="0"/>
              <a:t>: Caractere</a:t>
            </a:r>
          </a:p>
          <a:p>
            <a:pPr lvl="1"/>
            <a:r>
              <a:rPr lang="pt-BR" dirty="0" err="1" smtClean="0"/>
              <a:t>Void</a:t>
            </a:r>
            <a:r>
              <a:rPr lang="pt-BR" dirty="0" smtClean="0"/>
              <a:t>: declara uma função que não retorna valor algum.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2400" dirty="0" smtClean="0"/>
              <a:t>O tamanho máximo e a faixa desses tipos de dados em C variam de acordo com o tipo de processador e com a versão do compilador C.</a:t>
            </a:r>
          </a:p>
          <a:p>
            <a:r>
              <a:rPr lang="pt-BR" dirty="0" smtClean="0"/>
              <a:t>Modificadores:</a:t>
            </a:r>
          </a:p>
          <a:p>
            <a:pPr lvl="1"/>
            <a:r>
              <a:rPr lang="pt-BR" dirty="0" err="1" smtClean="0"/>
              <a:t>Signed</a:t>
            </a:r>
            <a:endParaRPr lang="pt-BR" dirty="0" smtClean="0"/>
          </a:p>
          <a:p>
            <a:pPr lvl="1"/>
            <a:r>
              <a:rPr lang="pt-BR" dirty="0" err="1" smtClean="0"/>
              <a:t>Unsigned</a:t>
            </a:r>
            <a:endParaRPr lang="pt-BR" dirty="0" smtClean="0"/>
          </a:p>
          <a:p>
            <a:pPr lvl="1"/>
            <a:r>
              <a:rPr lang="pt-BR" dirty="0" err="1" smtClean="0"/>
              <a:t>Long</a:t>
            </a:r>
            <a:endParaRPr lang="pt-BR" dirty="0" smtClean="0"/>
          </a:p>
          <a:p>
            <a:pPr lvl="1"/>
            <a:r>
              <a:rPr lang="pt-BR" dirty="0" smtClean="0"/>
              <a:t>Short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>
              <a:buNone/>
            </a:pPr>
            <a:r>
              <a:rPr lang="pt-BR" b="1" dirty="0" smtClean="0"/>
              <a:t>Operador		Ação                 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+			Adição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-		          Subtração</a:t>
            </a:r>
          </a:p>
          <a:p>
            <a:pPr>
              <a:buNone/>
            </a:pPr>
            <a:r>
              <a:rPr lang="pt-BR" dirty="0"/>
              <a:t> </a:t>
            </a:r>
            <a:r>
              <a:rPr lang="pt-BR" dirty="0" smtClean="0"/>
              <a:t>      *			Multiplicação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    /			Divisão</a:t>
            </a:r>
          </a:p>
          <a:p>
            <a:pPr>
              <a:buNone/>
            </a:pPr>
            <a:r>
              <a:rPr lang="pt-BR" dirty="0"/>
              <a:t>	 </a:t>
            </a:r>
            <a:r>
              <a:rPr lang="pt-BR" dirty="0" smtClean="0"/>
              <a:t>   %		Módulo da divisão (resto)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    ++		Incremento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    --		Decremento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 e decremento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X++;</a:t>
            </a:r>
          </a:p>
          <a:p>
            <a:pPr>
              <a:buNone/>
            </a:pPr>
            <a:r>
              <a:rPr lang="pt-BR" dirty="0" smtClean="0"/>
              <a:t>É o mesmo que:</a:t>
            </a:r>
          </a:p>
          <a:p>
            <a:pPr>
              <a:buNone/>
            </a:pPr>
            <a:r>
              <a:rPr lang="pt-BR" dirty="0" smtClean="0"/>
              <a:t>X = X + 1;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X--;</a:t>
            </a:r>
          </a:p>
          <a:p>
            <a:pPr>
              <a:buNone/>
            </a:pPr>
            <a:r>
              <a:rPr lang="pt-BR" dirty="0" smtClean="0"/>
              <a:t>É o mesmo que:</a:t>
            </a:r>
          </a:p>
          <a:p>
            <a:pPr>
              <a:buNone/>
            </a:pPr>
            <a:r>
              <a:rPr lang="pt-BR" dirty="0" smtClean="0"/>
              <a:t>X = X – 1;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Pré-incremento e Pós-incremento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Pós-incremento:</a:t>
            </a:r>
          </a:p>
          <a:p>
            <a:pPr>
              <a:buNone/>
            </a:pPr>
            <a:r>
              <a:rPr lang="pt-BR" dirty="0" smtClean="0"/>
              <a:t>	x = 10;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y = x++;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//y recebe 10, depois x vale 11</a:t>
            </a:r>
          </a:p>
          <a:p>
            <a:r>
              <a:rPr lang="pt-BR" dirty="0" smtClean="0"/>
              <a:t>Pré-incremento: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x = 10;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y = ++x;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//y recebe 11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relacionais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Operador		Ação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&gt;			Maior que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&gt;= 			Maior que ou igual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&lt;			Menor que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&lt;= 			Menor que ou igual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==			Igual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!=			Diferente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454</Words>
  <Application>Microsoft Office PowerPoint</Application>
  <PresentationFormat>Apresentação na tela (4:3)</PresentationFormat>
  <Paragraphs>162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Grupo de estudos Maratona de programação</vt:lpstr>
      <vt:lpstr>Roteiro</vt:lpstr>
      <vt:lpstr>Variáveis e expressões</vt:lpstr>
      <vt:lpstr>Tipos de dados</vt:lpstr>
      <vt:lpstr>Tipos de dados(cont.)</vt:lpstr>
      <vt:lpstr>Operadores aritméticos</vt:lpstr>
      <vt:lpstr>Incremento e decremento</vt:lpstr>
      <vt:lpstr>Pré-incremento e Pós-incremento</vt:lpstr>
      <vt:lpstr>Operadores relacionais</vt:lpstr>
      <vt:lpstr>Operadores lógicos</vt:lpstr>
      <vt:lpstr>Operadores bit a bit</vt:lpstr>
      <vt:lpstr>Atribuições multiplas</vt:lpstr>
      <vt:lpstr>Controle de fluxo</vt:lpstr>
      <vt:lpstr>Controle de fluxo</vt:lpstr>
      <vt:lpstr>Controle de fluxo</vt:lpstr>
      <vt:lpstr>Dojo</vt:lpstr>
      <vt:lpstr>Dojo</vt:lpstr>
      <vt:lpstr>Repetição</vt:lpstr>
      <vt:lpstr>Dojo</vt:lpstr>
      <vt:lpstr>Referência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marcos</dc:creator>
  <cp:lastModifiedBy>Aluno</cp:lastModifiedBy>
  <cp:revision>35</cp:revision>
  <dcterms:created xsi:type="dcterms:W3CDTF">2013-10-12T01:52:06Z</dcterms:created>
  <dcterms:modified xsi:type="dcterms:W3CDTF">2015-03-24T12:53:25Z</dcterms:modified>
</cp:coreProperties>
</file>