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63" r:id="rId17"/>
    <p:sldId id="273" r:id="rId18"/>
    <p:sldId id="274" r:id="rId19"/>
    <p:sldId id="275" r:id="rId20"/>
    <p:sldId id="285" r:id="rId21"/>
    <p:sldId id="276" r:id="rId22"/>
    <p:sldId id="284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BE80-8953-4319-B565-C5DF22DA42C1}" type="datetimeFigureOut">
              <a:rPr lang="pt-BR" smtClean="0"/>
              <a:pPr/>
              <a:t>17/03/2015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7596-F45E-46BE-BAF1-4DFC9E7EB9C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BE80-8953-4319-B565-C5DF22DA42C1}" type="datetimeFigureOut">
              <a:rPr lang="pt-BR" smtClean="0"/>
              <a:pPr/>
              <a:t>17/03/2015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7596-F45E-46BE-BAF1-4DFC9E7EB9C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BE80-8953-4319-B565-C5DF22DA42C1}" type="datetimeFigureOut">
              <a:rPr lang="pt-BR" smtClean="0"/>
              <a:pPr/>
              <a:t>17/03/2015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7596-F45E-46BE-BAF1-4DFC9E7EB9C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BE80-8953-4319-B565-C5DF22DA42C1}" type="datetimeFigureOut">
              <a:rPr lang="pt-BR" smtClean="0"/>
              <a:pPr/>
              <a:t>17/03/2015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7596-F45E-46BE-BAF1-4DFC9E7EB9C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BE80-8953-4319-B565-C5DF22DA42C1}" type="datetimeFigureOut">
              <a:rPr lang="pt-BR" smtClean="0"/>
              <a:pPr/>
              <a:t>17/03/2015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7596-F45E-46BE-BAF1-4DFC9E7EB9C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BE80-8953-4319-B565-C5DF22DA42C1}" type="datetimeFigureOut">
              <a:rPr lang="pt-BR" smtClean="0"/>
              <a:pPr/>
              <a:t>17/03/2015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7596-F45E-46BE-BAF1-4DFC9E7EB9C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BE80-8953-4319-B565-C5DF22DA42C1}" type="datetimeFigureOut">
              <a:rPr lang="pt-BR" smtClean="0"/>
              <a:pPr/>
              <a:t>17/03/2015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7596-F45E-46BE-BAF1-4DFC9E7EB9C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BE80-8953-4319-B565-C5DF22DA42C1}" type="datetimeFigureOut">
              <a:rPr lang="pt-BR" smtClean="0"/>
              <a:pPr/>
              <a:t>17/03/2015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7596-F45E-46BE-BAF1-4DFC9E7EB9C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BE80-8953-4319-B565-C5DF22DA42C1}" type="datetimeFigureOut">
              <a:rPr lang="pt-BR" smtClean="0"/>
              <a:pPr/>
              <a:t>17/03/2015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7596-F45E-46BE-BAF1-4DFC9E7EB9C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BE80-8953-4319-B565-C5DF22DA42C1}" type="datetimeFigureOut">
              <a:rPr lang="pt-BR" smtClean="0"/>
              <a:pPr/>
              <a:t>17/03/2015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7596-F45E-46BE-BAF1-4DFC9E7EB9C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BE80-8953-4319-B565-C5DF22DA42C1}" type="datetimeFigureOut">
              <a:rPr lang="pt-BR" smtClean="0"/>
              <a:pPr/>
              <a:t>17/03/2015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7596-F45E-46BE-BAF1-4DFC9E7EB9C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4BE80-8953-4319-B565-C5DF22DA42C1}" type="datetimeFigureOut">
              <a:rPr lang="pt-BR" smtClean="0"/>
              <a:pPr/>
              <a:t>17/03/2015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C7596-F45E-46BE-BAF1-4DFC9E7EB9C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rionlinejudge.com.br/judge/problems/view/1168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rionlinejudge.com.br/judge/problems/view/1069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rionlinejudge.com.br/judge/problems/view/1161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rionlinejudge.com.br/judge/problems/view/1310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rionlinejudge.com.br/judge/problems/view/1195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rionlinejudge.com.br/judge/problems/view/1039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rionlinejudge.com.br/" TargetMode="External"/><Relationship Id="rId2" Type="http://schemas.openxmlformats.org/officeDocument/2006/relationships/hyperlink" Target="http://br.spoj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rionlinejudge.com.br/judge/problems/view/1091" TargetMode="External"/><Relationship Id="rId2" Type="http://schemas.openxmlformats.org/officeDocument/2006/relationships/hyperlink" Target="http://www.urionlinejudge.com.br/judge/problems/view/108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Grupo de estudos </a:t>
            </a:r>
            <a:br>
              <a:rPr lang="pt-BR" dirty="0" smtClean="0"/>
            </a:br>
            <a:r>
              <a:rPr lang="pt-BR" dirty="0" smtClean="0"/>
              <a:t>Maratona de Programação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0000"/>
                </a:solidFill>
              </a:rPr>
              <a:t>Dia 1</a:t>
            </a:r>
            <a:endParaRPr lang="pt-B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exercícios (cont.)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Strings</a:t>
            </a:r>
          </a:p>
          <a:p>
            <a:pPr>
              <a:buNone/>
            </a:pPr>
            <a:r>
              <a:rPr lang="pt-BR" dirty="0"/>
              <a:t> </a:t>
            </a:r>
            <a:r>
              <a:rPr lang="pt-BR" dirty="0" smtClean="0"/>
              <a:t>	Palíndromos, frequência, maior subsequência comum, manipulação de strings, etc.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Exemplo:</a:t>
            </a:r>
          </a:p>
          <a:p>
            <a:pPr>
              <a:buNone/>
            </a:pPr>
            <a:r>
              <a:rPr lang="pt-BR" sz="2200" dirty="0" smtClean="0">
                <a:latin typeface="CMR12"/>
                <a:hlinkClick r:id="rId2"/>
              </a:rPr>
              <a:t>http://www.urionlinejudge.com.br/judge/problems/view/1168</a:t>
            </a:r>
            <a:endParaRPr lang="pt-BR" sz="2200" dirty="0" smtClean="0">
              <a:latin typeface="CMR12"/>
            </a:endParaRP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exercícios (cont.)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Estrutura de dados e bibliotecas:</a:t>
            </a:r>
          </a:p>
          <a:p>
            <a:pPr>
              <a:buNone/>
            </a:pPr>
            <a:r>
              <a:rPr lang="pt-BR" dirty="0" smtClean="0"/>
              <a:t>	Pilha, Fila, ordenação, dicionários, etc.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Exemplo:</a:t>
            </a:r>
          </a:p>
          <a:p>
            <a:pPr>
              <a:buNone/>
            </a:pPr>
            <a:r>
              <a:rPr lang="pt-BR" sz="2200" dirty="0" smtClean="0">
                <a:latin typeface="CMR12"/>
                <a:hlinkClick r:id="rId2"/>
              </a:rPr>
              <a:t>http://www.urionlinejudge.com.br/judge/problems/view/1069</a:t>
            </a:r>
            <a:endParaRPr lang="pt-BR" sz="2200" dirty="0" smtClean="0">
              <a:latin typeface="CMR12"/>
            </a:endParaRPr>
          </a:p>
          <a:p>
            <a:pPr>
              <a:buNone/>
            </a:pPr>
            <a:endParaRPr lang="pt-BR" sz="2200" dirty="0" smtClean="0">
              <a:latin typeface="CMR12"/>
            </a:endParaRP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exercícios (cont.)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Matemática:</a:t>
            </a:r>
          </a:p>
          <a:p>
            <a:pPr>
              <a:buNone/>
            </a:pPr>
            <a:r>
              <a:rPr lang="pt-BR" dirty="0" smtClean="0"/>
              <a:t>	Sistemas numéricos, números primos, combinatória, </a:t>
            </a:r>
            <a:r>
              <a:rPr lang="pt-BR" dirty="0" err="1" smtClean="0"/>
              <a:t>BigInteger</a:t>
            </a:r>
            <a:r>
              <a:rPr lang="pt-BR" dirty="0" smtClean="0"/>
              <a:t>, etc.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Exemplo:</a:t>
            </a:r>
          </a:p>
          <a:p>
            <a:pPr>
              <a:buNone/>
            </a:pPr>
            <a:r>
              <a:rPr lang="pt-BR" sz="2200" dirty="0" smtClean="0">
                <a:latin typeface="CMR12"/>
                <a:hlinkClick r:id="rId2"/>
              </a:rPr>
              <a:t>http://www.urionlinejudge.com.br/judge/problems/view/1161</a:t>
            </a:r>
            <a:endParaRPr lang="pt-BR" sz="2200" dirty="0" smtClean="0">
              <a:latin typeface="CMR12"/>
            </a:endParaRPr>
          </a:p>
          <a:p>
            <a:pPr>
              <a:buNone/>
            </a:pPr>
            <a:endParaRPr lang="pt-BR" sz="2200" dirty="0" smtClean="0">
              <a:latin typeface="CMR12"/>
            </a:endParaRPr>
          </a:p>
          <a:p>
            <a:pPr>
              <a:buNone/>
            </a:pPr>
            <a:endParaRPr lang="pt-BR" sz="2200" dirty="0" smtClean="0">
              <a:latin typeface="CMR12"/>
            </a:endParaRP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exercícios (cont.)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Paradigmas:</a:t>
            </a:r>
          </a:p>
          <a:p>
            <a:pPr>
              <a:buNone/>
            </a:pPr>
            <a:r>
              <a:rPr lang="pt-BR" dirty="0" smtClean="0"/>
              <a:t>	Programação dinâmica, algoritmos gulosos, </a:t>
            </a:r>
            <a:r>
              <a:rPr lang="pt-BR" dirty="0" err="1" smtClean="0"/>
              <a:t>backtracking</a:t>
            </a:r>
            <a:r>
              <a:rPr lang="pt-BR" dirty="0" smtClean="0"/>
              <a:t>, etc.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Exemplo:</a:t>
            </a:r>
          </a:p>
          <a:p>
            <a:pPr>
              <a:buNone/>
            </a:pPr>
            <a:r>
              <a:rPr lang="pt-BR" sz="2400" dirty="0" smtClean="0">
                <a:hlinkClick r:id="rId2"/>
              </a:rPr>
              <a:t>http://www.urionlinejudge.com.br/judge/problems/view/1310</a:t>
            </a:r>
            <a:endParaRPr lang="pt-BR" sz="2200" dirty="0" smtClean="0">
              <a:latin typeface="CMR12"/>
            </a:endParaRPr>
          </a:p>
          <a:p>
            <a:pPr>
              <a:buNone/>
            </a:pPr>
            <a:endParaRPr lang="pt-BR" sz="2200" dirty="0" smtClean="0">
              <a:latin typeface="CMR12"/>
            </a:endParaRP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exercícios (cont.)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Grafos:</a:t>
            </a:r>
          </a:p>
          <a:p>
            <a:pPr>
              <a:buNone/>
            </a:pPr>
            <a:r>
              <a:rPr lang="pt-BR" dirty="0" smtClean="0"/>
              <a:t>	Caminho mínimo, árvore geradora mínima, árvore binária, fluxo, etc</a:t>
            </a:r>
            <a:r>
              <a:rPr lang="pt-BR" dirty="0"/>
              <a:t>.</a:t>
            </a: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Exemplo:</a:t>
            </a:r>
          </a:p>
          <a:p>
            <a:pPr>
              <a:buNone/>
            </a:pPr>
            <a:r>
              <a:rPr lang="pt-BR" sz="2400" dirty="0" smtClean="0">
                <a:hlinkClick r:id="rId2"/>
              </a:rPr>
              <a:t>http://www.urionlinejudge.com.br/judge/problems/view/1195</a:t>
            </a:r>
            <a:endParaRPr lang="pt-BR" sz="2200" dirty="0" smtClean="0">
              <a:latin typeface="CMR12"/>
            </a:endParaRP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exercícios (cont.)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Geometria computacional:</a:t>
            </a:r>
          </a:p>
          <a:p>
            <a:pPr>
              <a:buNone/>
            </a:pPr>
            <a:r>
              <a:rPr lang="pt-BR" dirty="0" smtClean="0"/>
              <a:t>	Pontos e linhas, polígonos, intersecção, fecho convexo, etc.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Exemplo:</a:t>
            </a:r>
          </a:p>
          <a:p>
            <a:pPr>
              <a:buNone/>
            </a:pPr>
            <a:r>
              <a:rPr lang="pt-BR" sz="2400" dirty="0" smtClean="0">
                <a:hlinkClick r:id="rId2"/>
              </a:rPr>
              <a:t>http://www.urionlinejudge.com.br/judge/problems/view/1039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Sites para treino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hlinkClick r:id="rId2"/>
              </a:rPr>
              <a:t>http://br.spoj.com/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	Problemas separados por competições.</a:t>
            </a:r>
          </a:p>
          <a:p>
            <a:endParaRPr lang="pt-BR" dirty="0" smtClean="0"/>
          </a:p>
          <a:p>
            <a:r>
              <a:rPr lang="pt-BR" dirty="0" smtClean="0">
                <a:hlinkClick r:id="rId3"/>
              </a:rPr>
              <a:t>http://www.urionlinejudge.com.br/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	Problemas separados por categoria e nível.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C/C++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032028"/>
            <a:ext cx="8229600" cy="139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611560" y="1340768"/>
            <a:ext cx="2058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Hello</a:t>
            </a:r>
            <a:r>
              <a:rPr lang="pt-BR" dirty="0" smtClean="0"/>
              <a:t> World em C++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755576" y="3717032"/>
            <a:ext cx="1826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Hello</a:t>
            </a:r>
            <a:r>
              <a:rPr lang="pt-BR" dirty="0" smtClean="0"/>
              <a:t> World em C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149080"/>
            <a:ext cx="828092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Entrada e saída padrão</a:t>
            </a:r>
            <a:endParaRPr lang="pt-B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060848"/>
            <a:ext cx="807720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467544" y="148478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</a:t>
            </a:r>
            <a:endParaRPr lang="pt-B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725144"/>
            <a:ext cx="822960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6"/>
          <p:cNvSpPr txBox="1"/>
          <p:nvPr/>
        </p:nvSpPr>
        <p:spPr>
          <a:xfrm>
            <a:off x="467544" y="4149080"/>
            <a:ext cx="540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C++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As vezes é mais cômodo usar a entrada e saída padrão do C, por ter mais controle sobre elas.</a:t>
            </a:r>
          </a:p>
          <a:p>
            <a:pPr>
              <a:buNone/>
            </a:pPr>
            <a:r>
              <a:rPr lang="pt-BR" sz="2400" dirty="0"/>
              <a:t>	</a:t>
            </a:r>
            <a:r>
              <a:rPr lang="pt-BR" sz="2400" dirty="0" smtClean="0"/>
              <a:t>Por exemplo, imprimir na tela um número real com 3 casas decimais.</a:t>
            </a:r>
          </a:p>
          <a:p>
            <a:r>
              <a:rPr lang="pt-BR" sz="2400" dirty="0" smtClean="0"/>
              <a:t>Mas na maioria das vezes é melhor usar a entrada e saída do C++ por serem mais simples e rápidas para serem digitadas. Porém a entrada e saída do C++ é um pouco mais lenta. 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Roteiro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Apresentação</a:t>
            </a:r>
          </a:p>
          <a:p>
            <a:r>
              <a:rPr lang="pt-BR" sz="2400" dirty="0" smtClean="0"/>
              <a:t>Maratonas de programação</a:t>
            </a:r>
          </a:p>
          <a:p>
            <a:r>
              <a:rPr lang="pt-BR" sz="2400" dirty="0" smtClean="0"/>
              <a:t>Correção dos exercícios</a:t>
            </a:r>
          </a:p>
          <a:p>
            <a:r>
              <a:rPr lang="pt-BR" sz="2400" dirty="0" smtClean="0"/>
              <a:t>Tipos de exercícios</a:t>
            </a:r>
          </a:p>
          <a:p>
            <a:r>
              <a:rPr lang="pt-BR" sz="2400" dirty="0" smtClean="0"/>
              <a:t>Sites para treino</a:t>
            </a:r>
          </a:p>
          <a:p>
            <a:r>
              <a:rPr lang="pt-BR" sz="2400" dirty="0" smtClean="0"/>
              <a:t>Introdução C/C++</a:t>
            </a:r>
          </a:p>
          <a:p>
            <a:r>
              <a:rPr lang="pt-BR" sz="2400" dirty="0" smtClean="0"/>
              <a:t>Entrada e saída padrão</a:t>
            </a:r>
          </a:p>
          <a:p>
            <a:pPr>
              <a:buNone/>
            </a:pP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Controles e Repetição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err="1" smtClean="0"/>
              <a:t>If</a:t>
            </a:r>
            <a:endParaRPr lang="pt-BR" sz="2400" dirty="0" smtClean="0"/>
          </a:p>
          <a:p>
            <a:r>
              <a:rPr lang="pt-BR" sz="2400" dirty="0" err="1" smtClean="0"/>
              <a:t>Else</a:t>
            </a:r>
            <a:endParaRPr lang="pt-BR" sz="2400" dirty="0" smtClean="0"/>
          </a:p>
          <a:p>
            <a:r>
              <a:rPr lang="pt-BR" sz="2400" dirty="0" err="1" smtClean="0"/>
              <a:t>While</a:t>
            </a:r>
            <a:endParaRPr lang="pt-BR" sz="2400" dirty="0" smtClean="0"/>
          </a:p>
          <a:p>
            <a:r>
              <a:rPr lang="pt-BR" sz="2400" dirty="0" smtClean="0"/>
              <a:t>For</a:t>
            </a:r>
          </a:p>
          <a:p>
            <a:r>
              <a:rPr lang="pt-BR" sz="2400" dirty="0" smtClean="0"/>
              <a:t>Switch</a:t>
            </a:r>
          </a:p>
          <a:p>
            <a:r>
              <a:rPr lang="pt-BR" sz="2400" dirty="0" err="1" smtClean="0"/>
              <a:t>Do-While</a:t>
            </a:r>
            <a:endParaRPr lang="pt-BR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Dojo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Exercícios para treino:</a:t>
            </a:r>
          </a:p>
          <a:p>
            <a:pPr>
              <a:buNone/>
            </a:pPr>
            <a:r>
              <a:rPr lang="pt-BR" dirty="0"/>
              <a:t>	</a:t>
            </a:r>
            <a:r>
              <a:rPr lang="pt-BR" dirty="0" smtClean="0"/>
              <a:t>URI – iniciantes.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2276872"/>
            <a:ext cx="9144000" cy="181704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pt-BR" sz="11500" dirty="0" smtClean="0"/>
              <a:t>Dúvidas?</a:t>
            </a:r>
            <a:endParaRPr lang="pt-BR" sz="1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Maratonas de programação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baseline="0" dirty="0" smtClean="0">
                <a:latin typeface="CMR12"/>
              </a:rPr>
              <a:t>Equipes de três pessoas que podem utilizar um computador. </a:t>
            </a:r>
          </a:p>
          <a:p>
            <a:r>
              <a:rPr lang="pt-BR" sz="2400" baseline="0" dirty="0" smtClean="0">
                <a:latin typeface="CMR12"/>
              </a:rPr>
              <a:t>A prova consiste em diversos problemas e tem duração de 5 horas.</a:t>
            </a:r>
          </a:p>
          <a:p>
            <a:r>
              <a:rPr lang="pt-BR" sz="2400" dirty="0">
                <a:latin typeface="CMR12"/>
              </a:rPr>
              <a:t>O</a:t>
            </a:r>
            <a:r>
              <a:rPr lang="pt-BR" sz="2400" baseline="0" dirty="0" smtClean="0">
                <a:latin typeface="CMR12"/>
              </a:rPr>
              <a:t>s programas devem ser resolvidos utilizando-se C, C++,</a:t>
            </a:r>
            <a:r>
              <a:rPr lang="pt-BR" sz="2400" dirty="0" smtClean="0">
                <a:latin typeface="CMR12"/>
              </a:rPr>
              <a:t> </a:t>
            </a:r>
            <a:r>
              <a:rPr lang="pt-BR" sz="2400" baseline="0" dirty="0" smtClean="0">
                <a:latin typeface="CMR12"/>
              </a:rPr>
              <a:t> Java</a:t>
            </a:r>
            <a:r>
              <a:rPr lang="pt-BR" sz="2400" dirty="0" smtClean="0">
                <a:latin typeface="CMR12"/>
              </a:rPr>
              <a:t> ou Pascal.</a:t>
            </a:r>
          </a:p>
          <a:p>
            <a:r>
              <a:rPr lang="pt-BR" sz="2400" dirty="0">
                <a:latin typeface="CMR12"/>
              </a:rPr>
              <a:t>É</a:t>
            </a:r>
            <a:r>
              <a:rPr lang="pt-BR" sz="2400" dirty="0" smtClean="0">
                <a:latin typeface="CMR12"/>
              </a:rPr>
              <a:t> permitido </a:t>
            </a:r>
            <a:r>
              <a:rPr lang="pt-BR" sz="2400" dirty="0">
                <a:latin typeface="CMR12"/>
              </a:rPr>
              <a:t>a </a:t>
            </a:r>
            <a:r>
              <a:rPr lang="pt-BR" sz="2400" dirty="0" smtClean="0">
                <a:latin typeface="CMR12"/>
              </a:rPr>
              <a:t>utilização </a:t>
            </a:r>
            <a:r>
              <a:rPr lang="pt-BR" sz="2400" dirty="0">
                <a:latin typeface="CMR12"/>
              </a:rPr>
              <a:t>de material impresso para </a:t>
            </a:r>
            <a:r>
              <a:rPr lang="pt-BR" sz="2400" dirty="0" smtClean="0">
                <a:latin typeface="CMR12"/>
              </a:rPr>
              <a:t>consulta.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Maratonas de Programação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err="1" smtClean="0"/>
              <a:t>InterFatecs</a:t>
            </a:r>
            <a:endParaRPr lang="pt-BR" sz="2400" dirty="0" smtClean="0"/>
          </a:p>
          <a:p>
            <a:r>
              <a:rPr lang="pt-BR" sz="2400" dirty="0" smtClean="0"/>
              <a:t>ACM - ICPC</a:t>
            </a:r>
          </a:p>
          <a:p>
            <a:r>
              <a:rPr lang="pt-BR" sz="2400" dirty="0" smtClean="0"/>
              <a:t>OBI</a:t>
            </a:r>
          </a:p>
          <a:p>
            <a:r>
              <a:rPr lang="pt-BR" sz="2400" dirty="0" smtClean="0"/>
              <a:t>Maratona interna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Correção dos 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pt-BR" dirty="0" smtClean="0">
                <a:cs typeface="Times New Roman" pitchFamily="18" charset="0"/>
              </a:rPr>
              <a:t>Durante a prova, e nos juízes online, pode-se obter as seguintes respostas:</a:t>
            </a:r>
          </a:p>
          <a:p>
            <a:pPr algn="just"/>
            <a:r>
              <a:rPr lang="pt-BR" sz="3800" dirty="0" err="1" smtClean="0">
                <a:cs typeface="Times New Roman" pitchFamily="18" charset="0"/>
              </a:rPr>
              <a:t>Accepted</a:t>
            </a:r>
            <a:r>
              <a:rPr lang="pt-BR" dirty="0" smtClean="0">
                <a:cs typeface="Times New Roman" pitchFamily="18" charset="0"/>
              </a:rPr>
              <a:t>:</a:t>
            </a:r>
          </a:p>
          <a:p>
            <a:pPr algn="just">
              <a:buNone/>
            </a:pPr>
            <a:r>
              <a:rPr lang="pt-BR" dirty="0" smtClean="0">
                <a:cs typeface="Times New Roman" pitchFamily="18" charset="0"/>
              </a:rPr>
              <a:t>	Programa compilou, executou sem erros e forneceu a resposta correta para todos os casos de teste dentro do tempo limite.</a:t>
            </a:r>
          </a:p>
          <a:p>
            <a:pPr algn="just">
              <a:buNone/>
            </a:pPr>
            <a:endParaRPr lang="pt-BR" dirty="0" smtClean="0">
              <a:cs typeface="Times New Roman" pitchFamily="18" charset="0"/>
            </a:endParaRPr>
          </a:p>
          <a:p>
            <a:pPr algn="just"/>
            <a:r>
              <a:rPr lang="pt-BR" sz="3800" dirty="0" err="1" smtClean="0">
                <a:cs typeface="Times New Roman" pitchFamily="18" charset="0"/>
              </a:rPr>
              <a:t>Compilation</a:t>
            </a:r>
            <a:r>
              <a:rPr lang="pt-BR" dirty="0" smtClean="0">
                <a:cs typeface="Times New Roman" pitchFamily="18" charset="0"/>
              </a:rPr>
              <a:t> </a:t>
            </a:r>
            <a:r>
              <a:rPr lang="pt-BR" sz="3800" dirty="0" err="1" smtClean="0">
                <a:cs typeface="Times New Roman" pitchFamily="18" charset="0"/>
              </a:rPr>
              <a:t>error</a:t>
            </a:r>
            <a:r>
              <a:rPr lang="pt-BR" dirty="0" smtClean="0">
                <a:cs typeface="Times New Roman" pitchFamily="18" charset="0"/>
              </a:rPr>
              <a:t>:</a:t>
            </a:r>
          </a:p>
          <a:p>
            <a:pPr algn="just">
              <a:buNone/>
            </a:pPr>
            <a:r>
              <a:rPr lang="pt-BR" dirty="0">
                <a:cs typeface="Times New Roman" pitchFamily="18" charset="0"/>
              </a:rPr>
              <a:t>	</a:t>
            </a:r>
            <a:r>
              <a:rPr lang="pt-BR" dirty="0" smtClean="0">
                <a:cs typeface="Times New Roman" pitchFamily="18" charset="0"/>
              </a:rPr>
              <a:t>O programa não compilou, deve-se verificar se a linguagem de programação foi escolhida corretamente e/ou bibliotecas não aceitas pelos </a:t>
            </a:r>
            <a:r>
              <a:rPr lang="pt-BR" dirty="0" err="1" smtClean="0">
                <a:cs typeface="Times New Roman" pitchFamily="18" charset="0"/>
              </a:rPr>
              <a:t>juizes</a:t>
            </a:r>
            <a:r>
              <a:rPr lang="pt-BR" dirty="0" smtClean="0"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Correção dos exercícios (cont.)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 err="1" smtClean="0">
                <a:latin typeface="Calibri (Corpo)"/>
                <a:cs typeface="Times New Roman" pitchFamily="18" charset="0"/>
              </a:rPr>
              <a:t>Runtime</a:t>
            </a:r>
            <a:r>
              <a:rPr lang="pt-BR" dirty="0" smtClean="0">
                <a:latin typeface="Calibri (Corpo)"/>
                <a:cs typeface="Times New Roman" pitchFamily="18" charset="0"/>
              </a:rPr>
              <a:t> </a:t>
            </a:r>
            <a:r>
              <a:rPr lang="pt-BR" dirty="0" err="1" smtClean="0">
                <a:latin typeface="Calibri (Corpo)"/>
                <a:cs typeface="Times New Roman" pitchFamily="18" charset="0"/>
              </a:rPr>
              <a:t>error</a:t>
            </a:r>
            <a:r>
              <a:rPr lang="pt-BR" sz="3000" dirty="0" smtClean="0">
                <a:latin typeface="Calibri (Corpo)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pt-BR" sz="3000" dirty="0">
                <a:latin typeface="Calibri (Corpo)"/>
                <a:cs typeface="Times New Roman" pitchFamily="18" charset="0"/>
              </a:rPr>
              <a:t> </a:t>
            </a:r>
            <a:r>
              <a:rPr lang="pt-BR" sz="3000" dirty="0" smtClean="0">
                <a:latin typeface="Calibri (Corpo)"/>
                <a:cs typeface="Times New Roman" pitchFamily="18" charset="0"/>
              </a:rPr>
              <a:t>   </a:t>
            </a:r>
            <a:r>
              <a:rPr lang="pt-BR" sz="2400" baseline="0" dirty="0" smtClean="0">
                <a:latin typeface="Calibri (Corpo)"/>
                <a:cs typeface="Times New Roman" pitchFamily="18" charset="0"/>
              </a:rPr>
              <a:t>O programa compilou corretamente, entretanto teve um erro em tempo</a:t>
            </a:r>
            <a:r>
              <a:rPr lang="pt-BR" sz="2400" dirty="0" smtClean="0">
                <a:latin typeface="Calibri (Corpo)"/>
                <a:cs typeface="Times New Roman" pitchFamily="18" charset="0"/>
              </a:rPr>
              <a:t> </a:t>
            </a:r>
            <a:r>
              <a:rPr lang="pt-BR" sz="2400" baseline="0" dirty="0" smtClean="0">
                <a:latin typeface="Calibri (Corpo)"/>
                <a:cs typeface="Times New Roman" pitchFamily="18" charset="0"/>
              </a:rPr>
              <a:t>de execução: Deve-se verificar a solução na busca de possíveis erros de programação que originem acessos inválidos de memória, estouros de pilha, divisão por “0”...</a:t>
            </a:r>
            <a:endParaRPr lang="pt-BR" sz="3000" baseline="0" dirty="0" smtClean="0">
              <a:latin typeface="Calibri (Corpo)"/>
              <a:cs typeface="Times New Roman" pitchFamily="18" charset="0"/>
            </a:endParaRPr>
          </a:p>
          <a:p>
            <a:r>
              <a:rPr lang="pt-BR" dirty="0" err="1" smtClean="0">
                <a:latin typeface="Calibri (Corpo)"/>
                <a:cs typeface="Times New Roman" pitchFamily="18" charset="0"/>
              </a:rPr>
              <a:t>Wrong</a:t>
            </a:r>
            <a:r>
              <a:rPr lang="pt-BR" dirty="0" smtClean="0">
                <a:latin typeface="Calibri (Corpo)"/>
                <a:cs typeface="Times New Roman" pitchFamily="18" charset="0"/>
              </a:rPr>
              <a:t> </a:t>
            </a:r>
            <a:r>
              <a:rPr lang="pt-BR" dirty="0" err="1" smtClean="0">
                <a:latin typeface="Calibri (Corpo)"/>
                <a:cs typeface="Times New Roman" pitchFamily="18" charset="0"/>
              </a:rPr>
              <a:t>answer</a:t>
            </a:r>
            <a:r>
              <a:rPr lang="pt-BR" sz="3000" dirty="0" smtClean="0">
                <a:latin typeface="Calibri (Corpo)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pt-BR" sz="3000" dirty="0" smtClean="0">
                <a:latin typeface="Calibri (Corpo)"/>
                <a:cs typeface="Times New Roman" pitchFamily="18" charset="0"/>
              </a:rPr>
              <a:t>    </a:t>
            </a:r>
            <a:r>
              <a:rPr lang="pt-BR" sz="2400" dirty="0" smtClean="0">
                <a:latin typeface="Calibri (Corpo)"/>
                <a:cs typeface="Times New Roman" pitchFamily="18" charset="0"/>
              </a:rPr>
              <a:t>O </a:t>
            </a:r>
            <a:r>
              <a:rPr lang="pt-BR" sz="2400" dirty="0">
                <a:latin typeface="Calibri (Corpo)"/>
                <a:cs typeface="Times New Roman" pitchFamily="18" charset="0"/>
              </a:rPr>
              <a:t>programa compilou e executou sem erros, entretanto </a:t>
            </a:r>
            <a:r>
              <a:rPr lang="pt-BR" sz="2400" dirty="0" smtClean="0">
                <a:latin typeface="Calibri (Corpo)"/>
                <a:cs typeface="Times New Roman" pitchFamily="18" charset="0"/>
              </a:rPr>
              <a:t>não </a:t>
            </a:r>
            <a:r>
              <a:rPr lang="pt-BR" sz="2400" dirty="0">
                <a:latin typeface="Calibri (Corpo)"/>
                <a:cs typeface="Times New Roman" pitchFamily="18" charset="0"/>
              </a:rPr>
              <a:t>forneceu </a:t>
            </a:r>
            <a:r>
              <a:rPr lang="pt-BR" sz="2400" dirty="0" smtClean="0">
                <a:latin typeface="Calibri (Corpo)"/>
                <a:cs typeface="Times New Roman" pitchFamily="18" charset="0"/>
              </a:rPr>
              <a:t>a saída </a:t>
            </a:r>
            <a:r>
              <a:rPr lang="pt-BR" sz="2400" dirty="0">
                <a:latin typeface="Calibri (Corpo)"/>
                <a:cs typeface="Times New Roman" pitchFamily="18" charset="0"/>
              </a:rPr>
              <a:t>correta para todos os </a:t>
            </a:r>
            <a:r>
              <a:rPr lang="pt-BR" sz="2400" dirty="0" smtClean="0">
                <a:latin typeface="Calibri (Corpo)"/>
                <a:cs typeface="Times New Roman" pitchFamily="18" charset="0"/>
              </a:rPr>
              <a:t>casos de teste.</a:t>
            </a:r>
            <a:endParaRPr lang="pt-BR" sz="3000" dirty="0" smtClean="0">
              <a:latin typeface="Calibri (Corpo)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Correção dos exercícios (cont.)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Presentation</a:t>
            </a:r>
            <a:r>
              <a:rPr lang="pt-BR" dirty="0" smtClean="0"/>
              <a:t> </a:t>
            </a:r>
            <a:r>
              <a:rPr lang="pt-BR" dirty="0" err="1" smtClean="0"/>
              <a:t>error</a:t>
            </a:r>
            <a:r>
              <a:rPr lang="pt-BR" dirty="0" smtClean="0"/>
              <a:t>:</a:t>
            </a:r>
          </a:p>
          <a:p>
            <a:pPr>
              <a:buNone/>
            </a:pPr>
            <a:r>
              <a:rPr lang="pt-BR" dirty="0" smtClean="0"/>
              <a:t> 	O </a:t>
            </a:r>
            <a:r>
              <a:rPr lang="pt-BR" dirty="0"/>
              <a:t>programa compilou e executou sem erros, alem disso </a:t>
            </a:r>
            <a:r>
              <a:rPr lang="pt-BR" dirty="0" smtClean="0"/>
              <a:t>forneceu a </a:t>
            </a:r>
            <a:r>
              <a:rPr lang="pt-BR" dirty="0"/>
              <a:t>resposta correta, entretanto possui algum erro de </a:t>
            </a:r>
            <a:r>
              <a:rPr lang="pt-BR" dirty="0" smtClean="0"/>
              <a:t>formatação </a:t>
            </a:r>
            <a:r>
              <a:rPr lang="pt-BR" dirty="0"/>
              <a:t>da </a:t>
            </a:r>
            <a:r>
              <a:rPr lang="pt-BR" dirty="0" smtClean="0"/>
              <a:t>saída</a:t>
            </a:r>
            <a:r>
              <a:rPr lang="pt-BR" dirty="0"/>
              <a:t>.</a:t>
            </a:r>
            <a:endParaRPr lang="pt-BR" dirty="0" smtClean="0"/>
          </a:p>
          <a:p>
            <a:r>
              <a:rPr lang="pt-BR" dirty="0" smtClean="0"/>
              <a:t>Time </a:t>
            </a:r>
            <a:r>
              <a:rPr lang="pt-BR" dirty="0" err="1"/>
              <a:t>L</a:t>
            </a:r>
            <a:r>
              <a:rPr lang="pt-BR" dirty="0" err="1" smtClean="0"/>
              <a:t>imit</a:t>
            </a:r>
            <a:r>
              <a:rPr lang="pt-BR" dirty="0" smtClean="0"/>
              <a:t> </a:t>
            </a:r>
            <a:r>
              <a:rPr lang="pt-BR" dirty="0" err="1" smtClean="0"/>
              <a:t>Exceeded</a:t>
            </a:r>
            <a:r>
              <a:rPr lang="pt-BR" dirty="0" smtClean="0"/>
              <a:t>:</a:t>
            </a:r>
          </a:p>
          <a:p>
            <a:pPr>
              <a:buNone/>
            </a:pPr>
            <a:r>
              <a:rPr lang="pt-BR" dirty="0" smtClean="0"/>
              <a:t>    O </a:t>
            </a:r>
            <a:r>
              <a:rPr lang="pt-BR" dirty="0"/>
              <a:t>programa demorou mais para terminar </a:t>
            </a:r>
            <a:r>
              <a:rPr lang="pt-BR" dirty="0" smtClean="0"/>
              <a:t>do que </a:t>
            </a:r>
            <a:r>
              <a:rPr lang="pt-BR" dirty="0"/>
              <a:t>o permitido </a:t>
            </a:r>
            <a:r>
              <a:rPr lang="pt-BR" dirty="0" smtClean="0"/>
              <a:t>pelos juízes</a:t>
            </a:r>
            <a:r>
              <a:rPr lang="pt-BR" dirty="0"/>
              <a:t>.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AD-HOC</a:t>
            </a:r>
          </a:p>
          <a:p>
            <a:r>
              <a:rPr lang="pt-BR" dirty="0" smtClean="0"/>
              <a:t>Strings</a:t>
            </a:r>
          </a:p>
          <a:p>
            <a:r>
              <a:rPr lang="pt-BR" dirty="0" smtClean="0"/>
              <a:t>Estruturas e Bibliotecas</a:t>
            </a:r>
            <a:endParaRPr lang="pt-BR" dirty="0"/>
          </a:p>
          <a:p>
            <a:r>
              <a:rPr lang="pt-BR" dirty="0" smtClean="0"/>
              <a:t>Matemática</a:t>
            </a:r>
          </a:p>
          <a:p>
            <a:r>
              <a:rPr lang="pt-BR" dirty="0" smtClean="0"/>
              <a:t>Paradigmas</a:t>
            </a:r>
          </a:p>
          <a:p>
            <a:r>
              <a:rPr lang="pt-BR" dirty="0" smtClean="0"/>
              <a:t>Grafos</a:t>
            </a:r>
          </a:p>
          <a:p>
            <a:r>
              <a:rPr lang="pt-BR" dirty="0" smtClean="0"/>
              <a:t>Geometria computacional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exercícios (cont.)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AD-HOC</a:t>
            </a:r>
          </a:p>
          <a:p>
            <a:r>
              <a:rPr lang="pt-BR" dirty="0" smtClean="0"/>
              <a:t>Problemas que não utilizam nenhum conceito especial, </a:t>
            </a:r>
            <a:r>
              <a:rPr lang="pt-BR" dirty="0"/>
              <a:t>de forma que as </a:t>
            </a:r>
            <a:r>
              <a:rPr lang="pt-BR" dirty="0" smtClean="0"/>
              <a:t>soluções desenvolvidas </a:t>
            </a:r>
            <a:r>
              <a:rPr lang="pt-BR" dirty="0"/>
              <a:t>para esses problemas </a:t>
            </a:r>
            <a:r>
              <a:rPr lang="pt-BR" dirty="0" smtClean="0"/>
              <a:t>são </a:t>
            </a:r>
            <a:r>
              <a:rPr lang="pt-BR" dirty="0"/>
              <a:t>de fato para este </a:t>
            </a:r>
            <a:r>
              <a:rPr lang="pt-BR" dirty="0" smtClean="0"/>
              <a:t>fim específico</a:t>
            </a:r>
            <a:r>
              <a:rPr lang="pt-BR" dirty="0"/>
              <a:t>, </a:t>
            </a:r>
            <a:r>
              <a:rPr lang="pt-BR" dirty="0" smtClean="0"/>
              <a:t>não </a:t>
            </a:r>
            <a:r>
              <a:rPr lang="pt-BR" dirty="0"/>
              <a:t>tendo utilidade em outras </a:t>
            </a:r>
            <a:r>
              <a:rPr lang="pt-BR" dirty="0" smtClean="0"/>
              <a:t>situações.</a:t>
            </a:r>
          </a:p>
          <a:p>
            <a:r>
              <a:rPr lang="pt-BR" sz="2200" dirty="0" smtClean="0">
                <a:latin typeface="CMR12"/>
              </a:rPr>
              <a:t>Exemplo:</a:t>
            </a:r>
          </a:p>
          <a:p>
            <a:r>
              <a:rPr lang="pt-BR" sz="2000" dirty="0" smtClean="0">
                <a:latin typeface="CMR12"/>
                <a:hlinkClick r:id="rId2"/>
              </a:rPr>
              <a:t>http://www.urionlinejudge.com.br/judge/problems/view/1087</a:t>
            </a:r>
            <a:endParaRPr lang="pt-BR" sz="2000" dirty="0" smtClean="0">
              <a:latin typeface="CMR12"/>
            </a:endParaRPr>
          </a:p>
          <a:p>
            <a:r>
              <a:rPr lang="pt-BR" sz="2000" dirty="0" smtClean="0">
                <a:latin typeface="CMR12"/>
                <a:hlinkClick r:id="rId3"/>
              </a:rPr>
              <a:t>http://www.urionlinejudge.com.br/judge/problems/view/1091</a:t>
            </a:r>
            <a:endParaRPr lang="pt-BR" sz="2000" dirty="0" smtClean="0">
              <a:latin typeface="CMR12"/>
            </a:endParaRPr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369</Words>
  <Application>Microsoft Office PowerPoint</Application>
  <PresentationFormat>Apresentação na tela (4:3)</PresentationFormat>
  <Paragraphs>115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Tema do Office</vt:lpstr>
      <vt:lpstr>Grupo de estudos  Maratona de Programação</vt:lpstr>
      <vt:lpstr>Roteiro</vt:lpstr>
      <vt:lpstr>Maratonas de programação</vt:lpstr>
      <vt:lpstr>Maratonas de Programação</vt:lpstr>
      <vt:lpstr>Correção dos exercícios</vt:lpstr>
      <vt:lpstr>Correção dos exercícios (cont.)</vt:lpstr>
      <vt:lpstr>Correção dos exercícios (cont.)</vt:lpstr>
      <vt:lpstr>Tipos de exercícios</vt:lpstr>
      <vt:lpstr>Tipos de exercícios (cont.)</vt:lpstr>
      <vt:lpstr>Tipos de exercícios (cont.)</vt:lpstr>
      <vt:lpstr>Tipos de exercícios (cont.)</vt:lpstr>
      <vt:lpstr>Tipos de exercícios (cont.)</vt:lpstr>
      <vt:lpstr>Tipos de exercícios (cont.)</vt:lpstr>
      <vt:lpstr>Tipos de exercícios (cont.)</vt:lpstr>
      <vt:lpstr>Tipos de exercícios (cont.)</vt:lpstr>
      <vt:lpstr>Sites para treino</vt:lpstr>
      <vt:lpstr>Introdução C/C++</vt:lpstr>
      <vt:lpstr>Entrada e saída padrão</vt:lpstr>
      <vt:lpstr>Dicas</vt:lpstr>
      <vt:lpstr>Controles e Repetição</vt:lpstr>
      <vt:lpstr>Dojo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de estudos  Maratona de Programação</dc:title>
  <dc:creator>marcos</dc:creator>
  <cp:lastModifiedBy>Aluno_Enfase</cp:lastModifiedBy>
  <cp:revision>42</cp:revision>
  <dcterms:created xsi:type="dcterms:W3CDTF">2013-09-20T18:47:05Z</dcterms:created>
  <dcterms:modified xsi:type="dcterms:W3CDTF">2015-03-17T12:29:01Z</dcterms:modified>
</cp:coreProperties>
</file>