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9"/>
  </p:notesMasterIdLst>
  <p:sldIdLst>
    <p:sldId id="256" r:id="rId2"/>
    <p:sldId id="259" r:id="rId3"/>
    <p:sldId id="258" r:id="rId4"/>
    <p:sldId id="261" r:id="rId5"/>
    <p:sldId id="262" r:id="rId6"/>
    <p:sldId id="304" r:id="rId7"/>
    <p:sldId id="313" r:id="rId8"/>
    <p:sldId id="305" r:id="rId9"/>
    <p:sldId id="314" r:id="rId10"/>
    <p:sldId id="306" r:id="rId11"/>
    <p:sldId id="315" r:id="rId12"/>
    <p:sldId id="307" r:id="rId13"/>
    <p:sldId id="316" r:id="rId14"/>
    <p:sldId id="308" r:id="rId15"/>
    <p:sldId id="317" r:id="rId16"/>
    <p:sldId id="309" r:id="rId17"/>
    <p:sldId id="318" r:id="rId18"/>
    <p:sldId id="319" r:id="rId19"/>
    <p:sldId id="310" r:id="rId20"/>
    <p:sldId id="320" r:id="rId21"/>
    <p:sldId id="321" r:id="rId22"/>
    <p:sldId id="311" r:id="rId23"/>
    <p:sldId id="322" r:id="rId24"/>
    <p:sldId id="312" r:id="rId25"/>
    <p:sldId id="324" r:id="rId26"/>
    <p:sldId id="325" r:id="rId27"/>
    <p:sldId id="326" r:id="rId28"/>
  </p:sldIdLst>
  <p:sldSz cx="9144000" cy="5143500" type="screen16x9"/>
  <p:notesSz cx="6858000" cy="9144000"/>
  <p:embeddedFontLst>
    <p:embeddedFont>
      <p:font typeface="Anaheim" panose="020B0604020202020204" charset="0"/>
      <p:regular r:id="rId30"/>
      <p:bold r:id="rId31"/>
    </p:embeddedFont>
    <p:embeddedFont>
      <p:font typeface="Bebas Neue" panose="020B0606020202050201" pitchFamily="34" charset="0"/>
      <p:regular r:id="rId32"/>
    </p:embeddedFont>
    <p:embeddedFont>
      <p:font typeface="Nunito Light" pitchFamily="2" charset="0"/>
      <p:regular r:id="rId33"/>
      <p:italic r:id="rId34"/>
    </p:embeddedFont>
    <p:embeddedFont>
      <p:font typeface="Open Sans" panose="020B0606030504020204" pitchFamily="34" charset="0"/>
      <p:regular r:id="rId35"/>
      <p:bold r:id="rId36"/>
      <p:italic r:id="rId37"/>
      <p:boldItalic r:id="rId38"/>
    </p:embeddedFont>
    <p:embeddedFont>
      <p:font typeface="Pridi" panose="00000500000000000000" pitchFamily="2" charset="-34"/>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E67279-B957-4EC7-AEC6-0A00A8E37B8D}">
  <a:tblStyle styleId="{F8E67279-B957-4EC7-AEC6-0A00A8E37B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F639875-51A4-4C62-B356-9595E4EC44F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047B9D89-0055-CA95-BDE2-E2FF2FE0521A}"/>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DBB20470-BDE7-9EBF-CB08-E149621D59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5F87511C-76E0-8DFB-8186-B783147DE2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904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90189D84-4A55-8F53-53BD-82430C8A2A18}"/>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C6926A9D-05E3-4B58-D72B-72A6E57C2D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9EB7EBBD-23CA-310F-E826-B4971DB0A0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00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54A8A4C0-6A68-57BA-068C-7342240F605C}"/>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52C3879D-C309-37B9-D30C-6C9CA78729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BFC99AE7-6344-D06B-A7C9-EBFE38675A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96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19CE0C41-2BD2-5252-D7B1-7D4E6A30D4F7}"/>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CFF2EBD6-9411-C8F0-A674-9582E99FB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B940541A-A99D-F662-A5CD-D082E01707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800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37FB88E5-3746-C0BC-55C7-FC5AA94183D1}"/>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76E1FBF2-F3D0-3D10-C548-858E1E077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1386B663-6867-879D-AC13-D8612F891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58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A79FAE1D-EB41-20B1-BDF3-9775DE47820B}"/>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C0867B27-46A8-71B5-31BF-BE366EF10E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A2D72309-E79B-55D1-BD96-42AE7F0AF4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215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83FF97E4-F450-FF61-D759-8E493D3A24BB}"/>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98550AD3-1515-26B8-6373-09109AAD0A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9D24FD50-C863-B26B-86E3-6AB4354ED4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06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A9CECC8B-5311-F313-08C3-A467DE5BFFFC}"/>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78C9372E-8F3B-234C-0A82-731DC3010A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438E4B80-3546-538C-5443-E73D0C8E70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04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75D1BEB6-389F-5EBC-9E01-39E75B9D08A3}"/>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EE75B56E-E316-2BA1-D048-C2A4D8284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C35E2451-5668-9729-F525-9620C153B9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037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ECA2448A-CCA6-4324-6212-570A7CEE9318}"/>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70D74B7F-331F-B0DE-9A17-BAB86FC274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74D9B15E-8B72-5E13-E9DE-A81A54A985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75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8754EA97-E226-C4F7-DE9A-6F415A997E96}"/>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102FFB54-69C5-3AE3-F0F1-B202008FE7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D98340AF-CE5E-9774-E58E-1EE72086E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835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255EC53B-6FC2-5AE1-9237-E0E8DE982E30}"/>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F71A7BB5-8927-D533-89B5-D921AB3B9D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C62D7786-F292-F377-2FA1-BC0EF799DA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78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16B9AC16-6B1A-3E32-73B8-DB4E45F5C6DC}"/>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5A9175C3-DC99-9C4C-C82B-D7D715C525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EF5C9D56-3B38-B636-A393-22106435AA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91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6A257C58-C63A-2D65-F3E3-D97B722022FA}"/>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3131DE27-59BB-E56E-76D1-6B9D723525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316A94F8-D59C-FA72-7C75-68A8288C9B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912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45001610-0677-8C56-37E2-7C034C166B64}"/>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62FA8E91-88DF-E625-8920-19A1658320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7273A9F9-7B73-2BCF-328E-FFEC7AC03A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828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DA1F1631-00FF-413B-5EE7-1515196D01B7}"/>
            </a:ext>
          </a:extLst>
        </p:cNvPr>
        <p:cNvGrpSpPr/>
        <p:nvPr/>
      </p:nvGrpSpPr>
      <p:grpSpPr>
        <a:xfrm>
          <a:off x="0" y="0"/>
          <a:ext cx="0" cy="0"/>
          <a:chOff x="0" y="0"/>
          <a:chExt cx="0" cy="0"/>
        </a:xfrm>
      </p:grpSpPr>
      <p:sp>
        <p:nvSpPr>
          <p:cNvPr id="231" name="Google Shape;231;g184d99d1a72_0_15:notes">
            <a:extLst>
              <a:ext uri="{FF2B5EF4-FFF2-40B4-BE49-F238E27FC236}">
                <a16:creationId xmlns:a16="http://schemas.microsoft.com/office/drawing/2014/main" id="{48100AA8-292B-1E88-C38A-FDA31C14EC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4d99d1a72_0_15:notes">
            <a:extLst>
              <a:ext uri="{FF2B5EF4-FFF2-40B4-BE49-F238E27FC236}">
                <a16:creationId xmlns:a16="http://schemas.microsoft.com/office/drawing/2014/main" id="{51E70FA9-23B2-7BCC-FD44-FE6D012BFE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926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A1C9FC97-CE32-3ABD-7B54-9AD72A675248}"/>
            </a:ext>
          </a:extLst>
        </p:cNvPr>
        <p:cNvGrpSpPr/>
        <p:nvPr/>
      </p:nvGrpSpPr>
      <p:grpSpPr>
        <a:xfrm>
          <a:off x="0" y="0"/>
          <a:ext cx="0" cy="0"/>
          <a:chOff x="0" y="0"/>
          <a:chExt cx="0" cy="0"/>
        </a:xfrm>
      </p:grpSpPr>
      <p:sp>
        <p:nvSpPr>
          <p:cNvPr id="231" name="Google Shape;231;g184d99d1a72_0_15:notes">
            <a:extLst>
              <a:ext uri="{FF2B5EF4-FFF2-40B4-BE49-F238E27FC236}">
                <a16:creationId xmlns:a16="http://schemas.microsoft.com/office/drawing/2014/main" id="{253EDC64-3A8C-00A0-C664-4B114E7294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4d99d1a72_0_15:notes">
            <a:extLst>
              <a:ext uri="{FF2B5EF4-FFF2-40B4-BE49-F238E27FC236}">
                <a16:creationId xmlns:a16="http://schemas.microsoft.com/office/drawing/2014/main" id="{09F4CE14-6F90-A745-BCAC-651AD3B6BE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645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F616D310-9683-DC47-BC51-BE347696B478}"/>
            </a:ext>
          </a:extLst>
        </p:cNvPr>
        <p:cNvGrpSpPr/>
        <p:nvPr/>
      </p:nvGrpSpPr>
      <p:grpSpPr>
        <a:xfrm>
          <a:off x="0" y="0"/>
          <a:ext cx="0" cy="0"/>
          <a:chOff x="0" y="0"/>
          <a:chExt cx="0" cy="0"/>
        </a:xfrm>
      </p:grpSpPr>
      <p:sp>
        <p:nvSpPr>
          <p:cNvPr id="231" name="Google Shape;231;g184d99d1a72_0_15:notes">
            <a:extLst>
              <a:ext uri="{FF2B5EF4-FFF2-40B4-BE49-F238E27FC236}">
                <a16:creationId xmlns:a16="http://schemas.microsoft.com/office/drawing/2014/main" id="{0D4053A0-7642-FBA8-CD11-55AC3D9BD3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4d99d1a72_0_15:notes">
            <a:extLst>
              <a:ext uri="{FF2B5EF4-FFF2-40B4-BE49-F238E27FC236}">
                <a16:creationId xmlns:a16="http://schemas.microsoft.com/office/drawing/2014/main" id="{3FF7C766-9EEC-959F-B1BB-515429075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2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B1E95B0C-4C31-8F75-2D01-4597E0D39FD1}"/>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777CC6EA-8485-11C6-62FF-D852963DB8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46E4CAE1-8171-2386-EB63-FC1823B0E6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7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8C686B25-B67E-DEC3-C009-53754E47571E}"/>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BAB2433C-4649-5EDA-8A38-44B031A267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052E99FB-1E32-5FA4-9DC3-47E38C3066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71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ECECA12F-410A-2DE4-7FF8-28249574EDA9}"/>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157B512D-77E9-BD07-93EA-01D78C3FD3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351AB794-2DBB-8E1F-D21B-18142285B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93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A6D9969A-7E66-419D-E6D9-E92A7C0A3A91}"/>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DFDB9C05-5180-C07B-98F0-B0FF8CBA6E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B3A04744-9E7D-6EED-4432-057F5230AE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56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3125"/>
            <a:ext cx="4995000" cy="243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700" b="0">
                <a:latin typeface="Pridi"/>
                <a:ea typeface="Pridi"/>
                <a:cs typeface="Pridi"/>
                <a:sym typeface="Pridi"/>
              </a:defRPr>
            </a:lvl1pPr>
            <a:lvl2pPr lvl="1" algn="ctr">
              <a:spcBef>
                <a:spcPts val="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a:endParaRPr/>
          </a:p>
        </p:txBody>
      </p:sp>
      <p:sp>
        <p:nvSpPr>
          <p:cNvPr id="10" name="Google Shape;10;p2"/>
          <p:cNvSpPr txBox="1">
            <a:spLocks noGrp="1"/>
          </p:cNvSpPr>
          <p:nvPr>
            <p:ph type="subTitle" idx="1"/>
          </p:nvPr>
        </p:nvSpPr>
        <p:spPr>
          <a:xfrm>
            <a:off x="713225" y="3624400"/>
            <a:ext cx="4687800" cy="366000"/>
          </a:xfrm>
          <a:prstGeom prst="rect">
            <a:avLst/>
          </a:prstGeom>
          <a:solidFill>
            <a:schemeClr val="accen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 name="Google Shape;12;p2"/>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4"/>
          <p:cNvSpPr txBox="1">
            <a:spLocks noGrp="1"/>
          </p:cNvSpPr>
          <p:nvPr>
            <p:ph type="subTitle" idx="1"/>
          </p:nvPr>
        </p:nvSpPr>
        <p:spPr>
          <a:xfrm>
            <a:off x="937625"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14"/>
          <p:cNvSpPr txBox="1">
            <a:spLocks noGrp="1"/>
          </p:cNvSpPr>
          <p:nvPr>
            <p:ph type="subTitle" idx="2"/>
          </p:nvPr>
        </p:nvSpPr>
        <p:spPr>
          <a:xfrm>
            <a:off x="3484347"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14"/>
          <p:cNvSpPr txBox="1">
            <a:spLocks noGrp="1"/>
          </p:cNvSpPr>
          <p:nvPr>
            <p:ph type="subTitle" idx="3"/>
          </p:nvPr>
        </p:nvSpPr>
        <p:spPr>
          <a:xfrm>
            <a:off x="6031075"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14"/>
          <p:cNvSpPr txBox="1">
            <a:spLocks noGrp="1"/>
          </p:cNvSpPr>
          <p:nvPr>
            <p:ph type="subTitle" idx="4"/>
          </p:nvPr>
        </p:nvSpPr>
        <p:spPr>
          <a:xfrm>
            <a:off x="937625"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4"/>
          <p:cNvSpPr txBox="1">
            <a:spLocks noGrp="1"/>
          </p:cNvSpPr>
          <p:nvPr>
            <p:ph type="subTitle" idx="5"/>
          </p:nvPr>
        </p:nvSpPr>
        <p:spPr>
          <a:xfrm>
            <a:off x="3484350"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4"/>
          <p:cNvSpPr txBox="1">
            <a:spLocks noGrp="1"/>
          </p:cNvSpPr>
          <p:nvPr>
            <p:ph type="subTitle" idx="6"/>
          </p:nvPr>
        </p:nvSpPr>
        <p:spPr>
          <a:xfrm>
            <a:off x="6031075"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0"/>
        <p:cNvGrpSpPr/>
        <p:nvPr/>
      </p:nvGrpSpPr>
      <p:grpSpPr>
        <a:xfrm>
          <a:off x="0" y="0"/>
          <a:ext cx="0" cy="0"/>
          <a:chOff x="0" y="0"/>
          <a:chExt cx="0" cy="0"/>
        </a:xfrm>
      </p:grpSpPr>
      <p:cxnSp>
        <p:nvCxnSpPr>
          <p:cNvPr id="121" name="Google Shape;121;p19"/>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2" name="Google Shape;122;p19"/>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04525" y="28767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7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913200" y="847400"/>
            <a:ext cx="1805700" cy="1806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cxnSp>
        <p:nvCxnSpPr>
          <p:cNvPr id="16" name="Google Shape;16;p3"/>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7" name="Google Shape;17;p3"/>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5"/>
          <p:cNvSpPr txBox="1">
            <a:spLocks noGrp="1"/>
          </p:cNvSpPr>
          <p:nvPr>
            <p:ph type="subTitle" idx="1"/>
          </p:nvPr>
        </p:nvSpPr>
        <p:spPr>
          <a:xfrm>
            <a:off x="4923249" y="2650350"/>
            <a:ext cx="2505600" cy="16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2"/>
          </p:nvPr>
        </p:nvSpPr>
        <p:spPr>
          <a:xfrm>
            <a:off x="1715375" y="2650350"/>
            <a:ext cx="2505600" cy="16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subTitle" idx="3"/>
          </p:nvPr>
        </p:nvSpPr>
        <p:spPr>
          <a:xfrm>
            <a:off x="1715375" y="2208724"/>
            <a:ext cx="2505600" cy="47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 name="Google Shape;28;p5"/>
          <p:cNvSpPr txBox="1">
            <a:spLocks noGrp="1"/>
          </p:cNvSpPr>
          <p:nvPr>
            <p:ph type="subTitle" idx="4"/>
          </p:nvPr>
        </p:nvSpPr>
        <p:spPr>
          <a:xfrm>
            <a:off x="4923250" y="2208724"/>
            <a:ext cx="2505600" cy="47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29" name="Google Shape;29;p5"/>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0" name="Google Shape;30;p5"/>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693500" y="1074575"/>
            <a:ext cx="4717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7"/>
          <p:cNvSpPr txBox="1">
            <a:spLocks noGrp="1"/>
          </p:cNvSpPr>
          <p:nvPr>
            <p:ph type="subTitle" idx="1"/>
          </p:nvPr>
        </p:nvSpPr>
        <p:spPr>
          <a:xfrm>
            <a:off x="3693500" y="1713625"/>
            <a:ext cx="47175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cxnSp>
        <p:nvCxnSpPr>
          <p:cNvPr id="38" name="Google Shape;38;p7"/>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9" name="Google Shape;39;p7"/>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15000">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4" name="Google Shape;4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 name="Google Shape;55;p13"/>
          <p:cNvSpPr txBox="1">
            <a:spLocks noGrp="1"/>
          </p:cNvSpPr>
          <p:nvPr>
            <p:ph type="title" idx="2" hasCustomPrompt="1"/>
          </p:nvPr>
        </p:nvSpPr>
        <p:spPr>
          <a:xfrm>
            <a:off x="761931"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3" hasCustomPrompt="1"/>
          </p:nvPr>
        </p:nvSpPr>
        <p:spPr>
          <a:xfrm>
            <a:off x="761931"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4" hasCustomPrompt="1"/>
          </p:nvPr>
        </p:nvSpPr>
        <p:spPr>
          <a:xfrm>
            <a:off x="3447229"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5" hasCustomPrompt="1"/>
          </p:nvPr>
        </p:nvSpPr>
        <p:spPr>
          <a:xfrm>
            <a:off x="3447229"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6111562"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6111562"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72000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8"/>
          </p:nvPr>
        </p:nvSpPr>
        <p:spPr>
          <a:xfrm>
            <a:off x="341927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9"/>
          </p:nvPr>
        </p:nvSpPr>
        <p:spPr>
          <a:xfrm>
            <a:off x="606992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3"/>
          </p:nvPr>
        </p:nvSpPr>
        <p:spPr>
          <a:xfrm>
            <a:off x="720000"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14"/>
          </p:nvPr>
        </p:nvSpPr>
        <p:spPr>
          <a:xfrm>
            <a:off x="341927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15"/>
          </p:nvPr>
        </p:nvSpPr>
        <p:spPr>
          <a:xfrm>
            <a:off x="606992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67" name="Google Shape;67;p13"/>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68" name="Google Shape;68;p13"/>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1pPr>
            <a:lvl2pPr lvl="1"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2pPr>
            <a:lvl3pPr lvl="2"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3pPr>
            <a:lvl4pPr lvl="3"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4pPr>
            <a:lvl5pPr lvl="4"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5pPr>
            <a:lvl6pPr lvl="5"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6pPr>
            <a:lvl7pPr lvl="6"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7pPr>
            <a:lvl8pPr lvl="7"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8pPr>
            <a:lvl9pPr lvl="8"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713225" y="1153124"/>
            <a:ext cx="4995000" cy="29677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dk2"/>
                </a:solidFill>
              </a:rPr>
              <a:t>Bike Analytics</a:t>
            </a:r>
            <a:br>
              <a:rPr lang="en" sz="4300" dirty="0">
                <a:solidFill>
                  <a:schemeClr val="dk2"/>
                </a:solidFill>
              </a:rPr>
            </a:br>
            <a:r>
              <a:rPr lang="en" sz="4300" dirty="0">
                <a:solidFill>
                  <a:schemeClr val="accent1"/>
                </a:solidFill>
              </a:rPr>
              <a:t>Decentraland Foundation</a:t>
            </a:r>
            <a:endParaRPr sz="4300" dirty="0">
              <a:solidFill>
                <a:schemeClr val="accent1"/>
              </a:solidFill>
            </a:endParaRPr>
          </a:p>
        </p:txBody>
      </p:sp>
      <p:sp>
        <p:nvSpPr>
          <p:cNvPr id="136" name="Google Shape;136;p24"/>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4"/>
          <p:cNvGrpSpPr/>
          <p:nvPr/>
        </p:nvGrpSpPr>
        <p:grpSpPr>
          <a:xfrm>
            <a:off x="5793157" y="1599456"/>
            <a:ext cx="3034198" cy="1944873"/>
            <a:chOff x="4310325" y="2382500"/>
            <a:chExt cx="1711625" cy="1097125"/>
          </a:xfrm>
        </p:grpSpPr>
        <p:sp>
          <p:nvSpPr>
            <p:cNvPr id="139" name="Google Shape;139;p24"/>
            <p:cNvSpPr/>
            <p:nvPr/>
          </p:nvSpPr>
          <p:spPr>
            <a:xfrm>
              <a:off x="4681775" y="2702200"/>
              <a:ext cx="113700" cy="137025"/>
            </a:xfrm>
            <a:custGeom>
              <a:avLst/>
              <a:gdLst/>
              <a:ahLst/>
              <a:cxnLst/>
              <a:rect l="l" t="t" r="r" b="b"/>
              <a:pathLst>
                <a:path w="4548" h="5481" extrusionOk="0">
                  <a:moveTo>
                    <a:pt x="1" y="0"/>
                  </a:moveTo>
                  <a:lnTo>
                    <a:pt x="1" y="3573"/>
                  </a:lnTo>
                  <a:cubicBezTo>
                    <a:pt x="853" y="3573"/>
                    <a:pt x="1624" y="3410"/>
                    <a:pt x="2233" y="3207"/>
                  </a:cubicBezTo>
                  <a:lnTo>
                    <a:pt x="4223" y="5481"/>
                  </a:lnTo>
                  <a:cubicBezTo>
                    <a:pt x="4344" y="5237"/>
                    <a:pt x="4466" y="4912"/>
                    <a:pt x="4547" y="4669"/>
                  </a:cubicBezTo>
                  <a:lnTo>
                    <a:pt x="3005" y="2842"/>
                  </a:lnTo>
                  <a:cubicBezTo>
                    <a:pt x="3492" y="2558"/>
                    <a:pt x="3817" y="2193"/>
                    <a:pt x="3817" y="1787"/>
                  </a:cubicBezTo>
                  <a:cubicBezTo>
                    <a:pt x="3817" y="812"/>
                    <a:pt x="2112"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5347025" y="2819925"/>
              <a:ext cx="674925" cy="395825"/>
            </a:xfrm>
            <a:custGeom>
              <a:avLst/>
              <a:gdLst/>
              <a:ahLst/>
              <a:cxnLst/>
              <a:rect l="l" t="t" r="r" b="b"/>
              <a:pathLst>
                <a:path w="26997" h="15833" extrusionOk="0">
                  <a:moveTo>
                    <a:pt x="14046" y="0"/>
                  </a:moveTo>
                  <a:cubicBezTo>
                    <a:pt x="6293" y="0"/>
                    <a:pt x="1" y="6293"/>
                    <a:pt x="1" y="14087"/>
                  </a:cubicBezTo>
                  <a:cubicBezTo>
                    <a:pt x="1" y="14655"/>
                    <a:pt x="41" y="15224"/>
                    <a:pt x="82" y="15833"/>
                  </a:cubicBezTo>
                  <a:lnTo>
                    <a:pt x="609" y="15833"/>
                  </a:lnTo>
                  <a:cubicBezTo>
                    <a:pt x="569" y="15305"/>
                    <a:pt x="488" y="14655"/>
                    <a:pt x="488" y="14087"/>
                  </a:cubicBezTo>
                  <a:cubicBezTo>
                    <a:pt x="488" y="6617"/>
                    <a:pt x="6577" y="528"/>
                    <a:pt x="14046" y="528"/>
                  </a:cubicBezTo>
                  <a:cubicBezTo>
                    <a:pt x="19649" y="528"/>
                    <a:pt x="24439" y="3979"/>
                    <a:pt x="26550" y="8810"/>
                  </a:cubicBezTo>
                  <a:cubicBezTo>
                    <a:pt x="26672" y="8728"/>
                    <a:pt x="26834" y="8647"/>
                    <a:pt x="26996" y="8607"/>
                  </a:cubicBezTo>
                  <a:cubicBezTo>
                    <a:pt x="24845" y="3573"/>
                    <a:pt x="19892" y="0"/>
                    <a:pt x="14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4579775" y="2833125"/>
              <a:ext cx="378575" cy="346100"/>
            </a:xfrm>
            <a:custGeom>
              <a:avLst/>
              <a:gdLst/>
              <a:ahLst/>
              <a:cxnLst/>
              <a:rect l="l" t="t" r="r" b="b"/>
              <a:pathLst>
                <a:path w="15143" h="13844" extrusionOk="0">
                  <a:moveTo>
                    <a:pt x="1624" y="0"/>
                  </a:moveTo>
                  <a:cubicBezTo>
                    <a:pt x="1056" y="0"/>
                    <a:pt x="488" y="41"/>
                    <a:pt x="1" y="81"/>
                  </a:cubicBezTo>
                  <a:lnTo>
                    <a:pt x="1" y="609"/>
                  </a:lnTo>
                  <a:cubicBezTo>
                    <a:pt x="528" y="569"/>
                    <a:pt x="1056" y="487"/>
                    <a:pt x="1624" y="487"/>
                  </a:cubicBezTo>
                  <a:cubicBezTo>
                    <a:pt x="8810" y="487"/>
                    <a:pt x="14655" y="6333"/>
                    <a:pt x="14655" y="13559"/>
                  </a:cubicBezTo>
                  <a:lnTo>
                    <a:pt x="14655" y="13843"/>
                  </a:lnTo>
                  <a:lnTo>
                    <a:pt x="15143" y="13843"/>
                  </a:lnTo>
                  <a:lnTo>
                    <a:pt x="15143" y="13559"/>
                  </a:lnTo>
                  <a:cubicBezTo>
                    <a:pt x="15143" y="6089"/>
                    <a:pt x="9053" y="0"/>
                    <a:pt x="1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5388125" y="2863575"/>
              <a:ext cx="617075" cy="616050"/>
            </a:xfrm>
            <a:custGeom>
              <a:avLst/>
              <a:gdLst/>
              <a:ahLst/>
              <a:cxnLst/>
              <a:rect l="l" t="t" r="r" b="b"/>
              <a:pathLst>
                <a:path w="24683" h="24642" extrusionOk="0">
                  <a:moveTo>
                    <a:pt x="12301" y="2030"/>
                  </a:moveTo>
                  <a:cubicBezTo>
                    <a:pt x="17984" y="2030"/>
                    <a:pt x="22612" y="6658"/>
                    <a:pt x="22612" y="12341"/>
                  </a:cubicBezTo>
                  <a:cubicBezTo>
                    <a:pt x="22612" y="18024"/>
                    <a:pt x="17984" y="22612"/>
                    <a:pt x="12301" y="22612"/>
                  </a:cubicBezTo>
                  <a:cubicBezTo>
                    <a:pt x="6618" y="22612"/>
                    <a:pt x="1990" y="18024"/>
                    <a:pt x="1990" y="12341"/>
                  </a:cubicBezTo>
                  <a:cubicBezTo>
                    <a:pt x="1990" y="6658"/>
                    <a:pt x="6618" y="2030"/>
                    <a:pt x="12301" y="2030"/>
                  </a:cubicBezTo>
                  <a:close/>
                  <a:moveTo>
                    <a:pt x="12341" y="0"/>
                  </a:moveTo>
                  <a:cubicBezTo>
                    <a:pt x="5562" y="0"/>
                    <a:pt x="1" y="5521"/>
                    <a:pt x="1" y="12341"/>
                  </a:cubicBezTo>
                  <a:cubicBezTo>
                    <a:pt x="1" y="19120"/>
                    <a:pt x="5562" y="24641"/>
                    <a:pt x="12341" y="24641"/>
                  </a:cubicBezTo>
                  <a:cubicBezTo>
                    <a:pt x="19161" y="24641"/>
                    <a:pt x="24682" y="19120"/>
                    <a:pt x="24682" y="12341"/>
                  </a:cubicBezTo>
                  <a:cubicBezTo>
                    <a:pt x="24682" y="5521"/>
                    <a:pt x="1916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4310325" y="2863575"/>
              <a:ext cx="616050" cy="616050"/>
            </a:xfrm>
            <a:custGeom>
              <a:avLst/>
              <a:gdLst/>
              <a:ahLst/>
              <a:cxnLst/>
              <a:rect l="l" t="t" r="r" b="b"/>
              <a:pathLst>
                <a:path w="24642" h="24642" extrusionOk="0">
                  <a:moveTo>
                    <a:pt x="12341" y="2030"/>
                  </a:moveTo>
                  <a:cubicBezTo>
                    <a:pt x="18025" y="2030"/>
                    <a:pt x="22612" y="6658"/>
                    <a:pt x="22612" y="12341"/>
                  </a:cubicBezTo>
                  <a:cubicBezTo>
                    <a:pt x="22612" y="18024"/>
                    <a:pt x="18025" y="22612"/>
                    <a:pt x="12341" y="22612"/>
                  </a:cubicBezTo>
                  <a:cubicBezTo>
                    <a:pt x="6658" y="22612"/>
                    <a:pt x="2030" y="18024"/>
                    <a:pt x="2030" y="12341"/>
                  </a:cubicBezTo>
                  <a:cubicBezTo>
                    <a:pt x="2030" y="6658"/>
                    <a:pt x="6658" y="2030"/>
                    <a:pt x="12341" y="2030"/>
                  </a:cubicBezTo>
                  <a:close/>
                  <a:moveTo>
                    <a:pt x="12341" y="0"/>
                  </a:moveTo>
                  <a:cubicBezTo>
                    <a:pt x="5521" y="0"/>
                    <a:pt x="0" y="5521"/>
                    <a:pt x="0" y="12341"/>
                  </a:cubicBezTo>
                  <a:cubicBezTo>
                    <a:pt x="0" y="19120"/>
                    <a:pt x="5521" y="24641"/>
                    <a:pt x="12341" y="24641"/>
                  </a:cubicBezTo>
                  <a:cubicBezTo>
                    <a:pt x="19121" y="24641"/>
                    <a:pt x="24642" y="19120"/>
                    <a:pt x="24642" y="12341"/>
                  </a:cubicBezTo>
                  <a:cubicBezTo>
                    <a:pt x="24642" y="5521"/>
                    <a:pt x="1912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4789350" y="2463700"/>
              <a:ext cx="126900" cy="66000"/>
            </a:xfrm>
            <a:custGeom>
              <a:avLst/>
              <a:gdLst/>
              <a:ahLst/>
              <a:cxnLst/>
              <a:rect l="l" t="t" r="r" b="b"/>
              <a:pathLst>
                <a:path w="5076" h="2640" extrusionOk="0">
                  <a:moveTo>
                    <a:pt x="1" y="1"/>
                  </a:moveTo>
                  <a:lnTo>
                    <a:pt x="1" y="2639"/>
                  </a:lnTo>
                  <a:lnTo>
                    <a:pt x="5075" y="2639"/>
                  </a:lnTo>
                  <a:lnTo>
                    <a:pt x="5075" y="15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4828925" y="2500050"/>
              <a:ext cx="106600" cy="211300"/>
            </a:xfrm>
            <a:custGeom>
              <a:avLst/>
              <a:gdLst/>
              <a:ahLst/>
              <a:cxnLst/>
              <a:rect l="l" t="t" r="r" b="b"/>
              <a:pathLst>
                <a:path w="4264" h="8452" extrusionOk="0">
                  <a:moveTo>
                    <a:pt x="3389" y="0"/>
                  </a:moveTo>
                  <a:cubicBezTo>
                    <a:pt x="3249" y="0"/>
                    <a:pt x="3116" y="115"/>
                    <a:pt x="3046" y="292"/>
                  </a:cubicBezTo>
                  <a:lnTo>
                    <a:pt x="1" y="7721"/>
                  </a:lnTo>
                  <a:cubicBezTo>
                    <a:pt x="366" y="7924"/>
                    <a:pt x="691" y="8208"/>
                    <a:pt x="1016" y="8452"/>
                  </a:cubicBezTo>
                  <a:lnTo>
                    <a:pt x="4142" y="739"/>
                  </a:lnTo>
                  <a:cubicBezTo>
                    <a:pt x="4263" y="536"/>
                    <a:pt x="4223" y="333"/>
                    <a:pt x="4060" y="292"/>
                  </a:cubicBezTo>
                  <a:lnTo>
                    <a:pt x="3452" y="8"/>
                  </a:lnTo>
                  <a:cubicBezTo>
                    <a:pt x="3431" y="3"/>
                    <a:pt x="3410" y="0"/>
                    <a:pt x="3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5358700" y="2579200"/>
              <a:ext cx="129925" cy="310975"/>
            </a:xfrm>
            <a:custGeom>
              <a:avLst/>
              <a:gdLst/>
              <a:ahLst/>
              <a:cxnLst/>
              <a:rect l="l" t="t" r="r" b="b"/>
              <a:pathLst>
                <a:path w="5197" h="12439" extrusionOk="0">
                  <a:moveTo>
                    <a:pt x="4365" y="1"/>
                  </a:moveTo>
                  <a:cubicBezTo>
                    <a:pt x="4232" y="1"/>
                    <a:pt x="4126" y="116"/>
                    <a:pt x="4020" y="293"/>
                  </a:cubicBezTo>
                  <a:lnTo>
                    <a:pt x="82" y="11740"/>
                  </a:lnTo>
                  <a:cubicBezTo>
                    <a:pt x="1" y="11943"/>
                    <a:pt x="82" y="12187"/>
                    <a:pt x="163" y="12228"/>
                  </a:cubicBezTo>
                  <a:lnTo>
                    <a:pt x="772" y="12431"/>
                  </a:lnTo>
                  <a:cubicBezTo>
                    <a:pt x="793" y="12436"/>
                    <a:pt x="814" y="12438"/>
                    <a:pt x="835" y="12438"/>
                  </a:cubicBezTo>
                  <a:cubicBezTo>
                    <a:pt x="975" y="12438"/>
                    <a:pt x="1107" y="12323"/>
                    <a:pt x="1178" y="12146"/>
                  </a:cubicBezTo>
                  <a:lnTo>
                    <a:pt x="5156" y="699"/>
                  </a:lnTo>
                  <a:cubicBezTo>
                    <a:pt x="5197" y="496"/>
                    <a:pt x="5156" y="252"/>
                    <a:pt x="5034" y="211"/>
                  </a:cubicBezTo>
                  <a:lnTo>
                    <a:pt x="4426" y="8"/>
                  </a:lnTo>
                  <a:cubicBezTo>
                    <a:pt x="4405" y="3"/>
                    <a:pt x="4384" y="1"/>
                    <a:pt x="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5343975" y="2545375"/>
              <a:ext cx="257800" cy="86450"/>
            </a:xfrm>
            <a:custGeom>
              <a:avLst/>
              <a:gdLst/>
              <a:ahLst/>
              <a:cxnLst/>
              <a:rect l="l" t="t" r="r" b="b"/>
              <a:pathLst>
                <a:path w="10312" h="3458" extrusionOk="0">
                  <a:moveTo>
                    <a:pt x="9109" y="1"/>
                  </a:moveTo>
                  <a:cubicBezTo>
                    <a:pt x="9016" y="1"/>
                    <a:pt x="8916" y="8"/>
                    <a:pt x="8810" y="22"/>
                  </a:cubicBezTo>
                  <a:cubicBezTo>
                    <a:pt x="8810" y="22"/>
                    <a:pt x="3614" y="590"/>
                    <a:pt x="1909" y="631"/>
                  </a:cubicBezTo>
                  <a:cubicBezTo>
                    <a:pt x="1178" y="671"/>
                    <a:pt x="1" y="834"/>
                    <a:pt x="1" y="1443"/>
                  </a:cubicBezTo>
                  <a:lnTo>
                    <a:pt x="1" y="1849"/>
                  </a:lnTo>
                  <a:cubicBezTo>
                    <a:pt x="1" y="2579"/>
                    <a:pt x="1422" y="2782"/>
                    <a:pt x="2193" y="2945"/>
                  </a:cubicBezTo>
                  <a:lnTo>
                    <a:pt x="6374" y="3432"/>
                  </a:lnTo>
                  <a:cubicBezTo>
                    <a:pt x="6462" y="3449"/>
                    <a:pt x="6557" y="3458"/>
                    <a:pt x="6659" y="3458"/>
                  </a:cubicBezTo>
                  <a:cubicBezTo>
                    <a:pt x="7969" y="3458"/>
                    <a:pt x="10312" y="2080"/>
                    <a:pt x="10312" y="1402"/>
                  </a:cubicBezTo>
                  <a:cubicBezTo>
                    <a:pt x="10312" y="735"/>
                    <a:pt x="10075" y="1"/>
                    <a:pt x="9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5232350" y="2762950"/>
              <a:ext cx="206050" cy="482425"/>
            </a:xfrm>
            <a:custGeom>
              <a:avLst/>
              <a:gdLst/>
              <a:ahLst/>
              <a:cxnLst/>
              <a:rect l="l" t="t" r="r" b="b"/>
              <a:pathLst>
                <a:path w="8242" h="19297" extrusionOk="0">
                  <a:moveTo>
                    <a:pt x="6918" y="0"/>
                  </a:moveTo>
                  <a:cubicBezTo>
                    <a:pt x="6717" y="0"/>
                    <a:pt x="6447" y="161"/>
                    <a:pt x="6374" y="453"/>
                  </a:cubicBezTo>
                  <a:lnTo>
                    <a:pt x="122" y="18274"/>
                  </a:lnTo>
                  <a:cubicBezTo>
                    <a:pt x="0" y="18599"/>
                    <a:pt x="122" y="18883"/>
                    <a:pt x="325" y="19005"/>
                  </a:cubicBezTo>
                  <a:lnTo>
                    <a:pt x="1259" y="19289"/>
                  </a:lnTo>
                  <a:cubicBezTo>
                    <a:pt x="1283" y="19294"/>
                    <a:pt x="1310" y="19296"/>
                    <a:pt x="1337" y="19296"/>
                  </a:cubicBezTo>
                  <a:cubicBezTo>
                    <a:pt x="1537" y="19296"/>
                    <a:pt x="1796" y="19163"/>
                    <a:pt x="1868" y="18842"/>
                  </a:cubicBezTo>
                  <a:lnTo>
                    <a:pt x="8119" y="1021"/>
                  </a:lnTo>
                  <a:cubicBezTo>
                    <a:pt x="8241" y="737"/>
                    <a:pt x="8119" y="412"/>
                    <a:pt x="7916" y="331"/>
                  </a:cubicBezTo>
                  <a:lnTo>
                    <a:pt x="6983" y="6"/>
                  </a:lnTo>
                  <a:cubicBezTo>
                    <a:pt x="6962" y="2"/>
                    <a:pt x="6940" y="0"/>
                    <a:pt x="6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4735050" y="2618075"/>
              <a:ext cx="162400" cy="326700"/>
            </a:xfrm>
            <a:custGeom>
              <a:avLst/>
              <a:gdLst/>
              <a:ahLst/>
              <a:cxnLst/>
              <a:rect l="l" t="t" r="r" b="b"/>
              <a:pathLst>
                <a:path w="6496" h="13068" extrusionOk="0">
                  <a:moveTo>
                    <a:pt x="5148" y="1"/>
                  </a:moveTo>
                  <a:cubicBezTo>
                    <a:pt x="4968" y="1"/>
                    <a:pt x="4766" y="183"/>
                    <a:pt x="4669" y="443"/>
                  </a:cubicBezTo>
                  <a:lnTo>
                    <a:pt x="1" y="11931"/>
                  </a:lnTo>
                  <a:cubicBezTo>
                    <a:pt x="528" y="12296"/>
                    <a:pt x="1015" y="12662"/>
                    <a:pt x="1543" y="13068"/>
                  </a:cubicBezTo>
                  <a:lnTo>
                    <a:pt x="6415" y="1092"/>
                  </a:lnTo>
                  <a:cubicBezTo>
                    <a:pt x="6496" y="767"/>
                    <a:pt x="6415" y="483"/>
                    <a:pt x="6212" y="361"/>
                  </a:cubicBezTo>
                  <a:lnTo>
                    <a:pt x="5278" y="37"/>
                  </a:lnTo>
                  <a:cubicBezTo>
                    <a:pt x="5237" y="12"/>
                    <a:pt x="5194" y="1"/>
                    <a:pt x="5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4595925" y="2899475"/>
              <a:ext cx="183800" cy="271700"/>
            </a:xfrm>
            <a:custGeom>
              <a:avLst/>
              <a:gdLst/>
              <a:ahLst/>
              <a:cxnLst/>
              <a:rect l="l" t="t" r="r" b="b"/>
              <a:pathLst>
                <a:path w="7352" h="10868" extrusionOk="0">
                  <a:moveTo>
                    <a:pt x="6214" y="1"/>
                  </a:moveTo>
                  <a:cubicBezTo>
                    <a:pt x="6056" y="1"/>
                    <a:pt x="5914" y="124"/>
                    <a:pt x="5850" y="350"/>
                  </a:cubicBezTo>
                  <a:cubicBezTo>
                    <a:pt x="5850" y="350"/>
                    <a:pt x="3211" y="8591"/>
                    <a:pt x="369" y="10337"/>
                  </a:cubicBezTo>
                  <a:cubicBezTo>
                    <a:pt x="1" y="10521"/>
                    <a:pt x="492" y="10868"/>
                    <a:pt x="928" y="10868"/>
                  </a:cubicBezTo>
                  <a:cubicBezTo>
                    <a:pt x="1069" y="10868"/>
                    <a:pt x="1204" y="10832"/>
                    <a:pt x="1303" y="10743"/>
                  </a:cubicBezTo>
                  <a:cubicBezTo>
                    <a:pt x="4429" y="8104"/>
                    <a:pt x="7189" y="878"/>
                    <a:pt x="7271" y="878"/>
                  </a:cubicBezTo>
                  <a:cubicBezTo>
                    <a:pt x="7352" y="634"/>
                    <a:pt x="7311" y="391"/>
                    <a:pt x="7108" y="350"/>
                  </a:cubicBezTo>
                  <a:lnTo>
                    <a:pt x="6337" y="26"/>
                  </a:lnTo>
                  <a:cubicBezTo>
                    <a:pt x="6295" y="9"/>
                    <a:pt x="6254" y="1"/>
                    <a:pt x="6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5392700" y="2822425"/>
              <a:ext cx="334925" cy="372100"/>
            </a:xfrm>
            <a:custGeom>
              <a:avLst/>
              <a:gdLst/>
              <a:ahLst/>
              <a:cxnLst/>
              <a:rect l="l" t="t" r="r" b="b"/>
              <a:pathLst>
                <a:path w="13397" h="14884" extrusionOk="0">
                  <a:moveTo>
                    <a:pt x="807" y="1"/>
                  </a:moveTo>
                  <a:cubicBezTo>
                    <a:pt x="750" y="1"/>
                    <a:pt x="695" y="18"/>
                    <a:pt x="650" y="63"/>
                  </a:cubicBezTo>
                  <a:lnTo>
                    <a:pt x="163" y="469"/>
                  </a:lnTo>
                  <a:cubicBezTo>
                    <a:pt x="41" y="550"/>
                    <a:pt x="0" y="794"/>
                    <a:pt x="81" y="875"/>
                  </a:cubicBezTo>
                  <a:lnTo>
                    <a:pt x="12341" y="14799"/>
                  </a:lnTo>
                  <a:cubicBezTo>
                    <a:pt x="12391" y="14849"/>
                    <a:pt x="12488" y="14884"/>
                    <a:pt x="12583" y="14884"/>
                  </a:cubicBezTo>
                  <a:cubicBezTo>
                    <a:pt x="12642" y="14884"/>
                    <a:pt x="12701" y="14871"/>
                    <a:pt x="12747" y="14840"/>
                  </a:cubicBezTo>
                  <a:lnTo>
                    <a:pt x="13234" y="14434"/>
                  </a:lnTo>
                  <a:cubicBezTo>
                    <a:pt x="13356" y="14312"/>
                    <a:pt x="13397" y="14109"/>
                    <a:pt x="13275" y="14028"/>
                  </a:cubicBezTo>
                  <a:lnTo>
                    <a:pt x="1056" y="103"/>
                  </a:lnTo>
                  <a:cubicBezTo>
                    <a:pt x="1004" y="52"/>
                    <a:pt x="904" y="1"/>
                    <a:pt x="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5267875" y="3162950"/>
              <a:ext cx="446550" cy="83250"/>
            </a:xfrm>
            <a:custGeom>
              <a:avLst/>
              <a:gdLst/>
              <a:ahLst/>
              <a:cxnLst/>
              <a:rect l="l" t="t" r="r" b="b"/>
              <a:pathLst>
                <a:path w="17862" h="3330" extrusionOk="0">
                  <a:moveTo>
                    <a:pt x="17578" y="1"/>
                  </a:moveTo>
                  <a:lnTo>
                    <a:pt x="203" y="1909"/>
                  </a:lnTo>
                  <a:lnTo>
                    <a:pt x="0" y="3329"/>
                  </a:lnTo>
                  <a:lnTo>
                    <a:pt x="0" y="3329"/>
                  </a:lnTo>
                  <a:lnTo>
                    <a:pt x="17456" y="1219"/>
                  </a:lnTo>
                  <a:cubicBezTo>
                    <a:pt x="17473" y="1223"/>
                    <a:pt x="17491" y="1225"/>
                    <a:pt x="17508" y="1225"/>
                  </a:cubicBezTo>
                  <a:cubicBezTo>
                    <a:pt x="17651" y="1225"/>
                    <a:pt x="17781" y="1084"/>
                    <a:pt x="17781" y="975"/>
                  </a:cubicBezTo>
                  <a:lnTo>
                    <a:pt x="17821" y="285"/>
                  </a:lnTo>
                  <a:cubicBezTo>
                    <a:pt x="17862" y="163"/>
                    <a:pt x="17740"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5135425" y="3109625"/>
              <a:ext cx="119775" cy="129000"/>
            </a:xfrm>
            <a:custGeom>
              <a:avLst/>
              <a:gdLst/>
              <a:ahLst/>
              <a:cxnLst/>
              <a:rect l="l" t="t" r="r" b="b"/>
              <a:pathLst>
                <a:path w="4791" h="5160" extrusionOk="0">
                  <a:moveTo>
                    <a:pt x="450" y="1"/>
                  </a:moveTo>
                  <a:cubicBezTo>
                    <a:pt x="362" y="1"/>
                    <a:pt x="275" y="33"/>
                    <a:pt x="204" y="104"/>
                  </a:cubicBezTo>
                  <a:cubicBezTo>
                    <a:pt x="82" y="266"/>
                    <a:pt x="1" y="510"/>
                    <a:pt x="163" y="672"/>
                  </a:cubicBezTo>
                  <a:lnTo>
                    <a:pt x="4020" y="5016"/>
                  </a:lnTo>
                  <a:cubicBezTo>
                    <a:pt x="4111" y="5107"/>
                    <a:pt x="4228" y="5160"/>
                    <a:pt x="4341" y="5160"/>
                  </a:cubicBezTo>
                  <a:cubicBezTo>
                    <a:pt x="4430" y="5160"/>
                    <a:pt x="4517" y="5128"/>
                    <a:pt x="4588" y="5057"/>
                  </a:cubicBezTo>
                  <a:cubicBezTo>
                    <a:pt x="4750" y="4935"/>
                    <a:pt x="4791" y="4651"/>
                    <a:pt x="4629" y="4529"/>
                  </a:cubicBezTo>
                  <a:lnTo>
                    <a:pt x="772" y="144"/>
                  </a:lnTo>
                  <a:cubicBezTo>
                    <a:pt x="681" y="53"/>
                    <a:pt x="564"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5113100" y="3095800"/>
              <a:ext cx="80200" cy="50075"/>
            </a:xfrm>
            <a:custGeom>
              <a:avLst/>
              <a:gdLst/>
              <a:ahLst/>
              <a:cxnLst/>
              <a:rect l="l" t="t" r="r" b="b"/>
              <a:pathLst>
                <a:path w="3208" h="2003" extrusionOk="0">
                  <a:moveTo>
                    <a:pt x="2582" y="1"/>
                  </a:moveTo>
                  <a:cubicBezTo>
                    <a:pt x="2506" y="1"/>
                    <a:pt x="2429" y="16"/>
                    <a:pt x="2355" y="48"/>
                  </a:cubicBezTo>
                  <a:lnTo>
                    <a:pt x="447" y="900"/>
                  </a:lnTo>
                  <a:cubicBezTo>
                    <a:pt x="163" y="1063"/>
                    <a:pt x="0" y="1428"/>
                    <a:pt x="163" y="1672"/>
                  </a:cubicBezTo>
                  <a:cubicBezTo>
                    <a:pt x="283" y="1882"/>
                    <a:pt x="469" y="2003"/>
                    <a:pt x="689" y="2003"/>
                  </a:cubicBezTo>
                  <a:cubicBezTo>
                    <a:pt x="767" y="2003"/>
                    <a:pt x="849" y="1988"/>
                    <a:pt x="934" y="1956"/>
                  </a:cubicBezTo>
                  <a:lnTo>
                    <a:pt x="2801" y="1103"/>
                  </a:lnTo>
                  <a:cubicBezTo>
                    <a:pt x="3085" y="941"/>
                    <a:pt x="3207" y="657"/>
                    <a:pt x="3085" y="332"/>
                  </a:cubicBezTo>
                  <a:cubicBezTo>
                    <a:pt x="2995" y="122"/>
                    <a:pt x="2795"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5655050" y="3131500"/>
              <a:ext cx="82225" cy="81200"/>
            </a:xfrm>
            <a:custGeom>
              <a:avLst/>
              <a:gdLst/>
              <a:ahLst/>
              <a:cxnLst/>
              <a:rect l="l" t="t" r="r" b="b"/>
              <a:pathLst>
                <a:path w="3289" h="3248" extrusionOk="0">
                  <a:moveTo>
                    <a:pt x="1664" y="0"/>
                  </a:moveTo>
                  <a:cubicBezTo>
                    <a:pt x="771" y="0"/>
                    <a:pt x="41" y="690"/>
                    <a:pt x="41" y="1624"/>
                  </a:cubicBezTo>
                  <a:cubicBezTo>
                    <a:pt x="0" y="2517"/>
                    <a:pt x="771" y="3248"/>
                    <a:pt x="1664" y="3248"/>
                  </a:cubicBezTo>
                  <a:cubicBezTo>
                    <a:pt x="2598" y="3248"/>
                    <a:pt x="3288" y="2517"/>
                    <a:pt x="3288" y="1624"/>
                  </a:cubicBezTo>
                  <a:cubicBezTo>
                    <a:pt x="3288" y="690"/>
                    <a:pt x="2598"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4578250" y="3131500"/>
              <a:ext cx="81225" cy="81200"/>
            </a:xfrm>
            <a:custGeom>
              <a:avLst/>
              <a:gdLst/>
              <a:ahLst/>
              <a:cxnLst/>
              <a:rect l="l" t="t" r="r" b="b"/>
              <a:pathLst>
                <a:path w="3249" h="3248" extrusionOk="0">
                  <a:moveTo>
                    <a:pt x="1624" y="0"/>
                  </a:moveTo>
                  <a:cubicBezTo>
                    <a:pt x="691" y="0"/>
                    <a:pt x="1" y="690"/>
                    <a:pt x="1" y="1624"/>
                  </a:cubicBezTo>
                  <a:cubicBezTo>
                    <a:pt x="1" y="2517"/>
                    <a:pt x="691" y="3248"/>
                    <a:pt x="1624" y="3248"/>
                  </a:cubicBezTo>
                  <a:cubicBezTo>
                    <a:pt x="2517" y="3248"/>
                    <a:pt x="3248" y="2517"/>
                    <a:pt x="3248" y="1624"/>
                  </a:cubicBezTo>
                  <a:cubicBezTo>
                    <a:pt x="3248" y="690"/>
                    <a:pt x="2517" y="0"/>
                    <a:pt x="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948175" y="2426150"/>
              <a:ext cx="119775" cy="32500"/>
            </a:xfrm>
            <a:custGeom>
              <a:avLst/>
              <a:gdLst/>
              <a:ahLst/>
              <a:cxnLst/>
              <a:rect l="l" t="t" r="r" b="b"/>
              <a:pathLst>
                <a:path w="4791" h="1300" extrusionOk="0">
                  <a:moveTo>
                    <a:pt x="691" y="1"/>
                  </a:moveTo>
                  <a:cubicBezTo>
                    <a:pt x="325" y="1"/>
                    <a:pt x="1" y="285"/>
                    <a:pt x="1" y="650"/>
                  </a:cubicBezTo>
                  <a:cubicBezTo>
                    <a:pt x="1" y="1015"/>
                    <a:pt x="325" y="1300"/>
                    <a:pt x="691" y="1300"/>
                  </a:cubicBezTo>
                  <a:lnTo>
                    <a:pt x="4141" y="1300"/>
                  </a:lnTo>
                  <a:cubicBezTo>
                    <a:pt x="4466" y="1300"/>
                    <a:pt x="4791" y="1015"/>
                    <a:pt x="4791" y="650"/>
                  </a:cubicBezTo>
                  <a:cubicBezTo>
                    <a:pt x="4791" y="285"/>
                    <a:pt x="4466" y="1"/>
                    <a:pt x="4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4838075" y="2393675"/>
              <a:ext cx="129925" cy="131950"/>
            </a:xfrm>
            <a:custGeom>
              <a:avLst/>
              <a:gdLst/>
              <a:ahLst/>
              <a:cxnLst/>
              <a:rect l="l" t="t" r="r" b="b"/>
              <a:pathLst>
                <a:path w="5197" h="5278" extrusionOk="0">
                  <a:moveTo>
                    <a:pt x="3288" y="1"/>
                  </a:moveTo>
                  <a:cubicBezTo>
                    <a:pt x="1259" y="1"/>
                    <a:pt x="325" y="975"/>
                    <a:pt x="203" y="1827"/>
                  </a:cubicBezTo>
                  <a:cubicBezTo>
                    <a:pt x="0" y="2842"/>
                    <a:pt x="650" y="4263"/>
                    <a:pt x="3045" y="5278"/>
                  </a:cubicBezTo>
                  <a:lnTo>
                    <a:pt x="3248" y="5278"/>
                  </a:lnTo>
                  <a:cubicBezTo>
                    <a:pt x="3370" y="5278"/>
                    <a:pt x="3532" y="5197"/>
                    <a:pt x="3654" y="5075"/>
                  </a:cubicBezTo>
                  <a:cubicBezTo>
                    <a:pt x="3776" y="4872"/>
                    <a:pt x="3735" y="4628"/>
                    <a:pt x="3573" y="4425"/>
                  </a:cubicBezTo>
                  <a:cubicBezTo>
                    <a:pt x="3248" y="4019"/>
                    <a:pt x="2720" y="3248"/>
                    <a:pt x="2883" y="2883"/>
                  </a:cubicBezTo>
                  <a:cubicBezTo>
                    <a:pt x="2923" y="2802"/>
                    <a:pt x="3248" y="2396"/>
                    <a:pt x="4709" y="2396"/>
                  </a:cubicBezTo>
                  <a:cubicBezTo>
                    <a:pt x="4993" y="2396"/>
                    <a:pt x="5196" y="2152"/>
                    <a:pt x="5196" y="1868"/>
                  </a:cubicBezTo>
                  <a:cubicBezTo>
                    <a:pt x="5196" y="1584"/>
                    <a:pt x="4953" y="1381"/>
                    <a:pt x="4709" y="1381"/>
                  </a:cubicBezTo>
                  <a:cubicBezTo>
                    <a:pt x="3126" y="1381"/>
                    <a:pt x="2233" y="1746"/>
                    <a:pt x="1908" y="2477"/>
                  </a:cubicBezTo>
                  <a:cubicBezTo>
                    <a:pt x="1827" y="2802"/>
                    <a:pt x="1746" y="3086"/>
                    <a:pt x="1827" y="3411"/>
                  </a:cubicBezTo>
                  <a:cubicBezTo>
                    <a:pt x="1259" y="2883"/>
                    <a:pt x="1056" y="2396"/>
                    <a:pt x="1137" y="2030"/>
                  </a:cubicBezTo>
                  <a:cubicBezTo>
                    <a:pt x="1259" y="1421"/>
                    <a:pt x="2111" y="1015"/>
                    <a:pt x="3288" y="1015"/>
                  </a:cubicBezTo>
                  <a:cubicBezTo>
                    <a:pt x="3573" y="1015"/>
                    <a:pt x="3776" y="772"/>
                    <a:pt x="3776" y="528"/>
                  </a:cubicBezTo>
                  <a:cubicBezTo>
                    <a:pt x="3776" y="203"/>
                    <a:pt x="3532" y="1"/>
                    <a:pt x="32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582825" y="2419050"/>
              <a:ext cx="242575" cy="236500"/>
            </a:xfrm>
            <a:custGeom>
              <a:avLst/>
              <a:gdLst/>
              <a:ahLst/>
              <a:cxnLst/>
              <a:rect l="l" t="t" r="r" b="b"/>
              <a:pathLst>
                <a:path w="9703" h="9460" extrusionOk="0">
                  <a:moveTo>
                    <a:pt x="0" y="0"/>
                  </a:moveTo>
                  <a:lnTo>
                    <a:pt x="2314" y="9459"/>
                  </a:lnTo>
                  <a:lnTo>
                    <a:pt x="9703" y="9459"/>
                  </a:lnTo>
                  <a:lnTo>
                    <a:pt x="9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902500" y="2382500"/>
              <a:ext cx="150225" cy="40625"/>
            </a:xfrm>
            <a:custGeom>
              <a:avLst/>
              <a:gdLst/>
              <a:ahLst/>
              <a:cxnLst/>
              <a:rect l="l" t="t" r="r" b="b"/>
              <a:pathLst>
                <a:path w="6009" h="1625" extrusionOk="0">
                  <a:moveTo>
                    <a:pt x="813" y="1"/>
                  </a:moveTo>
                  <a:cubicBezTo>
                    <a:pt x="366" y="1"/>
                    <a:pt x="1" y="366"/>
                    <a:pt x="1" y="813"/>
                  </a:cubicBezTo>
                  <a:cubicBezTo>
                    <a:pt x="1" y="1259"/>
                    <a:pt x="366" y="1625"/>
                    <a:pt x="813" y="1625"/>
                  </a:cubicBezTo>
                  <a:lnTo>
                    <a:pt x="5197" y="1625"/>
                  </a:lnTo>
                  <a:cubicBezTo>
                    <a:pt x="5644" y="1625"/>
                    <a:pt x="6009" y="1259"/>
                    <a:pt x="6009" y="813"/>
                  </a:cubicBezTo>
                  <a:cubicBezTo>
                    <a:pt x="6009" y="366"/>
                    <a:pt x="5644" y="1"/>
                    <a:pt x="5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849725" y="2675800"/>
              <a:ext cx="441500" cy="479050"/>
            </a:xfrm>
            <a:custGeom>
              <a:avLst/>
              <a:gdLst/>
              <a:ahLst/>
              <a:cxnLst/>
              <a:rect l="l" t="t" r="r" b="b"/>
              <a:pathLst>
                <a:path w="17660" h="19162" extrusionOk="0">
                  <a:moveTo>
                    <a:pt x="691" y="1"/>
                  </a:moveTo>
                  <a:lnTo>
                    <a:pt x="1" y="1056"/>
                  </a:lnTo>
                  <a:cubicBezTo>
                    <a:pt x="5075" y="4304"/>
                    <a:pt x="6699" y="8282"/>
                    <a:pt x="8160" y="11733"/>
                  </a:cubicBezTo>
                  <a:cubicBezTo>
                    <a:pt x="9825" y="15711"/>
                    <a:pt x="11246" y="19162"/>
                    <a:pt x="17660" y="19162"/>
                  </a:cubicBezTo>
                  <a:lnTo>
                    <a:pt x="17660" y="17903"/>
                  </a:lnTo>
                  <a:cubicBezTo>
                    <a:pt x="12139" y="17903"/>
                    <a:pt x="11002" y="15265"/>
                    <a:pt x="9338" y="11205"/>
                  </a:cubicBezTo>
                  <a:cubicBezTo>
                    <a:pt x="7917" y="7755"/>
                    <a:pt x="6090" y="3452"/>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4797975" y="2823975"/>
              <a:ext cx="471950" cy="405975"/>
            </a:xfrm>
            <a:custGeom>
              <a:avLst/>
              <a:gdLst/>
              <a:ahLst/>
              <a:cxnLst/>
              <a:rect l="l" t="t" r="r" b="b"/>
              <a:pathLst>
                <a:path w="18878" h="16239" extrusionOk="0">
                  <a:moveTo>
                    <a:pt x="650" y="1"/>
                  </a:moveTo>
                  <a:lnTo>
                    <a:pt x="0" y="1138"/>
                  </a:lnTo>
                  <a:cubicBezTo>
                    <a:pt x="4466" y="3695"/>
                    <a:pt x="5968" y="6699"/>
                    <a:pt x="7308" y="9378"/>
                  </a:cubicBezTo>
                  <a:cubicBezTo>
                    <a:pt x="9175" y="13113"/>
                    <a:pt x="10758" y="16239"/>
                    <a:pt x="18877" y="16239"/>
                  </a:cubicBezTo>
                  <a:lnTo>
                    <a:pt x="18877" y="14980"/>
                  </a:lnTo>
                  <a:cubicBezTo>
                    <a:pt x="11570" y="14980"/>
                    <a:pt x="10230" y="12382"/>
                    <a:pt x="8444" y="8851"/>
                  </a:cubicBezTo>
                  <a:cubicBezTo>
                    <a:pt x="7105" y="6131"/>
                    <a:pt x="5400" y="2802"/>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5145575" y="3140675"/>
              <a:ext cx="200975" cy="176500"/>
            </a:xfrm>
            <a:custGeom>
              <a:avLst/>
              <a:gdLst/>
              <a:ahLst/>
              <a:cxnLst/>
              <a:rect l="l" t="t" r="r" b="b"/>
              <a:pathLst>
                <a:path w="8039" h="7060" extrusionOk="0">
                  <a:moveTo>
                    <a:pt x="3167" y="707"/>
                  </a:moveTo>
                  <a:cubicBezTo>
                    <a:pt x="3356" y="707"/>
                    <a:pt x="3552" y="753"/>
                    <a:pt x="3735" y="851"/>
                  </a:cubicBezTo>
                  <a:cubicBezTo>
                    <a:pt x="4344" y="1095"/>
                    <a:pt x="4588" y="1785"/>
                    <a:pt x="4263" y="2394"/>
                  </a:cubicBezTo>
                  <a:cubicBezTo>
                    <a:pt x="4089" y="2829"/>
                    <a:pt x="3687" y="3098"/>
                    <a:pt x="3250" y="3098"/>
                  </a:cubicBezTo>
                  <a:cubicBezTo>
                    <a:pt x="3075" y="3098"/>
                    <a:pt x="2894" y="3055"/>
                    <a:pt x="2721" y="2962"/>
                  </a:cubicBezTo>
                  <a:cubicBezTo>
                    <a:pt x="2152" y="2678"/>
                    <a:pt x="1909" y="1947"/>
                    <a:pt x="2152" y="1379"/>
                  </a:cubicBezTo>
                  <a:cubicBezTo>
                    <a:pt x="2322" y="954"/>
                    <a:pt x="2730" y="707"/>
                    <a:pt x="3167" y="707"/>
                  </a:cubicBezTo>
                  <a:close/>
                  <a:moveTo>
                    <a:pt x="5771" y="2479"/>
                  </a:moveTo>
                  <a:cubicBezTo>
                    <a:pt x="5944" y="2479"/>
                    <a:pt x="6122" y="2517"/>
                    <a:pt x="6293" y="2597"/>
                  </a:cubicBezTo>
                  <a:cubicBezTo>
                    <a:pt x="6902" y="2881"/>
                    <a:pt x="7186" y="3571"/>
                    <a:pt x="6861" y="4180"/>
                  </a:cubicBezTo>
                  <a:cubicBezTo>
                    <a:pt x="6686" y="4617"/>
                    <a:pt x="6260" y="4866"/>
                    <a:pt x="5807" y="4866"/>
                  </a:cubicBezTo>
                  <a:cubicBezTo>
                    <a:pt x="5630" y="4866"/>
                    <a:pt x="5449" y="4828"/>
                    <a:pt x="5278" y="4748"/>
                  </a:cubicBezTo>
                  <a:cubicBezTo>
                    <a:pt x="4669" y="4505"/>
                    <a:pt x="4426" y="3774"/>
                    <a:pt x="4750" y="3165"/>
                  </a:cubicBezTo>
                  <a:cubicBezTo>
                    <a:pt x="4925" y="2727"/>
                    <a:pt x="5331" y="2479"/>
                    <a:pt x="5771" y="2479"/>
                  </a:cubicBezTo>
                  <a:close/>
                  <a:moveTo>
                    <a:pt x="3083" y="3800"/>
                  </a:moveTo>
                  <a:cubicBezTo>
                    <a:pt x="3259" y="3800"/>
                    <a:pt x="3440" y="3843"/>
                    <a:pt x="3614" y="3936"/>
                  </a:cubicBezTo>
                  <a:cubicBezTo>
                    <a:pt x="4223" y="4180"/>
                    <a:pt x="4466" y="4911"/>
                    <a:pt x="4182" y="5520"/>
                  </a:cubicBezTo>
                  <a:cubicBezTo>
                    <a:pt x="4009" y="5924"/>
                    <a:pt x="3589" y="6184"/>
                    <a:pt x="3142" y="6184"/>
                  </a:cubicBezTo>
                  <a:cubicBezTo>
                    <a:pt x="2961" y="6184"/>
                    <a:pt x="2775" y="6141"/>
                    <a:pt x="2599" y="6047"/>
                  </a:cubicBezTo>
                  <a:cubicBezTo>
                    <a:pt x="2030" y="5763"/>
                    <a:pt x="1787" y="5032"/>
                    <a:pt x="2030" y="4505"/>
                  </a:cubicBezTo>
                  <a:cubicBezTo>
                    <a:pt x="2233" y="4070"/>
                    <a:pt x="2643" y="3800"/>
                    <a:pt x="3083" y="3800"/>
                  </a:cubicBezTo>
                  <a:close/>
                  <a:moveTo>
                    <a:pt x="4023" y="1"/>
                  </a:moveTo>
                  <a:cubicBezTo>
                    <a:pt x="2692" y="1"/>
                    <a:pt x="1406" y="764"/>
                    <a:pt x="813" y="2069"/>
                  </a:cubicBezTo>
                  <a:cubicBezTo>
                    <a:pt x="1" y="3815"/>
                    <a:pt x="772" y="5925"/>
                    <a:pt x="2558" y="6737"/>
                  </a:cubicBezTo>
                  <a:cubicBezTo>
                    <a:pt x="3028" y="6956"/>
                    <a:pt x="3525" y="7060"/>
                    <a:pt x="4016" y="7060"/>
                  </a:cubicBezTo>
                  <a:cubicBezTo>
                    <a:pt x="5347" y="7060"/>
                    <a:pt x="6633" y="6297"/>
                    <a:pt x="7227" y="4992"/>
                  </a:cubicBezTo>
                  <a:cubicBezTo>
                    <a:pt x="8038" y="3206"/>
                    <a:pt x="7267" y="1135"/>
                    <a:pt x="5481" y="323"/>
                  </a:cubicBezTo>
                  <a:cubicBezTo>
                    <a:pt x="5011" y="105"/>
                    <a:pt x="4514" y="1"/>
                    <a:pt x="4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5234900" y="3222600"/>
              <a:ext cx="118750" cy="128875"/>
            </a:xfrm>
            <a:custGeom>
              <a:avLst/>
              <a:gdLst/>
              <a:ahLst/>
              <a:cxnLst/>
              <a:rect l="l" t="t" r="r" b="b"/>
              <a:pathLst>
                <a:path w="4750" h="5155" extrusionOk="0">
                  <a:moveTo>
                    <a:pt x="426" y="0"/>
                  </a:moveTo>
                  <a:cubicBezTo>
                    <a:pt x="346" y="0"/>
                    <a:pt x="268" y="26"/>
                    <a:pt x="203" y="91"/>
                  </a:cubicBezTo>
                  <a:cubicBezTo>
                    <a:pt x="41" y="253"/>
                    <a:pt x="0" y="497"/>
                    <a:pt x="162" y="659"/>
                  </a:cubicBezTo>
                  <a:lnTo>
                    <a:pt x="4019" y="5003"/>
                  </a:lnTo>
                  <a:cubicBezTo>
                    <a:pt x="4093" y="5101"/>
                    <a:pt x="4226" y="5155"/>
                    <a:pt x="4347" y="5155"/>
                  </a:cubicBezTo>
                  <a:cubicBezTo>
                    <a:pt x="4425" y="5155"/>
                    <a:pt x="4499" y="5132"/>
                    <a:pt x="4547" y="5084"/>
                  </a:cubicBezTo>
                  <a:cubicBezTo>
                    <a:pt x="4709" y="4922"/>
                    <a:pt x="4750" y="4638"/>
                    <a:pt x="4628" y="4516"/>
                  </a:cubicBezTo>
                  <a:lnTo>
                    <a:pt x="771" y="132"/>
                  </a:lnTo>
                  <a:cubicBezTo>
                    <a:pt x="674" y="58"/>
                    <a:pt x="547"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5303900" y="3321150"/>
              <a:ext cx="82225" cy="33750"/>
            </a:xfrm>
            <a:custGeom>
              <a:avLst/>
              <a:gdLst/>
              <a:ahLst/>
              <a:cxnLst/>
              <a:rect l="l" t="t" r="r" b="b"/>
              <a:pathLst>
                <a:path w="3289" h="1350" extrusionOk="0">
                  <a:moveTo>
                    <a:pt x="569" y="0"/>
                  </a:moveTo>
                  <a:cubicBezTo>
                    <a:pt x="285" y="0"/>
                    <a:pt x="78" y="199"/>
                    <a:pt x="41" y="533"/>
                  </a:cubicBezTo>
                  <a:cubicBezTo>
                    <a:pt x="0" y="817"/>
                    <a:pt x="244" y="1142"/>
                    <a:pt x="528" y="1142"/>
                  </a:cubicBezTo>
                  <a:lnTo>
                    <a:pt x="2639" y="1345"/>
                  </a:lnTo>
                  <a:cubicBezTo>
                    <a:pt x="2660" y="1348"/>
                    <a:pt x="2681" y="1350"/>
                    <a:pt x="2702" y="1350"/>
                  </a:cubicBezTo>
                  <a:cubicBezTo>
                    <a:pt x="2969" y="1350"/>
                    <a:pt x="3248" y="1118"/>
                    <a:pt x="3248" y="817"/>
                  </a:cubicBezTo>
                  <a:cubicBezTo>
                    <a:pt x="3288" y="533"/>
                    <a:pt x="3045" y="208"/>
                    <a:pt x="2720" y="208"/>
                  </a:cubicBezTo>
                  <a:lnTo>
                    <a:pt x="650" y="5"/>
                  </a:lnTo>
                  <a:cubicBezTo>
                    <a:pt x="622" y="2"/>
                    <a:pt x="595"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4586875" y="2419050"/>
              <a:ext cx="237500" cy="237500"/>
            </a:xfrm>
            <a:custGeom>
              <a:avLst/>
              <a:gdLst/>
              <a:ahLst/>
              <a:cxnLst/>
              <a:rect l="l" t="t" r="r" b="b"/>
              <a:pathLst>
                <a:path w="9500" h="9500" extrusionOk="0">
                  <a:moveTo>
                    <a:pt x="4182" y="812"/>
                  </a:moveTo>
                  <a:lnTo>
                    <a:pt x="4304" y="2030"/>
                  </a:lnTo>
                  <a:lnTo>
                    <a:pt x="3086" y="2030"/>
                  </a:lnTo>
                  <a:lnTo>
                    <a:pt x="2883" y="812"/>
                  </a:lnTo>
                  <a:close/>
                  <a:moveTo>
                    <a:pt x="5643" y="812"/>
                  </a:moveTo>
                  <a:lnTo>
                    <a:pt x="5725" y="2030"/>
                  </a:lnTo>
                  <a:lnTo>
                    <a:pt x="4507" y="2030"/>
                  </a:lnTo>
                  <a:lnTo>
                    <a:pt x="4385" y="812"/>
                  </a:lnTo>
                  <a:close/>
                  <a:moveTo>
                    <a:pt x="7105" y="812"/>
                  </a:moveTo>
                  <a:lnTo>
                    <a:pt x="7145" y="2030"/>
                  </a:lnTo>
                  <a:lnTo>
                    <a:pt x="5928" y="2030"/>
                  </a:lnTo>
                  <a:lnTo>
                    <a:pt x="5846" y="812"/>
                  </a:lnTo>
                  <a:close/>
                  <a:moveTo>
                    <a:pt x="8566" y="812"/>
                  </a:moveTo>
                  <a:lnTo>
                    <a:pt x="8566" y="2030"/>
                  </a:lnTo>
                  <a:lnTo>
                    <a:pt x="7348" y="2030"/>
                  </a:lnTo>
                  <a:lnTo>
                    <a:pt x="7308" y="812"/>
                  </a:lnTo>
                  <a:close/>
                  <a:moveTo>
                    <a:pt x="2680" y="853"/>
                  </a:moveTo>
                  <a:lnTo>
                    <a:pt x="2883" y="2111"/>
                  </a:lnTo>
                  <a:lnTo>
                    <a:pt x="1665" y="2111"/>
                  </a:lnTo>
                  <a:lnTo>
                    <a:pt x="1422" y="853"/>
                  </a:lnTo>
                  <a:close/>
                  <a:moveTo>
                    <a:pt x="4385" y="2314"/>
                  </a:moveTo>
                  <a:lnTo>
                    <a:pt x="4507" y="3451"/>
                  </a:lnTo>
                  <a:lnTo>
                    <a:pt x="3370" y="3451"/>
                  </a:lnTo>
                  <a:lnTo>
                    <a:pt x="3167" y="2314"/>
                  </a:lnTo>
                  <a:close/>
                  <a:moveTo>
                    <a:pt x="5725" y="2233"/>
                  </a:moveTo>
                  <a:lnTo>
                    <a:pt x="5846" y="3451"/>
                  </a:lnTo>
                  <a:lnTo>
                    <a:pt x="4669" y="3451"/>
                  </a:lnTo>
                  <a:lnTo>
                    <a:pt x="4507" y="2233"/>
                  </a:lnTo>
                  <a:close/>
                  <a:moveTo>
                    <a:pt x="7145" y="2233"/>
                  </a:moveTo>
                  <a:lnTo>
                    <a:pt x="7227" y="3451"/>
                  </a:lnTo>
                  <a:lnTo>
                    <a:pt x="6049" y="3451"/>
                  </a:lnTo>
                  <a:lnTo>
                    <a:pt x="5928" y="2233"/>
                  </a:lnTo>
                  <a:close/>
                  <a:moveTo>
                    <a:pt x="8607" y="2233"/>
                  </a:moveTo>
                  <a:lnTo>
                    <a:pt x="8607" y="3451"/>
                  </a:lnTo>
                  <a:lnTo>
                    <a:pt x="7470" y="3451"/>
                  </a:lnTo>
                  <a:lnTo>
                    <a:pt x="7430" y="2233"/>
                  </a:lnTo>
                  <a:close/>
                  <a:moveTo>
                    <a:pt x="2964" y="2314"/>
                  </a:moveTo>
                  <a:lnTo>
                    <a:pt x="3127" y="3532"/>
                  </a:lnTo>
                  <a:lnTo>
                    <a:pt x="1990" y="3532"/>
                  </a:lnTo>
                  <a:lnTo>
                    <a:pt x="1746" y="2314"/>
                  </a:lnTo>
                  <a:close/>
                  <a:moveTo>
                    <a:pt x="4507" y="3654"/>
                  </a:moveTo>
                  <a:lnTo>
                    <a:pt x="4669" y="4872"/>
                  </a:lnTo>
                  <a:lnTo>
                    <a:pt x="3573" y="4872"/>
                  </a:lnTo>
                  <a:lnTo>
                    <a:pt x="3370" y="3654"/>
                  </a:lnTo>
                  <a:close/>
                  <a:moveTo>
                    <a:pt x="7267" y="3654"/>
                  </a:moveTo>
                  <a:lnTo>
                    <a:pt x="7308" y="4872"/>
                  </a:lnTo>
                  <a:lnTo>
                    <a:pt x="6212" y="4872"/>
                  </a:lnTo>
                  <a:lnTo>
                    <a:pt x="6090" y="3654"/>
                  </a:lnTo>
                  <a:close/>
                  <a:moveTo>
                    <a:pt x="3167" y="3735"/>
                  </a:moveTo>
                  <a:lnTo>
                    <a:pt x="3370" y="4953"/>
                  </a:lnTo>
                  <a:lnTo>
                    <a:pt x="2233" y="4953"/>
                  </a:lnTo>
                  <a:lnTo>
                    <a:pt x="1990" y="3735"/>
                  </a:lnTo>
                  <a:close/>
                  <a:moveTo>
                    <a:pt x="5887" y="3735"/>
                  </a:moveTo>
                  <a:lnTo>
                    <a:pt x="6009" y="4953"/>
                  </a:lnTo>
                  <a:lnTo>
                    <a:pt x="4872" y="4953"/>
                  </a:lnTo>
                  <a:lnTo>
                    <a:pt x="4710" y="3735"/>
                  </a:lnTo>
                  <a:close/>
                  <a:moveTo>
                    <a:pt x="8647" y="3735"/>
                  </a:moveTo>
                  <a:lnTo>
                    <a:pt x="8647" y="4953"/>
                  </a:lnTo>
                  <a:lnTo>
                    <a:pt x="7511" y="4953"/>
                  </a:lnTo>
                  <a:lnTo>
                    <a:pt x="7470" y="3735"/>
                  </a:lnTo>
                  <a:close/>
                  <a:moveTo>
                    <a:pt x="3411" y="5075"/>
                  </a:moveTo>
                  <a:lnTo>
                    <a:pt x="3614" y="6293"/>
                  </a:lnTo>
                  <a:lnTo>
                    <a:pt x="2518" y="6293"/>
                  </a:lnTo>
                  <a:lnTo>
                    <a:pt x="2274" y="5075"/>
                  </a:lnTo>
                  <a:close/>
                  <a:moveTo>
                    <a:pt x="4710" y="5075"/>
                  </a:moveTo>
                  <a:lnTo>
                    <a:pt x="4872" y="6293"/>
                  </a:lnTo>
                  <a:lnTo>
                    <a:pt x="3817" y="6293"/>
                  </a:lnTo>
                  <a:lnTo>
                    <a:pt x="3614" y="5075"/>
                  </a:lnTo>
                  <a:close/>
                  <a:moveTo>
                    <a:pt x="6009" y="5075"/>
                  </a:moveTo>
                  <a:lnTo>
                    <a:pt x="6090" y="6293"/>
                  </a:lnTo>
                  <a:lnTo>
                    <a:pt x="5034" y="6293"/>
                  </a:lnTo>
                  <a:lnTo>
                    <a:pt x="4872" y="5075"/>
                  </a:lnTo>
                  <a:close/>
                  <a:moveTo>
                    <a:pt x="7308" y="5075"/>
                  </a:moveTo>
                  <a:lnTo>
                    <a:pt x="7348" y="6293"/>
                  </a:lnTo>
                  <a:lnTo>
                    <a:pt x="6293" y="6293"/>
                  </a:lnTo>
                  <a:lnTo>
                    <a:pt x="6212" y="5075"/>
                  </a:lnTo>
                  <a:close/>
                  <a:moveTo>
                    <a:pt x="8647" y="5075"/>
                  </a:moveTo>
                  <a:lnTo>
                    <a:pt x="8647" y="6293"/>
                  </a:lnTo>
                  <a:lnTo>
                    <a:pt x="7551" y="6293"/>
                  </a:lnTo>
                  <a:lnTo>
                    <a:pt x="7511" y="5075"/>
                  </a:lnTo>
                  <a:close/>
                  <a:moveTo>
                    <a:pt x="3654" y="6496"/>
                  </a:moveTo>
                  <a:lnTo>
                    <a:pt x="3857" y="7713"/>
                  </a:lnTo>
                  <a:lnTo>
                    <a:pt x="2842" y="7713"/>
                  </a:lnTo>
                  <a:lnTo>
                    <a:pt x="2599" y="6496"/>
                  </a:lnTo>
                  <a:close/>
                  <a:moveTo>
                    <a:pt x="4872" y="6496"/>
                  </a:moveTo>
                  <a:lnTo>
                    <a:pt x="5034" y="7713"/>
                  </a:lnTo>
                  <a:lnTo>
                    <a:pt x="4020" y="7713"/>
                  </a:lnTo>
                  <a:lnTo>
                    <a:pt x="3817" y="6496"/>
                  </a:lnTo>
                  <a:close/>
                  <a:moveTo>
                    <a:pt x="6131" y="6496"/>
                  </a:moveTo>
                  <a:lnTo>
                    <a:pt x="6252" y="7713"/>
                  </a:lnTo>
                  <a:lnTo>
                    <a:pt x="5237" y="7713"/>
                  </a:lnTo>
                  <a:lnTo>
                    <a:pt x="5075" y="6496"/>
                  </a:lnTo>
                  <a:close/>
                  <a:moveTo>
                    <a:pt x="7348" y="6496"/>
                  </a:moveTo>
                  <a:lnTo>
                    <a:pt x="7430" y="7713"/>
                  </a:lnTo>
                  <a:lnTo>
                    <a:pt x="6415" y="7713"/>
                  </a:lnTo>
                  <a:lnTo>
                    <a:pt x="6293" y="6496"/>
                  </a:lnTo>
                  <a:close/>
                  <a:moveTo>
                    <a:pt x="8647" y="6496"/>
                  </a:moveTo>
                  <a:lnTo>
                    <a:pt x="8647" y="7713"/>
                  </a:lnTo>
                  <a:lnTo>
                    <a:pt x="7633" y="7713"/>
                  </a:lnTo>
                  <a:lnTo>
                    <a:pt x="7551" y="6496"/>
                  </a:lnTo>
                  <a:close/>
                  <a:moveTo>
                    <a:pt x="1016" y="0"/>
                  </a:moveTo>
                  <a:lnTo>
                    <a:pt x="1178" y="650"/>
                  </a:lnTo>
                  <a:lnTo>
                    <a:pt x="1" y="650"/>
                  </a:lnTo>
                  <a:lnTo>
                    <a:pt x="41" y="853"/>
                  </a:lnTo>
                  <a:lnTo>
                    <a:pt x="1219" y="853"/>
                  </a:lnTo>
                  <a:lnTo>
                    <a:pt x="1462" y="2111"/>
                  </a:lnTo>
                  <a:lnTo>
                    <a:pt x="366" y="2111"/>
                  </a:lnTo>
                  <a:lnTo>
                    <a:pt x="407" y="2314"/>
                  </a:lnTo>
                  <a:lnTo>
                    <a:pt x="1543" y="2314"/>
                  </a:lnTo>
                  <a:lnTo>
                    <a:pt x="1787" y="3532"/>
                  </a:lnTo>
                  <a:lnTo>
                    <a:pt x="731" y="3532"/>
                  </a:lnTo>
                  <a:lnTo>
                    <a:pt x="772" y="3735"/>
                  </a:lnTo>
                  <a:lnTo>
                    <a:pt x="1827" y="3735"/>
                  </a:lnTo>
                  <a:lnTo>
                    <a:pt x="2071" y="4953"/>
                  </a:lnTo>
                  <a:lnTo>
                    <a:pt x="1056" y="4953"/>
                  </a:lnTo>
                  <a:lnTo>
                    <a:pt x="1137" y="5156"/>
                  </a:lnTo>
                  <a:lnTo>
                    <a:pt x="2152" y="5156"/>
                  </a:lnTo>
                  <a:lnTo>
                    <a:pt x="2396" y="6374"/>
                  </a:lnTo>
                  <a:lnTo>
                    <a:pt x="1381" y="6374"/>
                  </a:lnTo>
                  <a:lnTo>
                    <a:pt x="1422" y="6577"/>
                  </a:lnTo>
                  <a:lnTo>
                    <a:pt x="2396" y="6577"/>
                  </a:lnTo>
                  <a:lnTo>
                    <a:pt x="2639" y="7795"/>
                  </a:lnTo>
                  <a:lnTo>
                    <a:pt x="1665" y="7795"/>
                  </a:lnTo>
                  <a:lnTo>
                    <a:pt x="1746" y="7998"/>
                  </a:lnTo>
                  <a:lnTo>
                    <a:pt x="2680" y="7998"/>
                  </a:lnTo>
                  <a:lnTo>
                    <a:pt x="3005" y="9500"/>
                  </a:lnTo>
                  <a:lnTo>
                    <a:pt x="3167" y="9500"/>
                  </a:lnTo>
                  <a:lnTo>
                    <a:pt x="2842" y="7998"/>
                  </a:lnTo>
                  <a:lnTo>
                    <a:pt x="3857" y="7998"/>
                  </a:lnTo>
                  <a:lnTo>
                    <a:pt x="4101" y="9500"/>
                  </a:lnTo>
                  <a:lnTo>
                    <a:pt x="4263" y="9500"/>
                  </a:lnTo>
                  <a:lnTo>
                    <a:pt x="4020" y="7998"/>
                  </a:lnTo>
                  <a:lnTo>
                    <a:pt x="5034" y="7998"/>
                  </a:lnTo>
                  <a:lnTo>
                    <a:pt x="5237" y="9500"/>
                  </a:lnTo>
                  <a:lnTo>
                    <a:pt x="5400" y="9500"/>
                  </a:lnTo>
                  <a:lnTo>
                    <a:pt x="5197" y="7998"/>
                  </a:lnTo>
                  <a:lnTo>
                    <a:pt x="6212" y="7998"/>
                  </a:lnTo>
                  <a:lnTo>
                    <a:pt x="6334" y="9500"/>
                  </a:lnTo>
                  <a:lnTo>
                    <a:pt x="6496" y="9500"/>
                  </a:lnTo>
                  <a:lnTo>
                    <a:pt x="6415" y="7998"/>
                  </a:lnTo>
                  <a:lnTo>
                    <a:pt x="7430" y="7998"/>
                  </a:lnTo>
                  <a:lnTo>
                    <a:pt x="7470" y="9500"/>
                  </a:lnTo>
                  <a:lnTo>
                    <a:pt x="7633" y="9500"/>
                  </a:lnTo>
                  <a:lnTo>
                    <a:pt x="7551" y="7998"/>
                  </a:lnTo>
                  <a:lnTo>
                    <a:pt x="8566" y="7998"/>
                  </a:lnTo>
                  <a:lnTo>
                    <a:pt x="8566" y="9500"/>
                  </a:lnTo>
                  <a:lnTo>
                    <a:pt x="8729" y="9500"/>
                  </a:lnTo>
                  <a:lnTo>
                    <a:pt x="8729" y="7998"/>
                  </a:lnTo>
                  <a:lnTo>
                    <a:pt x="9500" y="7998"/>
                  </a:lnTo>
                  <a:lnTo>
                    <a:pt x="9500" y="7795"/>
                  </a:lnTo>
                  <a:lnTo>
                    <a:pt x="8729" y="7795"/>
                  </a:lnTo>
                  <a:lnTo>
                    <a:pt x="8729" y="6577"/>
                  </a:lnTo>
                  <a:lnTo>
                    <a:pt x="9500" y="6577"/>
                  </a:lnTo>
                  <a:lnTo>
                    <a:pt x="9500" y="6374"/>
                  </a:lnTo>
                  <a:lnTo>
                    <a:pt x="8729" y="6374"/>
                  </a:lnTo>
                  <a:lnTo>
                    <a:pt x="8729" y="5156"/>
                  </a:lnTo>
                  <a:lnTo>
                    <a:pt x="9500" y="5156"/>
                  </a:lnTo>
                  <a:lnTo>
                    <a:pt x="9500" y="4953"/>
                  </a:lnTo>
                  <a:lnTo>
                    <a:pt x="8729" y="4953"/>
                  </a:lnTo>
                  <a:lnTo>
                    <a:pt x="8729" y="3735"/>
                  </a:lnTo>
                  <a:lnTo>
                    <a:pt x="9500" y="3735"/>
                  </a:lnTo>
                  <a:lnTo>
                    <a:pt x="9500" y="3532"/>
                  </a:lnTo>
                  <a:lnTo>
                    <a:pt x="8729" y="3532"/>
                  </a:lnTo>
                  <a:lnTo>
                    <a:pt x="8729" y="2314"/>
                  </a:lnTo>
                  <a:lnTo>
                    <a:pt x="9500" y="2314"/>
                  </a:lnTo>
                  <a:lnTo>
                    <a:pt x="9500" y="2111"/>
                  </a:lnTo>
                  <a:lnTo>
                    <a:pt x="8729" y="2111"/>
                  </a:lnTo>
                  <a:lnTo>
                    <a:pt x="8729" y="853"/>
                  </a:lnTo>
                  <a:lnTo>
                    <a:pt x="9500" y="853"/>
                  </a:lnTo>
                  <a:lnTo>
                    <a:pt x="9500" y="650"/>
                  </a:lnTo>
                  <a:lnTo>
                    <a:pt x="8729" y="650"/>
                  </a:lnTo>
                  <a:lnTo>
                    <a:pt x="8729" y="0"/>
                  </a:lnTo>
                  <a:lnTo>
                    <a:pt x="8526" y="0"/>
                  </a:lnTo>
                  <a:lnTo>
                    <a:pt x="8526" y="650"/>
                  </a:lnTo>
                  <a:lnTo>
                    <a:pt x="7267" y="650"/>
                  </a:lnTo>
                  <a:lnTo>
                    <a:pt x="7227" y="0"/>
                  </a:lnTo>
                  <a:lnTo>
                    <a:pt x="7024" y="0"/>
                  </a:lnTo>
                  <a:lnTo>
                    <a:pt x="7064" y="650"/>
                  </a:lnTo>
                  <a:lnTo>
                    <a:pt x="5806" y="650"/>
                  </a:lnTo>
                  <a:lnTo>
                    <a:pt x="5725" y="0"/>
                  </a:lnTo>
                  <a:lnTo>
                    <a:pt x="5522" y="0"/>
                  </a:lnTo>
                  <a:lnTo>
                    <a:pt x="5603" y="650"/>
                  </a:lnTo>
                  <a:lnTo>
                    <a:pt x="4304" y="650"/>
                  </a:lnTo>
                  <a:lnTo>
                    <a:pt x="4223" y="0"/>
                  </a:lnTo>
                  <a:lnTo>
                    <a:pt x="4020" y="0"/>
                  </a:lnTo>
                  <a:lnTo>
                    <a:pt x="4101" y="650"/>
                  </a:lnTo>
                  <a:lnTo>
                    <a:pt x="2842" y="650"/>
                  </a:lnTo>
                  <a:lnTo>
                    <a:pt x="2761" y="0"/>
                  </a:lnTo>
                  <a:lnTo>
                    <a:pt x="2558" y="0"/>
                  </a:lnTo>
                  <a:lnTo>
                    <a:pt x="2639" y="650"/>
                  </a:lnTo>
                  <a:lnTo>
                    <a:pt x="1381" y="650"/>
                  </a:lnTo>
                  <a:lnTo>
                    <a:pt x="1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p:nvPr/>
        </p:nvSpPr>
        <p:spPr>
          <a:xfrm>
            <a:off x="6332525" y="1153125"/>
            <a:ext cx="270556" cy="27053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8641625" y="187849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6308850" y="3801900"/>
            <a:ext cx="225306" cy="225290"/>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5E2F4C75-E186-56A3-F787-D555CF922F50}"/>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A295DDFC-7609-620D-5E9A-04ACB9183745}"/>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5AEC39C6-07A2-CB61-7723-7FBF276C4FB8}"/>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60678CDF-2688-49BD-67F2-2731308ED03B}"/>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4848B7A7-4559-49D4-F85C-7F22E5982019}"/>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D8DA3A57-62E2-4E8F-E91D-B42D6DF60459}"/>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4B7AC553-B10C-C832-8B56-E4BA12BBACAC}"/>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a:t>Average Weekly Rides</a:t>
            </a:r>
            <a:endParaRPr sz="5000" dirty="0"/>
          </a:p>
        </p:txBody>
      </p:sp>
      <p:sp>
        <p:nvSpPr>
          <p:cNvPr id="281" name="Google Shape;281;p29">
            <a:extLst>
              <a:ext uri="{FF2B5EF4-FFF2-40B4-BE49-F238E27FC236}">
                <a16:creationId xmlns:a16="http://schemas.microsoft.com/office/drawing/2014/main" id="{11EE241A-C392-AF0E-3474-1C5E28EAEC62}"/>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286" name="Google Shape;286;p29">
            <a:extLst>
              <a:ext uri="{FF2B5EF4-FFF2-40B4-BE49-F238E27FC236}">
                <a16:creationId xmlns:a16="http://schemas.microsoft.com/office/drawing/2014/main" id="{D958527E-24DF-B4F3-3AC1-9335097ECB77}"/>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378427E0-984B-7207-B644-F29A3C58A4BF}"/>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B145C520-8423-4480-C33D-7DB720F648E8}"/>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38;p24">
            <a:extLst>
              <a:ext uri="{FF2B5EF4-FFF2-40B4-BE49-F238E27FC236}">
                <a16:creationId xmlns:a16="http://schemas.microsoft.com/office/drawing/2014/main" id="{E3C2ADB3-332B-0D56-30B5-87B169892C46}"/>
              </a:ext>
            </a:extLst>
          </p:cNvPr>
          <p:cNvGrpSpPr/>
          <p:nvPr/>
        </p:nvGrpSpPr>
        <p:grpSpPr>
          <a:xfrm>
            <a:off x="5658975" y="1684704"/>
            <a:ext cx="2281732" cy="1704576"/>
            <a:chOff x="4310325" y="2382500"/>
            <a:chExt cx="1711625" cy="1097125"/>
          </a:xfrm>
        </p:grpSpPr>
        <p:sp>
          <p:nvSpPr>
            <p:cNvPr id="3" name="Google Shape;139;p24">
              <a:extLst>
                <a:ext uri="{FF2B5EF4-FFF2-40B4-BE49-F238E27FC236}">
                  <a16:creationId xmlns:a16="http://schemas.microsoft.com/office/drawing/2014/main" id="{8090F3B1-80B1-EEFE-6C24-6736AE790CC4}"/>
                </a:ext>
              </a:extLst>
            </p:cNvPr>
            <p:cNvSpPr/>
            <p:nvPr/>
          </p:nvSpPr>
          <p:spPr>
            <a:xfrm>
              <a:off x="4681775" y="2702200"/>
              <a:ext cx="113700" cy="137025"/>
            </a:xfrm>
            <a:custGeom>
              <a:avLst/>
              <a:gdLst/>
              <a:ahLst/>
              <a:cxnLst/>
              <a:rect l="l" t="t" r="r" b="b"/>
              <a:pathLst>
                <a:path w="4548" h="5481" extrusionOk="0">
                  <a:moveTo>
                    <a:pt x="1" y="0"/>
                  </a:moveTo>
                  <a:lnTo>
                    <a:pt x="1" y="3573"/>
                  </a:lnTo>
                  <a:cubicBezTo>
                    <a:pt x="853" y="3573"/>
                    <a:pt x="1624" y="3410"/>
                    <a:pt x="2233" y="3207"/>
                  </a:cubicBezTo>
                  <a:lnTo>
                    <a:pt x="4223" y="5481"/>
                  </a:lnTo>
                  <a:cubicBezTo>
                    <a:pt x="4344" y="5237"/>
                    <a:pt x="4466" y="4912"/>
                    <a:pt x="4547" y="4669"/>
                  </a:cubicBezTo>
                  <a:lnTo>
                    <a:pt x="3005" y="2842"/>
                  </a:lnTo>
                  <a:cubicBezTo>
                    <a:pt x="3492" y="2558"/>
                    <a:pt x="3817" y="2193"/>
                    <a:pt x="3817" y="1787"/>
                  </a:cubicBezTo>
                  <a:cubicBezTo>
                    <a:pt x="3817" y="812"/>
                    <a:pt x="2112"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0;p24">
              <a:extLst>
                <a:ext uri="{FF2B5EF4-FFF2-40B4-BE49-F238E27FC236}">
                  <a16:creationId xmlns:a16="http://schemas.microsoft.com/office/drawing/2014/main" id="{11D73916-69C1-4D73-B3FD-78355B834A1B}"/>
                </a:ext>
              </a:extLst>
            </p:cNvPr>
            <p:cNvSpPr/>
            <p:nvPr/>
          </p:nvSpPr>
          <p:spPr>
            <a:xfrm>
              <a:off x="5347025" y="2819925"/>
              <a:ext cx="674925" cy="395825"/>
            </a:xfrm>
            <a:custGeom>
              <a:avLst/>
              <a:gdLst/>
              <a:ahLst/>
              <a:cxnLst/>
              <a:rect l="l" t="t" r="r" b="b"/>
              <a:pathLst>
                <a:path w="26997" h="15833" extrusionOk="0">
                  <a:moveTo>
                    <a:pt x="14046" y="0"/>
                  </a:moveTo>
                  <a:cubicBezTo>
                    <a:pt x="6293" y="0"/>
                    <a:pt x="1" y="6293"/>
                    <a:pt x="1" y="14087"/>
                  </a:cubicBezTo>
                  <a:cubicBezTo>
                    <a:pt x="1" y="14655"/>
                    <a:pt x="41" y="15224"/>
                    <a:pt x="82" y="15833"/>
                  </a:cubicBezTo>
                  <a:lnTo>
                    <a:pt x="609" y="15833"/>
                  </a:lnTo>
                  <a:cubicBezTo>
                    <a:pt x="569" y="15305"/>
                    <a:pt x="488" y="14655"/>
                    <a:pt x="488" y="14087"/>
                  </a:cubicBezTo>
                  <a:cubicBezTo>
                    <a:pt x="488" y="6617"/>
                    <a:pt x="6577" y="528"/>
                    <a:pt x="14046" y="528"/>
                  </a:cubicBezTo>
                  <a:cubicBezTo>
                    <a:pt x="19649" y="528"/>
                    <a:pt x="24439" y="3979"/>
                    <a:pt x="26550" y="8810"/>
                  </a:cubicBezTo>
                  <a:cubicBezTo>
                    <a:pt x="26672" y="8728"/>
                    <a:pt x="26834" y="8647"/>
                    <a:pt x="26996" y="8607"/>
                  </a:cubicBezTo>
                  <a:cubicBezTo>
                    <a:pt x="24845" y="3573"/>
                    <a:pt x="19892" y="0"/>
                    <a:pt x="14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1;p24">
              <a:extLst>
                <a:ext uri="{FF2B5EF4-FFF2-40B4-BE49-F238E27FC236}">
                  <a16:creationId xmlns:a16="http://schemas.microsoft.com/office/drawing/2014/main" id="{AA09CCA7-75EC-DFED-ED40-53335D32512D}"/>
                </a:ext>
              </a:extLst>
            </p:cNvPr>
            <p:cNvSpPr/>
            <p:nvPr/>
          </p:nvSpPr>
          <p:spPr>
            <a:xfrm>
              <a:off x="4579775" y="2833125"/>
              <a:ext cx="378575" cy="346100"/>
            </a:xfrm>
            <a:custGeom>
              <a:avLst/>
              <a:gdLst/>
              <a:ahLst/>
              <a:cxnLst/>
              <a:rect l="l" t="t" r="r" b="b"/>
              <a:pathLst>
                <a:path w="15143" h="13844" extrusionOk="0">
                  <a:moveTo>
                    <a:pt x="1624" y="0"/>
                  </a:moveTo>
                  <a:cubicBezTo>
                    <a:pt x="1056" y="0"/>
                    <a:pt x="488" y="41"/>
                    <a:pt x="1" y="81"/>
                  </a:cubicBezTo>
                  <a:lnTo>
                    <a:pt x="1" y="609"/>
                  </a:lnTo>
                  <a:cubicBezTo>
                    <a:pt x="528" y="569"/>
                    <a:pt x="1056" y="487"/>
                    <a:pt x="1624" y="487"/>
                  </a:cubicBezTo>
                  <a:cubicBezTo>
                    <a:pt x="8810" y="487"/>
                    <a:pt x="14655" y="6333"/>
                    <a:pt x="14655" y="13559"/>
                  </a:cubicBezTo>
                  <a:lnTo>
                    <a:pt x="14655" y="13843"/>
                  </a:lnTo>
                  <a:lnTo>
                    <a:pt x="15143" y="13843"/>
                  </a:lnTo>
                  <a:lnTo>
                    <a:pt x="15143" y="13559"/>
                  </a:lnTo>
                  <a:cubicBezTo>
                    <a:pt x="15143" y="6089"/>
                    <a:pt x="9053" y="0"/>
                    <a:pt x="1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2;p24">
              <a:extLst>
                <a:ext uri="{FF2B5EF4-FFF2-40B4-BE49-F238E27FC236}">
                  <a16:creationId xmlns:a16="http://schemas.microsoft.com/office/drawing/2014/main" id="{4587BC9F-FFEA-85CF-FE2F-023964C44B98}"/>
                </a:ext>
              </a:extLst>
            </p:cNvPr>
            <p:cNvSpPr/>
            <p:nvPr/>
          </p:nvSpPr>
          <p:spPr>
            <a:xfrm>
              <a:off x="5388125" y="2863575"/>
              <a:ext cx="617075" cy="616050"/>
            </a:xfrm>
            <a:custGeom>
              <a:avLst/>
              <a:gdLst/>
              <a:ahLst/>
              <a:cxnLst/>
              <a:rect l="l" t="t" r="r" b="b"/>
              <a:pathLst>
                <a:path w="24683" h="24642" extrusionOk="0">
                  <a:moveTo>
                    <a:pt x="12301" y="2030"/>
                  </a:moveTo>
                  <a:cubicBezTo>
                    <a:pt x="17984" y="2030"/>
                    <a:pt x="22612" y="6658"/>
                    <a:pt x="22612" y="12341"/>
                  </a:cubicBezTo>
                  <a:cubicBezTo>
                    <a:pt x="22612" y="18024"/>
                    <a:pt x="17984" y="22612"/>
                    <a:pt x="12301" y="22612"/>
                  </a:cubicBezTo>
                  <a:cubicBezTo>
                    <a:pt x="6618" y="22612"/>
                    <a:pt x="1990" y="18024"/>
                    <a:pt x="1990" y="12341"/>
                  </a:cubicBezTo>
                  <a:cubicBezTo>
                    <a:pt x="1990" y="6658"/>
                    <a:pt x="6618" y="2030"/>
                    <a:pt x="12301" y="2030"/>
                  </a:cubicBezTo>
                  <a:close/>
                  <a:moveTo>
                    <a:pt x="12341" y="0"/>
                  </a:moveTo>
                  <a:cubicBezTo>
                    <a:pt x="5562" y="0"/>
                    <a:pt x="1" y="5521"/>
                    <a:pt x="1" y="12341"/>
                  </a:cubicBezTo>
                  <a:cubicBezTo>
                    <a:pt x="1" y="19120"/>
                    <a:pt x="5562" y="24641"/>
                    <a:pt x="12341" y="24641"/>
                  </a:cubicBezTo>
                  <a:cubicBezTo>
                    <a:pt x="19161" y="24641"/>
                    <a:pt x="24682" y="19120"/>
                    <a:pt x="24682" y="12341"/>
                  </a:cubicBezTo>
                  <a:cubicBezTo>
                    <a:pt x="24682" y="5521"/>
                    <a:pt x="1916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3;p24">
              <a:extLst>
                <a:ext uri="{FF2B5EF4-FFF2-40B4-BE49-F238E27FC236}">
                  <a16:creationId xmlns:a16="http://schemas.microsoft.com/office/drawing/2014/main" id="{7303456B-52F2-20B7-312C-46D11F36C2A3}"/>
                </a:ext>
              </a:extLst>
            </p:cNvPr>
            <p:cNvSpPr/>
            <p:nvPr/>
          </p:nvSpPr>
          <p:spPr>
            <a:xfrm>
              <a:off x="4310325" y="2863575"/>
              <a:ext cx="616050" cy="616050"/>
            </a:xfrm>
            <a:custGeom>
              <a:avLst/>
              <a:gdLst/>
              <a:ahLst/>
              <a:cxnLst/>
              <a:rect l="l" t="t" r="r" b="b"/>
              <a:pathLst>
                <a:path w="24642" h="24642" extrusionOk="0">
                  <a:moveTo>
                    <a:pt x="12341" y="2030"/>
                  </a:moveTo>
                  <a:cubicBezTo>
                    <a:pt x="18025" y="2030"/>
                    <a:pt x="22612" y="6658"/>
                    <a:pt x="22612" y="12341"/>
                  </a:cubicBezTo>
                  <a:cubicBezTo>
                    <a:pt x="22612" y="18024"/>
                    <a:pt x="18025" y="22612"/>
                    <a:pt x="12341" y="22612"/>
                  </a:cubicBezTo>
                  <a:cubicBezTo>
                    <a:pt x="6658" y="22612"/>
                    <a:pt x="2030" y="18024"/>
                    <a:pt x="2030" y="12341"/>
                  </a:cubicBezTo>
                  <a:cubicBezTo>
                    <a:pt x="2030" y="6658"/>
                    <a:pt x="6658" y="2030"/>
                    <a:pt x="12341" y="2030"/>
                  </a:cubicBezTo>
                  <a:close/>
                  <a:moveTo>
                    <a:pt x="12341" y="0"/>
                  </a:moveTo>
                  <a:cubicBezTo>
                    <a:pt x="5521" y="0"/>
                    <a:pt x="0" y="5521"/>
                    <a:pt x="0" y="12341"/>
                  </a:cubicBezTo>
                  <a:cubicBezTo>
                    <a:pt x="0" y="19120"/>
                    <a:pt x="5521" y="24641"/>
                    <a:pt x="12341" y="24641"/>
                  </a:cubicBezTo>
                  <a:cubicBezTo>
                    <a:pt x="19121" y="24641"/>
                    <a:pt x="24642" y="19120"/>
                    <a:pt x="24642" y="12341"/>
                  </a:cubicBezTo>
                  <a:cubicBezTo>
                    <a:pt x="24642" y="5521"/>
                    <a:pt x="1912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p24">
              <a:extLst>
                <a:ext uri="{FF2B5EF4-FFF2-40B4-BE49-F238E27FC236}">
                  <a16:creationId xmlns:a16="http://schemas.microsoft.com/office/drawing/2014/main" id="{0620E9DC-EB82-E6A3-F9CE-45D23A0ABCBC}"/>
                </a:ext>
              </a:extLst>
            </p:cNvPr>
            <p:cNvSpPr/>
            <p:nvPr/>
          </p:nvSpPr>
          <p:spPr>
            <a:xfrm>
              <a:off x="4789350" y="2463700"/>
              <a:ext cx="126900" cy="66000"/>
            </a:xfrm>
            <a:custGeom>
              <a:avLst/>
              <a:gdLst/>
              <a:ahLst/>
              <a:cxnLst/>
              <a:rect l="l" t="t" r="r" b="b"/>
              <a:pathLst>
                <a:path w="5076" h="2640" extrusionOk="0">
                  <a:moveTo>
                    <a:pt x="1" y="1"/>
                  </a:moveTo>
                  <a:lnTo>
                    <a:pt x="1" y="2639"/>
                  </a:lnTo>
                  <a:lnTo>
                    <a:pt x="5075" y="2639"/>
                  </a:lnTo>
                  <a:lnTo>
                    <a:pt x="5075" y="15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5;p24">
              <a:extLst>
                <a:ext uri="{FF2B5EF4-FFF2-40B4-BE49-F238E27FC236}">
                  <a16:creationId xmlns:a16="http://schemas.microsoft.com/office/drawing/2014/main" id="{368ABD84-06B1-7713-95F9-6629A91E7B11}"/>
                </a:ext>
              </a:extLst>
            </p:cNvPr>
            <p:cNvSpPr/>
            <p:nvPr/>
          </p:nvSpPr>
          <p:spPr>
            <a:xfrm>
              <a:off x="4828925" y="2500050"/>
              <a:ext cx="106600" cy="211300"/>
            </a:xfrm>
            <a:custGeom>
              <a:avLst/>
              <a:gdLst/>
              <a:ahLst/>
              <a:cxnLst/>
              <a:rect l="l" t="t" r="r" b="b"/>
              <a:pathLst>
                <a:path w="4264" h="8452" extrusionOk="0">
                  <a:moveTo>
                    <a:pt x="3389" y="0"/>
                  </a:moveTo>
                  <a:cubicBezTo>
                    <a:pt x="3249" y="0"/>
                    <a:pt x="3116" y="115"/>
                    <a:pt x="3046" y="292"/>
                  </a:cubicBezTo>
                  <a:lnTo>
                    <a:pt x="1" y="7721"/>
                  </a:lnTo>
                  <a:cubicBezTo>
                    <a:pt x="366" y="7924"/>
                    <a:pt x="691" y="8208"/>
                    <a:pt x="1016" y="8452"/>
                  </a:cubicBezTo>
                  <a:lnTo>
                    <a:pt x="4142" y="739"/>
                  </a:lnTo>
                  <a:cubicBezTo>
                    <a:pt x="4263" y="536"/>
                    <a:pt x="4223" y="333"/>
                    <a:pt x="4060" y="292"/>
                  </a:cubicBezTo>
                  <a:lnTo>
                    <a:pt x="3452" y="8"/>
                  </a:lnTo>
                  <a:cubicBezTo>
                    <a:pt x="3431" y="3"/>
                    <a:pt x="3410" y="0"/>
                    <a:pt x="3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p24">
              <a:extLst>
                <a:ext uri="{FF2B5EF4-FFF2-40B4-BE49-F238E27FC236}">
                  <a16:creationId xmlns:a16="http://schemas.microsoft.com/office/drawing/2014/main" id="{C2BF811C-828D-4259-1836-F3AFEF8E045D}"/>
                </a:ext>
              </a:extLst>
            </p:cNvPr>
            <p:cNvSpPr/>
            <p:nvPr/>
          </p:nvSpPr>
          <p:spPr>
            <a:xfrm>
              <a:off x="5358700" y="2579200"/>
              <a:ext cx="129925" cy="310975"/>
            </a:xfrm>
            <a:custGeom>
              <a:avLst/>
              <a:gdLst/>
              <a:ahLst/>
              <a:cxnLst/>
              <a:rect l="l" t="t" r="r" b="b"/>
              <a:pathLst>
                <a:path w="5197" h="12439" extrusionOk="0">
                  <a:moveTo>
                    <a:pt x="4365" y="1"/>
                  </a:moveTo>
                  <a:cubicBezTo>
                    <a:pt x="4232" y="1"/>
                    <a:pt x="4126" y="116"/>
                    <a:pt x="4020" y="293"/>
                  </a:cubicBezTo>
                  <a:lnTo>
                    <a:pt x="82" y="11740"/>
                  </a:lnTo>
                  <a:cubicBezTo>
                    <a:pt x="1" y="11943"/>
                    <a:pt x="82" y="12187"/>
                    <a:pt x="163" y="12228"/>
                  </a:cubicBezTo>
                  <a:lnTo>
                    <a:pt x="772" y="12431"/>
                  </a:lnTo>
                  <a:cubicBezTo>
                    <a:pt x="793" y="12436"/>
                    <a:pt x="814" y="12438"/>
                    <a:pt x="835" y="12438"/>
                  </a:cubicBezTo>
                  <a:cubicBezTo>
                    <a:pt x="975" y="12438"/>
                    <a:pt x="1107" y="12323"/>
                    <a:pt x="1178" y="12146"/>
                  </a:cubicBezTo>
                  <a:lnTo>
                    <a:pt x="5156" y="699"/>
                  </a:lnTo>
                  <a:cubicBezTo>
                    <a:pt x="5197" y="496"/>
                    <a:pt x="5156" y="252"/>
                    <a:pt x="5034" y="211"/>
                  </a:cubicBezTo>
                  <a:lnTo>
                    <a:pt x="4426" y="8"/>
                  </a:lnTo>
                  <a:cubicBezTo>
                    <a:pt x="4405" y="3"/>
                    <a:pt x="4384" y="1"/>
                    <a:pt x="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7;p24">
              <a:extLst>
                <a:ext uri="{FF2B5EF4-FFF2-40B4-BE49-F238E27FC236}">
                  <a16:creationId xmlns:a16="http://schemas.microsoft.com/office/drawing/2014/main" id="{B431A59E-852C-36FC-D97C-197DE6143616}"/>
                </a:ext>
              </a:extLst>
            </p:cNvPr>
            <p:cNvSpPr/>
            <p:nvPr/>
          </p:nvSpPr>
          <p:spPr>
            <a:xfrm>
              <a:off x="5343975" y="2545375"/>
              <a:ext cx="257800" cy="86450"/>
            </a:xfrm>
            <a:custGeom>
              <a:avLst/>
              <a:gdLst/>
              <a:ahLst/>
              <a:cxnLst/>
              <a:rect l="l" t="t" r="r" b="b"/>
              <a:pathLst>
                <a:path w="10312" h="3458" extrusionOk="0">
                  <a:moveTo>
                    <a:pt x="9109" y="1"/>
                  </a:moveTo>
                  <a:cubicBezTo>
                    <a:pt x="9016" y="1"/>
                    <a:pt x="8916" y="8"/>
                    <a:pt x="8810" y="22"/>
                  </a:cubicBezTo>
                  <a:cubicBezTo>
                    <a:pt x="8810" y="22"/>
                    <a:pt x="3614" y="590"/>
                    <a:pt x="1909" y="631"/>
                  </a:cubicBezTo>
                  <a:cubicBezTo>
                    <a:pt x="1178" y="671"/>
                    <a:pt x="1" y="834"/>
                    <a:pt x="1" y="1443"/>
                  </a:cubicBezTo>
                  <a:lnTo>
                    <a:pt x="1" y="1849"/>
                  </a:lnTo>
                  <a:cubicBezTo>
                    <a:pt x="1" y="2579"/>
                    <a:pt x="1422" y="2782"/>
                    <a:pt x="2193" y="2945"/>
                  </a:cubicBezTo>
                  <a:lnTo>
                    <a:pt x="6374" y="3432"/>
                  </a:lnTo>
                  <a:cubicBezTo>
                    <a:pt x="6462" y="3449"/>
                    <a:pt x="6557" y="3458"/>
                    <a:pt x="6659" y="3458"/>
                  </a:cubicBezTo>
                  <a:cubicBezTo>
                    <a:pt x="7969" y="3458"/>
                    <a:pt x="10312" y="2080"/>
                    <a:pt x="10312" y="1402"/>
                  </a:cubicBezTo>
                  <a:cubicBezTo>
                    <a:pt x="10312" y="735"/>
                    <a:pt x="10075" y="1"/>
                    <a:pt x="9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p24">
              <a:extLst>
                <a:ext uri="{FF2B5EF4-FFF2-40B4-BE49-F238E27FC236}">
                  <a16:creationId xmlns:a16="http://schemas.microsoft.com/office/drawing/2014/main" id="{55EFA32C-F4F9-0223-E7E7-84A246B46B98}"/>
                </a:ext>
              </a:extLst>
            </p:cNvPr>
            <p:cNvSpPr/>
            <p:nvPr/>
          </p:nvSpPr>
          <p:spPr>
            <a:xfrm>
              <a:off x="5232350" y="2762950"/>
              <a:ext cx="206050" cy="482425"/>
            </a:xfrm>
            <a:custGeom>
              <a:avLst/>
              <a:gdLst/>
              <a:ahLst/>
              <a:cxnLst/>
              <a:rect l="l" t="t" r="r" b="b"/>
              <a:pathLst>
                <a:path w="8242" h="19297" extrusionOk="0">
                  <a:moveTo>
                    <a:pt x="6918" y="0"/>
                  </a:moveTo>
                  <a:cubicBezTo>
                    <a:pt x="6717" y="0"/>
                    <a:pt x="6447" y="161"/>
                    <a:pt x="6374" y="453"/>
                  </a:cubicBezTo>
                  <a:lnTo>
                    <a:pt x="122" y="18274"/>
                  </a:lnTo>
                  <a:cubicBezTo>
                    <a:pt x="0" y="18599"/>
                    <a:pt x="122" y="18883"/>
                    <a:pt x="325" y="19005"/>
                  </a:cubicBezTo>
                  <a:lnTo>
                    <a:pt x="1259" y="19289"/>
                  </a:lnTo>
                  <a:cubicBezTo>
                    <a:pt x="1283" y="19294"/>
                    <a:pt x="1310" y="19296"/>
                    <a:pt x="1337" y="19296"/>
                  </a:cubicBezTo>
                  <a:cubicBezTo>
                    <a:pt x="1537" y="19296"/>
                    <a:pt x="1796" y="19163"/>
                    <a:pt x="1868" y="18842"/>
                  </a:cubicBezTo>
                  <a:lnTo>
                    <a:pt x="8119" y="1021"/>
                  </a:lnTo>
                  <a:cubicBezTo>
                    <a:pt x="8241" y="737"/>
                    <a:pt x="8119" y="412"/>
                    <a:pt x="7916" y="331"/>
                  </a:cubicBezTo>
                  <a:lnTo>
                    <a:pt x="6983" y="6"/>
                  </a:lnTo>
                  <a:cubicBezTo>
                    <a:pt x="6962" y="2"/>
                    <a:pt x="6940" y="0"/>
                    <a:pt x="6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p24">
              <a:extLst>
                <a:ext uri="{FF2B5EF4-FFF2-40B4-BE49-F238E27FC236}">
                  <a16:creationId xmlns:a16="http://schemas.microsoft.com/office/drawing/2014/main" id="{5DD79664-5ED9-4948-D55D-B59B01FC8EDA}"/>
                </a:ext>
              </a:extLst>
            </p:cNvPr>
            <p:cNvSpPr/>
            <p:nvPr/>
          </p:nvSpPr>
          <p:spPr>
            <a:xfrm>
              <a:off x="4735050" y="2618075"/>
              <a:ext cx="162400" cy="326700"/>
            </a:xfrm>
            <a:custGeom>
              <a:avLst/>
              <a:gdLst/>
              <a:ahLst/>
              <a:cxnLst/>
              <a:rect l="l" t="t" r="r" b="b"/>
              <a:pathLst>
                <a:path w="6496" h="13068" extrusionOk="0">
                  <a:moveTo>
                    <a:pt x="5148" y="1"/>
                  </a:moveTo>
                  <a:cubicBezTo>
                    <a:pt x="4968" y="1"/>
                    <a:pt x="4766" y="183"/>
                    <a:pt x="4669" y="443"/>
                  </a:cubicBezTo>
                  <a:lnTo>
                    <a:pt x="1" y="11931"/>
                  </a:lnTo>
                  <a:cubicBezTo>
                    <a:pt x="528" y="12296"/>
                    <a:pt x="1015" y="12662"/>
                    <a:pt x="1543" y="13068"/>
                  </a:cubicBezTo>
                  <a:lnTo>
                    <a:pt x="6415" y="1092"/>
                  </a:lnTo>
                  <a:cubicBezTo>
                    <a:pt x="6496" y="767"/>
                    <a:pt x="6415" y="483"/>
                    <a:pt x="6212" y="361"/>
                  </a:cubicBezTo>
                  <a:lnTo>
                    <a:pt x="5278" y="37"/>
                  </a:lnTo>
                  <a:cubicBezTo>
                    <a:pt x="5237" y="12"/>
                    <a:pt x="5194" y="1"/>
                    <a:pt x="5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p24">
              <a:extLst>
                <a:ext uri="{FF2B5EF4-FFF2-40B4-BE49-F238E27FC236}">
                  <a16:creationId xmlns:a16="http://schemas.microsoft.com/office/drawing/2014/main" id="{E44232E6-CB67-9907-C46B-F55AE2BA480D}"/>
                </a:ext>
              </a:extLst>
            </p:cNvPr>
            <p:cNvSpPr/>
            <p:nvPr/>
          </p:nvSpPr>
          <p:spPr>
            <a:xfrm>
              <a:off x="4595925" y="2899475"/>
              <a:ext cx="183800" cy="271700"/>
            </a:xfrm>
            <a:custGeom>
              <a:avLst/>
              <a:gdLst/>
              <a:ahLst/>
              <a:cxnLst/>
              <a:rect l="l" t="t" r="r" b="b"/>
              <a:pathLst>
                <a:path w="7352" h="10868" extrusionOk="0">
                  <a:moveTo>
                    <a:pt x="6214" y="1"/>
                  </a:moveTo>
                  <a:cubicBezTo>
                    <a:pt x="6056" y="1"/>
                    <a:pt x="5914" y="124"/>
                    <a:pt x="5850" y="350"/>
                  </a:cubicBezTo>
                  <a:cubicBezTo>
                    <a:pt x="5850" y="350"/>
                    <a:pt x="3211" y="8591"/>
                    <a:pt x="369" y="10337"/>
                  </a:cubicBezTo>
                  <a:cubicBezTo>
                    <a:pt x="1" y="10521"/>
                    <a:pt x="492" y="10868"/>
                    <a:pt x="928" y="10868"/>
                  </a:cubicBezTo>
                  <a:cubicBezTo>
                    <a:pt x="1069" y="10868"/>
                    <a:pt x="1204" y="10832"/>
                    <a:pt x="1303" y="10743"/>
                  </a:cubicBezTo>
                  <a:cubicBezTo>
                    <a:pt x="4429" y="8104"/>
                    <a:pt x="7189" y="878"/>
                    <a:pt x="7271" y="878"/>
                  </a:cubicBezTo>
                  <a:cubicBezTo>
                    <a:pt x="7352" y="634"/>
                    <a:pt x="7311" y="391"/>
                    <a:pt x="7108" y="350"/>
                  </a:cubicBezTo>
                  <a:lnTo>
                    <a:pt x="6337" y="26"/>
                  </a:lnTo>
                  <a:cubicBezTo>
                    <a:pt x="6295" y="9"/>
                    <a:pt x="6254" y="1"/>
                    <a:pt x="6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p24">
              <a:extLst>
                <a:ext uri="{FF2B5EF4-FFF2-40B4-BE49-F238E27FC236}">
                  <a16:creationId xmlns:a16="http://schemas.microsoft.com/office/drawing/2014/main" id="{A6FB7B96-39DD-C278-8D2C-FBCCA2AEA723}"/>
                </a:ext>
              </a:extLst>
            </p:cNvPr>
            <p:cNvSpPr/>
            <p:nvPr/>
          </p:nvSpPr>
          <p:spPr>
            <a:xfrm>
              <a:off x="5392700" y="2822425"/>
              <a:ext cx="334925" cy="372100"/>
            </a:xfrm>
            <a:custGeom>
              <a:avLst/>
              <a:gdLst/>
              <a:ahLst/>
              <a:cxnLst/>
              <a:rect l="l" t="t" r="r" b="b"/>
              <a:pathLst>
                <a:path w="13397" h="14884" extrusionOk="0">
                  <a:moveTo>
                    <a:pt x="807" y="1"/>
                  </a:moveTo>
                  <a:cubicBezTo>
                    <a:pt x="750" y="1"/>
                    <a:pt x="695" y="18"/>
                    <a:pt x="650" y="63"/>
                  </a:cubicBezTo>
                  <a:lnTo>
                    <a:pt x="163" y="469"/>
                  </a:lnTo>
                  <a:cubicBezTo>
                    <a:pt x="41" y="550"/>
                    <a:pt x="0" y="794"/>
                    <a:pt x="81" y="875"/>
                  </a:cubicBezTo>
                  <a:lnTo>
                    <a:pt x="12341" y="14799"/>
                  </a:lnTo>
                  <a:cubicBezTo>
                    <a:pt x="12391" y="14849"/>
                    <a:pt x="12488" y="14884"/>
                    <a:pt x="12583" y="14884"/>
                  </a:cubicBezTo>
                  <a:cubicBezTo>
                    <a:pt x="12642" y="14884"/>
                    <a:pt x="12701" y="14871"/>
                    <a:pt x="12747" y="14840"/>
                  </a:cubicBezTo>
                  <a:lnTo>
                    <a:pt x="13234" y="14434"/>
                  </a:lnTo>
                  <a:cubicBezTo>
                    <a:pt x="13356" y="14312"/>
                    <a:pt x="13397" y="14109"/>
                    <a:pt x="13275" y="14028"/>
                  </a:cubicBezTo>
                  <a:lnTo>
                    <a:pt x="1056" y="103"/>
                  </a:lnTo>
                  <a:cubicBezTo>
                    <a:pt x="1004" y="52"/>
                    <a:pt x="904" y="1"/>
                    <a:pt x="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p24">
              <a:extLst>
                <a:ext uri="{FF2B5EF4-FFF2-40B4-BE49-F238E27FC236}">
                  <a16:creationId xmlns:a16="http://schemas.microsoft.com/office/drawing/2014/main" id="{E1EDE7F2-3F90-CE09-BBC4-3B3AB5A1AE70}"/>
                </a:ext>
              </a:extLst>
            </p:cNvPr>
            <p:cNvSpPr/>
            <p:nvPr/>
          </p:nvSpPr>
          <p:spPr>
            <a:xfrm>
              <a:off x="5267875" y="3162950"/>
              <a:ext cx="446550" cy="83250"/>
            </a:xfrm>
            <a:custGeom>
              <a:avLst/>
              <a:gdLst/>
              <a:ahLst/>
              <a:cxnLst/>
              <a:rect l="l" t="t" r="r" b="b"/>
              <a:pathLst>
                <a:path w="17862" h="3330" extrusionOk="0">
                  <a:moveTo>
                    <a:pt x="17578" y="1"/>
                  </a:moveTo>
                  <a:lnTo>
                    <a:pt x="203" y="1909"/>
                  </a:lnTo>
                  <a:lnTo>
                    <a:pt x="0" y="3329"/>
                  </a:lnTo>
                  <a:lnTo>
                    <a:pt x="0" y="3329"/>
                  </a:lnTo>
                  <a:lnTo>
                    <a:pt x="17456" y="1219"/>
                  </a:lnTo>
                  <a:cubicBezTo>
                    <a:pt x="17473" y="1223"/>
                    <a:pt x="17491" y="1225"/>
                    <a:pt x="17508" y="1225"/>
                  </a:cubicBezTo>
                  <a:cubicBezTo>
                    <a:pt x="17651" y="1225"/>
                    <a:pt x="17781" y="1084"/>
                    <a:pt x="17781" y="975"/>
                  </a:cubicBezTo>
                  <a:lnTo>
                    <a:pt x="17821" y="285"/>
                  </a:lnTo>
                  <a:cubicBezTo>
                    <a:pt x="17862" y="163"/>
                    <a:pt x="17740"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p24">
              <a:extLst>
                <a:ext uri="{FF2B5EF4-FFF2-40B4-BE49-F238E27FC236}">
                  <a16:creationId xmlns:a16="http://schemas.microsoft.com/office/drawing/2014/main" id="{4724FBD2-B4C8-6729-5AF2-B186116DE70E}"/>
                </a:ext>
              </a:extLst>
            </p:cNvPr>
            <p:cNvSpPr/>
            <p:nvPr/>
          </p:nvSpPr>
          <p:spPr>
            <a:xfrm>
              <a:off x="5135425" y="3109625"/>
              <a:ext cx="119775" cy="129000"/>
            </a:xfrm>
            <a:custGeom>
              <a:avLst/>
              <a:gdLst/>
              <a:ahLst/>
              <a:cxnLst/>
              <a:rect l="l" t="t" r="r" b="b"/>
              <a:pathLst>
                <a:path w="4791" h="5160" extrusionOk="0">
                  <a:moveTo>
                    <a:pt x="450" y="1"/>
                  </a:moveTo>
                  <a:cubicBezTo>
                    <a:pt x="362" y="1"/>
                    <a:pt x="275" y="33"/>
                    <a:pt x="204" y="104"/>
                  </a:cubicBezTo>
                  <a:cubicBezTo>
                    <a:pt x="82" y="266"/>
                    <a:pt x="1" y="510"/>
                    <a:pt x="163" y="672"/>
                  </a:cubicBezTo>
                  <a:lnTo>
                    <a:pt x="4020" y="5016"/>
                  </a:lnTo>
                  <a:cubicBezTo>
                    <a:pt x="4111" y="5107"/>
                    <a:pt x="4228" y="5160"/>
                    <a:pt x="4341" y="5160"/>
                  </a:cubicBezTo>
                  <a:cubicBezTo>
                    <a:pt x="4430" y="5160"/>
                    <a:pt x="4517" y="5128"/>
                    <a:pt x="4588" y="5057"/>
                  </a:cubicBezTo>
                  <a:cubicBezTo>
                    <a:pt x="4750" y="4935"/>
                    <a:pt x="4791" y="4651"/>
                    <a:pt x="4629" y="4529"/>
                  </a:cubicBezTo>
                  <a:lnTo>
                    <a:pt x="772" y="144"/>
                  </a:lnTo>
                  <a:cubicBezTo>
                    <a:pt x="681" y="53"/>
                    <a:pt x="564"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4;p24">
              <a:extLst>
                <a:ext uri="{FF2B5EF4-FFF2-40B4-BE49-F238E27FC236}">
                  <a16:creationId xmlns:a16="http://schemas.microsoft.com/office/drawing/2014/main" id="{50CC5E72-AD0E-0993-2707-51B37B15F6CB}"/>
                </a:ext>
              </a:extLst>
            </p:cNvPr>
            <p:cNvSpPr/>
            <p:nvPr/>
          </p:nvSpPr>
          <p:spPr>
            <a:xfrm>
              <a:off x="5113100" y="3095800"/>
              <a:ext cx="80200" cy="50075"/>
            </a:xfrm>
            <a:custGeom>
              <a:avLst/>
              <a:gdLst/>
              <a:ahLst/>
              <a:cxnLst/>
              <a:rect l="l" t="t" r="r" b="b"/>
              <a:pathLst>
                <a:path w="3208" h="2003" extrusionOk="0">
                  <a:moveTo>
                    <a:pt x="2582" y="1"/>
                  </a:moveTo>
                  <a:cubicBezTo>
                    <a:pt x="2506" y="1"/>
                    <a:pt x="2429" y="16"/>
                    <a:pt x="2355" y="48"/>
                  </a:cubicBezTo>
                  <a:lnTo>
                    <a:pt x="447" y="900"/>
                  </a:lnTo>
                  <a:cubicBezTo>
                    <a:pt x="163" y="1063"/>
                    <a:pt x="0" y="1428"/>
                    <a:pt x="163" y="1672"/>
                  </a:cubicBezTo>
                  <a:cubicBezTo>
                    <a:pt x="283" y="1882"/>
                    <a:pt x="469" y="2003"/>
                    <a:pt x="689" y="2003"/>
                  </a:cubicBezTo>
                  <a:cubicBezTo>
                    <a:pt x="767" y="2003"/>
                    <a:pt x="849" y="1988"/>
                    <a:pt x="934" y="1956"/>
                  </a:cubicBezTo>
                  <a:lnTo>
                    <a:pt x="2801" y="1103"/>
                  </a:lnTo>
                  <a:cubicBezTo>
                    <a:pt x="3085" y="941"/>
                    <a:pt x="3207" y="657"/>
                    <a:pt x="3085" y="332"/>
                  </a:cubicBezTo>
                  <a:cubicBezTo>
                    <a:pt x="2995" y="122"/>
                    <a:pt x="2795"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5;p24">
              <a:extLst>
                <a:ext uri="{FF2B5EF4-FFF2-40B4-BE49-F238E27FC236}">
                  <a16:creationId xmlns:a16="http://schemas.microsoft.com/office/drawing/2014/main" id="{30C786BF-AF8A-F2C9-5EB3-87FF0DAF031A}"/>
                </a:ext>
              </a:extLst>
            </p:cNvPr>
            <p:cNvSpPr/>
            <p:nvPr/>
          </p:nvSpPr>
          <p:spPr>
            <a:xfrm>
              <a:off x="5655050" y="3131500"/>
              <a:ext cx="82225" cy="81200"/>
            </a:xfrm>
            <a:custGeom>
              <a:avLst/>
              <a:gdLst/>
              <a:ahLst/>
              <a:cxnLst/>
              <a:rect l="l" t="t" r="r" b="b"/>
              <a:pathLst>
                <a:path w="3289" h="3248" extrusionOk="0">
                  <a:moveTo>
                    <a:pt x="1664" y="0"/>
                  </a:moveTo>
                  <a:cubicBezTo>
                    <a:pt x="771" y="0"/>
                    <a:pt x="41" y="690"/>
                    <a:pt x="41" y="1624"/>
                  </a:cubicBezTo>
                  <a:cubicBezTo>
                    <a:pt x="0" y="2517"/>
                    <a:pt x="771" y="3248"/>
                    <a:pt x="1664" y="3248"/>
                  </a:cubicBezTo>
                  <a:cubicBezTo>
                    <a:pt x="2598" y="3248"/>
                    <a:pt x="3288" y="2517"/>
                    <a:pt x="3288" y="1624"/>
                  </a:cubicBezTo>
                  <a:cubicBezTo>
                    <a:pt x="3288" y="690"/>
                    <a:pt x="2598"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6;p24">
              <a:extLst>
                <a:ext uri="{FF2B5EF4-FFF2-40B4-BE49-F238E27FC236}">
                  <a16:creationId xmlns:a16="http://schemas.microsoft.com/office/drawing/2014/main" id="{CA9BB6CA-C1D1-8941-0C5E-5EA0F997BEFC}"/>
                </a:ext>
              </a:extLst>
            </p:cNvPr>
            <p:cNvSpPr/>
            <p:nvPr/>
          </p:nvSpPr>
          <p:spPr>
            <a:xfrm>
              <a:off x="4578250" y="3131500"/>
              <a:ext cx="81225" cy="81200"/>
            </a:xfrm>
            <a:custGeom>
              <a:avLst/>
              <a:gdLst/>
              <a:ahLst/>
              <a:cxnLst/>
              <a:rect l="l" t="t" r="r" b="b"/>
              <a:pathLst>
                <a:path w="3249" h="3248" extrusionOk="0">
                  <a:moveTo>
                    <a:pt x="1624" y="0"/>
                  </a:moveTo>
                  <a:cubicBezTo>
                    <a:pt x="691" y="0"/>
                    <a:pt x="1" y="690"/>
                    <a:pt x="1" y="1624"/>
                  </a:cubicBezTo>
                  <a:cubicBezTo>
                    <a:pt x="1" y="2517"/>
                    <a:pt x="691" y="3248"/>
                    <a:pt x="1624" y="3248"/>
                  </a:cubicBezTo>
                  <a:cubicBezTo>
                    <a:pt x="2517" y="3248"/>
                    <a:pt x="3248" y="2517"/>
                    <a:pt x="3248" y="1624"/>
                  </a:cubicBezTo>
                  <a:cubicBezTo>
                    <a:pt x="3248" y="690"/>
                    <a:pt x="2517" y="0"/>
                    <a:pt x="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p24">
              <a:extLst>
                <a:ext uri="{FF2B5EF4-FFF2-40B4-BE49-F238E27FC236}">
                  <a16:creationId xmlns:a16="http://schemas.microsoft.com/office/drawing/2014/main" id="{69764042-B602-14DE-9E1C-FF53A3429A42}"/>
                </a:ext>
              </a:extLst>
            </p:cNvPr>
            <p:cNvSpPr/>
            <p:nvPr/>
          </p:nvSpPr>
          <p:spPr>
            <a:xfrm>
              <a:off x="4948175" y="2426150"/>
              <a:ext cx="119775" cy="32500"/>
            </a:xfrm>
            <a:custGeom>
              <a:avLst/>
              <a:gdLst/>
              <a:ahLst/>
              <a:cxnLst/>
              <a:rect l="l" t="t" r="r" b="b"/>
              <a:pathLst>
                <a:path w="4791" h="1300" extrusionOk="0">
                  <a:moveTo>
                    <a:pt x="691" y="1"/>
                  </a:moveTo>
                  <a:cubicBezTo>
                    <a:pt x="325" y="1"/>
                    <a:pt x="1" y="285"/>
                    <a:pt x="1" y="650"/>
                  </a:cubicBezTo>
                  <a:cubicBezTo>
                    <a:pt x="1" y="1015"/>
                    <a:pt x="325" y="1300"/>
                    <a:pt x="691" y="1300"/>
                  </a:cubicBezTo>
                  <a:lnTo>
                    <a:pt x="4141" y="1300"/>
                  </a:lnTo>
                  <a:cubicBezTo>
                    <a:pt x="4466" y="1300"/>
                    <a:pt x="4791" y="1015"/>
                    <a:pt x="4791" y="650"/>
                  </a:cubicBezTo>
                  <a:cubicBezTo>
                    <a:pt x="4791" y="285"/>
                    <a:pt x="4466" y="1"/>
                    <a:pt x="4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8;p24">
              <a:extLst>
                <a:ext uri="{FF2B5EF4-FFF2-40B4-BE49-F238E27FC236}">
                  <a16:creationId xmlns:a16="http://schemas.microsoft.com/office/drawing/2014/main" id="{F2642EF8-B2CC-1564-EEC7-2C299E853D17}"/>
                </a:ext>
              </a:extLst>
            </p:cNvPr>
            <p:cNvSpPr/>
            <p:nvPr/>
          </p:nvSpPr>
          <p:spPr>
            <a:xfrm>
              <a:off x="4838075" y="2393675"/>
              <a:ext cx="129925" cy="131950"/>
            </a:xfrm>
            <a:custGeom>
              <a:avLst/>
              <a:gdLst/>
              <a:ahLst/>
              <a:cxnLst/>
              <a:rect l="l" t="t" r="r" b="b"/>
              <a:pathLst>
                <a:path w="5197" h="5278" extrusionOk="0">
                  <a:moveTo>
                    <a:pt x="3288" y="1"/>
                  </a:moveTo>
                  <a:cubicBezTo>
                    <a:pt x="1259" y="1"/>
                    <a:pt x="325" y="975"/>
                    <a:pt x="203" y="1827"/>
                  </a:cubicBezTo>
                  <a:cubicBezTo>
                    <a:pt x="0" y="2842"/>
                    <a:pt x="650" y="4263"/>
                    <a:pt x="3045" y="5278"/>
                  </a:cubicBezTo>
                  <a:lnTo>
                    <a:pt x="3248" y="5278"/>
                  </a:lnTo>
                  <a:cubicBezTo>
                    <a:pt x="3370" y="5278"/>
                    <a:pt x="3532" y="5197"/>
                    <a:pt x="3654" y="5075"/>
                  </a:cubicBezTo>
                  <a:cubicBezTo>
                    <a:pt x="3776" y="4872"/>
                    <a:pt x="3735" y="4628"/>
                    <a:pt x="3573" y="4425"/>
                  </a:cubicBezTo>
                  <a:cubicBezTo>
                    <a:pt x="3248" y="4019"/>
                    <a:pt x="2720" y="3248"/>
                    <a:pt x="2883" y="2883"/>
                  </a:cubicBezTo>
                  <a:cubicBezTo>
                    <a:pt x="2923" y="2802"/>
                    <a:pt x="3248" y="2396"/>
                    <a:pt x="4709" y="2396"/>
                  </a:cubicBezTo>
                  <a:cubicBezTo>
                    <a:pt x="4993" y="2396"/>
                    <a:pt x="5196" y="2152"/>
                    <a:pt x="5196" y="1868"/>
                  </a:cubicBezTo>
                  <a:cubicBezTo>
                    <a:pt x="5196" y="1584"/>
                    <a:pt x="4953" y="1381"/>
                    <a:pt x="4709" y="1381"/>
                  </a:cubicBezTo>
                  <a:cubicBezTo>
                    <a:pt x="3126" y="1381"/>
                    <a:pt x="2233" y="1746"/>
                    <a:pt x="1908" y="2477"/>
                  </a:cubicBezTo>
                  <a:cubicBezTo>
                    <a:pt x="1827" y="2802"/>
                    <a:pt x="1746" y="3086"/>
                    <a:pt x="1827" y="3411"/>
                  </a:cubicBezTo>
                  <a:cubicBezTo>
                    <a:pt x="1259" y="2883"/>
                    <a:pt x="1056" y="2396"/>
                    <a:pt x="1137" y="2030"/>
                  </a:cubicBezTo>
                  <a:cubicBezTo>
                    <a:pt x="1259" y="1421"/>
                    <a:pt x="2111" y="1015"/>
                    <a:pt x="3288" y="1015"/>
                  </a:cubicBezTo>
                  <a:cubicBezTo>
                    <a:pt x="3573" y="1015"/>
                    <a:pt x="3776" y="772"/>
                    <a:pt x="3776" y="528"/>
                  </a:cubicBezTo>
                  <a:cubicBezTo>
                    <a:pt x="3776" y="203"/>
                    <a:pt x="3532" y="1"/>
                    <a:pt x="32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9;p24">
              <a:extLst>
                <a:ext uri="{FF2B5EF4-FFF2-40B4-BE49-F238E27FC236}">
                  <a16:creationId xmlns:a16="http://schemas.microsoft.com/office/drawing/2014/main" id="{5C452C02-CEFC-24B3-F6A2-90C3123CC917}"/>
                </a:ext>
              </a:extLst>
            </p:cNvPr>
            <p:cNvSpPr/>
            <p:nvPr/>
          </p:nvSpPr>
          <p:spPr>
            <a:xfrm>
              <a:off x="4582825" y="2419050"/>
              <a:ext cx="242575" cy="236500"/>
            </a:xfrm>
            <a:custGeom>
              <a:avLst/>
              <a:gdLst/>
              <a:ahLst/>
              <a:cxnLst/>
              <a:rect l="l" t="t" r="r" b="b"/>
              <a:pathLst>
                <a:path w="9703" h="9460" extrusionOk="0">
                  <a:moveTo>
                    <a:pt x="0" y="0"/>
                  </a:moveTo>
                  <a:lnTo>
                    <a:pt x="2314" y="9459"/>
                  </a:lnTo>
                  <a:lnTo>
                    <a:pt x="9703" y="9459"/>
                  </a:lnTo>
                  <a:lnTo>
                    <a:pt x="9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0;p24">
              <a:extLst>
                <a:ext uri="{FF2B5EF4-FFF2-40B4-BE49-F238E27FC236}">
                  <a16:creationId xmlns:a16="http://schemas.microsoft.com/office/drawing/2014/main" id="{9B135FCD-8508-37FD-0769-75730CE45298}"/>
                </a:ext>
              </a:extLst>
            </p:cNvPr>
            <p:cNvSpPr/>
            <p:nvPr/>
          </p:nvSpPr>
          <p:spPr>
            <a:xfrm>
              <a:off x="4902500" y="2382500"/>
              <a:ext cx="150225" cy="40625"/>
            </a:xfrm>
            <a:custGeom>
              <a:avLst/>
              <a:gdLst/>
              <a:ahLst/>
              <a:cxnLst/>
              <a:rect l="l" t="t" r="r" b="b"/>
              <a:pathLst>
                <a:path w="6009" h="1625" extrusionOk="0">
                  <a:moveTo>
                    <a:pt x="813" y="1"/>
                  </a:moveTo>
                  <a:cubicBezTo>
                    <a:pt x="366" y="1"/>
                    <a:pt x="1" y="366"/>
                    <a:pt x="1" y="813"/>
                  </a:cubicBezTo>
                  <a:cubicBezTo>
                    <a:pt x="1" y="1259"/>
                    <a:pt x="366" y="1625"/>
                    <a:pt x="813" y="1625"/>
                  </a:cubicBezTo>
                  <a:lnTo>
                    <a:pt x="5197" y="1625"/>
                  </a:lnTo>
                  <a:cubicBezTo>
                    <a:pt x="5644" y="1625"/>
                    <a:pt x="6009" y="1259"/>
                    <a:pt x="6009" y="813"/>
                  </a:cubicBezTo>
                  <a:cubicBezTo>
                    <a:pt x="6009" y="366"/>
                    <a:pt x="5644" y="1"/>
                    <a:pt x="5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1;p24">
              <a:extLst>
                <a:ext uri="{FF2B5EF4-FFF2-40B4-BE49-F238E27FC236}">
                  <a16:creationId xmlns:a16="http://schemas.microsoft.com/office/drawing/2014/main" id="{0CC8EF1E-8781-2128-3B21-5CA944E210E0}"/>
                </a:ext>
              </a:extLst>
            </p:cNvPr>
            <p:cNvSpPr/>
            <p:nvPr/>
          </p:nvSpPr>
          <p:spPr>
            <a:xfrm>
              <a:off x="4849725" y="2675800"/>
              <a:ext cx="441500" cy="479050"/>
            </a:xfrm>
            <a:custGeom>
              <a:avLst/>
              <a:gdLst/>
              <a:ahLst/>
              <a:cxnLst/>
              <a:rect l="l" t="t" r="r" b="b"/>
              <a:pathLst>
                <a:path w="17660" h="19162" extrusionOk="0">
                  <a:moveTo>
                    <a:pt x="691" y="1"/>
                  </a:moveTo>
                  <a:lnTo>
                    <a:pt x="1" y="1056"/>
                  </a:lnTo>
                  <a:cubicBezTo>
                    <a:pt x="5075" y="4304"/>
                    <a:pt x="6699" y="8282"/>
                    <a:pt x="8160" y="11733"/>
                  </a:cubicBezTo>
                  <a:cubicBezTo>
                    <a:pt x="9825" y="15711"/>
                    <a:pt x="11246" y="19162"/>
                    <a:pt x="17660" y="19162"/>
                  </a:cubicBezTo>
                  <a:lnTo>
                    <a:pt x="17660" y="17903"/>
                  </a:lnTo>
                  <a:cubicBezTo>
                    <a:pt x="12139" y="17903"/>
                    <a:pt x="11002" y="15265"/>
                    <a:pt x="9338" y="11205"/>
                  </a:cubicBezTo>
                  <a:cubicBezTo>
                    <a:pt x="7917" y="7755"/>
                    <a:pt x="6090" y="3452"/>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p24">
              <a:extLst>
                <a:ext uri="{FF2B5EF4-FFF2-40B4-BE49-F238E27FC236}">
                  <a16:creationId xmlns:a16="http://schemas.microsoft.com/office/drawing/2014/main" id="{28433177-62FF-2699-AED5-B302F18E09CF}"/>
                </a:ext>
              </a:extLst>
            </p:cNvPr>
            <p:cNvSpPr/>
            <p:nvPr/>
          </p:nvSpPr>
          <p:spPr>
            <a:xfrm>
              <a:off x="4797975" y="2823975"/>
              <a:ext cx="471950" cy="405975"/>
            </a:xfrm>
            <a:custGeom>
              <a:avLst/>
              <a:gdLst/>
              <a:ahLst/>
              <a:cxnLst/>
              <a:rect l="l" t="t" r="r" b="b"/>
              <a:pathLst>
                <a:path w="18878" h="16239" extrusionOk="0">
                  <a:moveTo>
                    <a:pt x="650" y="1"/>
                  </a:moveTo>
                  <a:lnTo>
                    <a:pt x="0" y="1138"/>
                  </a:lnTo>
                  <a:cubicBezTo>
                    <a:pt x="4466" y="3695"/>
                    <a:pt x="5968" y="6699"/>
                    <a:pt x="7308" y="9378"/>
                  </a:cubicBezTo>
                  <a:cubicBezTo>
                    <a:pt x="9175" y="13113"/>
                    <a:pt x="10758" y="16239"/>
                    <a:pt x="18877" y="16239"/>
                  </a:cubicBezTo>
                  <a:lnTo>
                    <a:pt x="18877" y="14980"/>
                  </a:lnTo>
                  <a:cubicBezTo>
                    <a:pt x="11570" y="14980"/>
                    <a:pt x="10230" y="12382"/>
                    <a:pt x="8444" y="8851"/>
                  </a:cubicBezTo>
                  <a:cubicBezTo>
                    <a:pt x="7105" y="6131"/>
                    <a:pt x="5400" y="2802"/>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3;p24">
              <a:extLst>
                <a:ext uri="{FF2B5EF4-FFF2-40B4-BE49-F238E27FC236}">
                  <a16:creationId xmlns:a16="http://schemas.microsoft.com/office/drawing/2014/main" id="{CFE22949-536C-1BEF-429D-CB30D840C0F3}"/>
                </a:ext>
              </a:extLst>
            </p:cNvPr>
            <p:cNvSpPr/>
            <p:nvPr/>
          </p:nvSpPr>
          <p:spPr>
            <a:xfrm>
              <a:off x="5145575" y="3140675"/>
              <a:ext cx="200975" cy="176500"/>
            </a:xfrm>
            <a:custGeom>
              <a:avLst/>
              <a:gdLst/>
              <a:ahLst/>
              <a:cxnLst/>
              <a:rect l="l" t="t" r="r" b="b"/>
              <a:pathLst>
                <a:path w="8039" h="7060" extrusionOk="0">
                  <a:moveTo>
                    <a:pt x="3167" y="707"/>
                  </a:moveTo>
                  <a:cubicBezTo>
                    <a:pt x="3356" y="707"/>
                    <a:pt x="3552" y="753"/>
                    <a:pt x="3735" y="851"/>
                  </a:cubicBezTo>
                  <a:cubicBezTo>
                    <a:pt x="4344" y="1095"/>
                    <a:pt x="4588" y="1785"/>
                    <a:pt x="4263" y="2394"/>
                  </a:cubicBezTo>
                  <a:cubicBezTo>
                    <a:pt x="4089" y="2829"/>
                    <a:pt x="3687" y="3098"/>
                    <a:pt x="3250" y="3098"/>
                  </a:cubicBezTo>
                  <a:cubicBezTo>
                    <a:pt x="3075" y="3098"/>
                    <a:pt x="2894" y="3055"/>
                    <a:pt x="2721" y="2962"/>
                  </a:cubicBezTo>
                  <a:cubicBezTo>
                    <a:pt x="2152" y="2678"/>
                    <a:pt x="1909" y="1947"/>
                    <a:pt x="2152" y="1379"/>
                  </a:cubicBezTo>
                  <a:cubicBezTo>
                    <a:pt x="2322" y="954"/>
                    <a:pt x="2730" y="707"/>
                    <a:pt x="3167" y="707"/>
                  </a:cubicBezTo>
                  <a:close/>
                  <a:moveTo>
                    <a:pt x="5771" y="2479"/>
                  </a:moveTo>
                  <a:cubicBezTo>
                    <a:pt x="5944" y="2479"/>
                    <a:pt x="6122" y="2517"/>
                    <a:pt x="6293" y="2597"/>
                  </a:cubicBezTo>
                  <a:cubicBezTo>
                    <a:pt x="6902" y="2881"/>
                    <a:pt x="7186" y="3571"/>
                    <a:pt x="6861" y="4180"/>
                  </a:cubicBezTo>
                  <a:cubicBezTo>
                    <a:pt x="6686" y="4617"/>
                    <a:pt x="6260" y="4866"/>
                    <a:pt x="5807" y="4866"/>
                  </a:cubicBezTo>
                  <a:cubicBezTo>
                    <a:pt x="5630" y="4866"/>
                    <a:pt x="5449" y="4828"/>
                    <a:pt x="5278" y="4748"/>
                  </a:cubicBezTo>
                  <a:cubicBezTo>
                    <a:pt x="4669" y="4505"/>
                    <a:pt x="4426" y="3774"/>
                    <a:pt x="4750" y="3165"/>
                  </a:cubicBezTo>
                  <a:cubicBezTo>
                    <a:pt x="4925" y="2727"/>
                    <a:pt x="5331" y="2479"/>
                    <a:pt x="5771" y="2479"/>
                  </a:cubicBezTo>
                  <a:close/>
                  <a:moveTo>
                    <a:pt x="3083" y="3800"/>
                  </a:moveTo>
                  <a:cubicBezTo>
                    <a:pt x="3259" y="3800"/>
                    <a:pt x="3440" y="3843"/>
                    <a:pt x="3614" y="3936"/>
                  </a:cubicBezTo>
                  <a:cubicBezTo>
                    <a:pt x="4223" y="4180"/>
                    <a:pt x="4466" y="4911"/>
                    <a:pt x="4182" y="5520"/>
                  </a:cubicBezTo>
                  <a:cubicBezTo>
                    <a:pt x="4009" y="5924"/>
                    <a:pt x="3589" y="6184"/>
                    <a:pt x="3142" y="6184"/>
                  </a:cubicBezTo>
                  <a:cubicBezTo>
                    <a:pt x="2961" y="6184"/>
                    <a:pt x="2775" y="6141"/>
                    <a:pt x="2599" y="6047"/>
                  </a:cubicBezTo>
                  <a:cubicBezTo>
                    <a:pt x="2030" y="5763"/>
                    <a:pt x="1787" y="5032"/>
                    <a:pt x="2030" y="4505"/>
                  </a:cubicBezTo>
                  <a:cubicBezTo>
                    <a:pt x="2233" y="4070"/>
                    <a:pt x="2643" y="3800"/>
                    <a:pt x="3083" y="3800"/>
                  </a:cubicBezTo>
                  <a:close/>
                  <a:moveTo>
                    <a:pt x="4023" y="1"/>
                  </a:moveTo>
                  <a:cubicBezTo>
                    <a:pt x="2692" y="1"/>
                    <a:pt x="1406" y="764"/>
                    <a:pt x="813" y="2069"/>
                  </a:cubicBezTo>
                  <a:cubicBezTo>
                    <a:pt x="1" y="3815"/>
                    <a:pt x="772" y="5925"/>
                    <a:pt x="2558" y="6737"/>
                  </a:cubicBezTo>
                  <a:cubicBezTo>
                    <a:pt x="3028" y="6956"/>
                    <a:pt x="3525" y="7060"/>
                    <a:pt x="4016" y="7060"/>
                  </a:cubicBezTo>
                  <a:cubicBezTo>
                    <a:pt x="5347" y="7060"/>
                    <a:pt x="6633" y="6297"/>
                    <a:pt x="7227" y="4992"/>
                  </a:cubicBezTo>
                  <a:cubicBezTo>
                    <a:pt x="8038" y="3206"/>
                    <a:pt x="7267" y="1135"/>
                    <a:pt x="5481" y="323"/>
                  </a:cubicBezTo>
                  <a:cubicBezTo>
                    <a:pt x="5011" y="105"/>
                    <a:pt x="4514" y="1"/>
                    <a:pt x="4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4;p24">
              <a:extLst>
                <a:ext uri="{FF2B5EF4-FFF2-40B4-BE49-F238E27FC236}">
                  <a16:creationId xmlns:a16="http://schemas.microsoft.com/office/drawing/2014/main" id="{9AB7479A-198C-EA67-1B80-09E01A7FF3E6}"/>
                </a:ext>
              </a:extLst>
            </p:cNvPr>
            <p:cNvSpPr/>
            <p:nvPr/>
          </p:nvSpPr>
          <p:spPr>
            <a:xfrm>
              <a:off x="5234900" y="3222600"/>
              <a:ext cx="118750" cy="128875"/>
            </a:xfrm>
            <a:custGeom>
              <a:avLst/>
              <a:gdLst/>
              <a:ahLst/>
              <a:cxnLst/>
              <a:rect l="l" t="t" r="r" b="b"/>
              <a:pathLst>
                <a:path w="4750" h="5155" extrusionOk="0">
                  <a:moveTo>
                    <a:pt x="426" y="0"/>
                  </a:moveTo>
                  <a:cubicBezTo>
                    <a:pt x="346" y="0"/>
                    <a:pt x="268" y="26"/>
                    <a:pt x="203" y="91"/>
                  </a:cubicBezTo>
                  <a:cubicBezTo>
                    <a:pt x="41" y="253"/>
                    <a:pt x="0" y="497"/>
                    <a:pt x="162" y="659"/>
                  </a:cubicBezTo>
                  <a:lnTo>
                    <a:pt x="4019" y="5003"/>
                  </a:lnTo>
                  <a:cubicBezTo>
                    <a:pt x="4093" y="5101"/>
                    <a:pt x="4226" y="5155"/>
                    <a:pt x="4347" y="5155"/>
                  </a:cubicBezTo>
                  <a:cubicBezTo>
                    <a:pt x="4425" y="5155"/>
                    <a:pt x="4499" y="5132"/>
                    <a:pt x="4547" y="5084"/>
                  </a:cubicBezTo>
                  <a:cubicBezTo>
                    <a:pt x="4709" y="4922"/>
                    <a:pt x="4750" y="4638"/>
                    <a:pt x="4628" y="4516"/>
                  </a:cubicBezTo>
                  <a:lnTo>
                    <a:pt x="771" y="132"/>
                  </a:lnTo>
                  <a:cubicBezTo>
                    <a:pt x="674" y="58"/>
                    <a:pt x="547"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5;p24">
              <a:extLst>
                <a:ext uri="{FF2B5EF4-FFF2-40B4-BE49-F238E27FC236}">
                  <a16:creationId xmlns:a16="http://schemas.microsoft.com/office/drawing/2014/main" id="{83A43BE8-64EB-7967-F351-4E764D494051}"/>
                </a:ext>
              </a:extLst>
            </p:cNvPr>
            <p:cNvSpPr/>
            <p:nvPr/>
          </p:nvSpPr>
          <p:spPr>
            <a:xfrm>
              <a:off x="5303900" y="3321150"/>
              <a:ext cx="82225" cy="33750"/>
            </a:xfrm>
            <a:custGeom>
              <a:avLst/>
              <a:gdLst/>
              <a:ahLst/>
              <a:cxnLst/>
              <a:rect l="l" t="t" r="r" b="b"/>
              <a:pathLst>
                <a:path w="3289" h="1350" extrusionOk="0">
                  <a:moveTo>
                    <a:pt x="569" y="0"/>
                  </a:moveTo>
                  <a:cubicBezTo>
                    <a:pt x="285" y="0"/>
                    <a:pt x="78" y="199"/>
                    <a:pt x="41" y="533"/>
                  </a:cubicBezTo>
                  <a:cubicBezTo>
                    <a:pt x="0" y="817"/>
                    <a:pt x="244" y="1142"/>
                    <a:pt x="528" y="1142"/>
                  </a:cubicBezTo>
                  <a:lnTo>
                    <a:pt x="2639" y="1345"/>
                  </a:lnTo>
                  <a:cubicBezTo>
                    <a:pt x="2660" y="1348"/>
                    <a:pt x="2681" y="1350"/>
                    <a:pt x="2702" y="1350"/>
                  </a:cubicBezTo>
                  <a:cubicBezTo>
                    <a:pt x="2969" y="1350"/>
                    <a:pt x="3248" y="1118"/>
                    <a:pt x="3248" y="817"/>
                  </a:cubicBezTo>
                  <a:cubicBezTo>
                    <a:pt x="3288" y="533"/>
                    <a:pt x="3045" y="208"/>
                    <a:pt x="2720" y="208"/>
                  </a:cubicBezTo>
                  <a:lnTo>
                    <a:pt x="650" y="5"/>
                  </a:lnTo>
                  <a:cubicBezTo>
                    <a:pt x="622" y="2"/>
                    <a:pt x="595"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6;p24">
              <a:extLst>
                <a:ext uri="{FF2B5EF4-FFF2-40B4-BE49-F238E27FC236}">
                  <a16:creationId xmlns:a16="http://schemas.microsoft.com/office/drawing/2014/main" id="{C177F036-2497-6829-4B9C-88645C999328}"/>
                </a:ext>
              </a:extLst>
            </p:cNvPr>
            <p:cNvSpPr/>
            <p:nvPr/>
          </p:nvSpPr>
          <p:spPr>
            <a:xfrm>
              <a:off x="4586875" y="2419050"/>
              <a:ext cx="237500" cy="237500"/>
            </a:xfrm>
            <a:custGeom>
              <a:avLst/>
              <a:gdLst/>
              <a:ahLst/>
              <a:cxnLst/>
              <a:rect l="l" t="t" r="r" b="b"/>
              <a:pathLst>
                <a:path w="9500" h="9500" extrusionOk="0">
                  <a:moveTo>
                    <a:pt x="4182" y="812"/>
                  </a:moveTo>
                  <a:lnTo>
                    <a:pt x="4304" y="2030"/>
                  </a:lnTo>
                  <a:lnTo>
                    <a:pt x="3086" y="2030"/>
                  </a:lnTo>
                  <a:lnTo>
                    <a:pt x="2883" y="812"/>
                  </a:lnTo>
                  <a:close/>
                  <a:moveTo>
                    <a:pt x="5643" y="812"/>
                  </a:moveTo>
                  <a:lnTo>
                    <a:pt x="5725" y="2030"/>
                  </a:lnTo>
                  <a:lnTo>
                    <a:pt x="4507" y="2030"/>
                  </a:lnTo>
                  <a:lnTo>
                    <a:pt x="4385" y="812"/>
                  </a:lnTo>
                  <a:close/>
                  <a:moveTo>
                    <a:pt x="7105" y="812"/>
                  </a:moveTo>
                  <a:lnTo>
                    <a:pt x="7145" y="2030"/>
                  </a:lnTo>
                  <a:lnTo>
                    <a:pt x="5928" y="2030"/>
                  </a:lnTo>
                  <a:lnTo>
                    <a:pt x="5846" y="812"/>
                  </a:lnTo>
                  <a:close/>
                  <a:moveTo>
                    <a:pt x="8566" y="812"/>
                  </a:moveTo>
                  <a:lnTo>
                    <a:pt x="8566" y="2030"/>
                  </a:lnTo>
                  <a:lnTo>
                    <a:pt x="7348" y="2030"/>
                  </a:lnTo>
                  <a:lnTo>
                    <a:pt x="7308" y="812"/>
                  </a:lnTo>
                  <a:close/>
                  <a:moveTo>
                    <a:pt x="2680" y="853"/>
                  </a:moveTo>
                  <a:lnTo>
                    <a:pt x="2883" y="2111"/>
                  </a:lnTo>
                  <a:lnTo>
                    <a:pt x="1665" y="2111"/>
                  </a:lnTo>
                  <a:lnTo>
                    <a:pt x="1422" y="853"/>
                  </a:lnTo>
                  <a:close/>
                  <a:moveTo>
                    <a:pt x="4385" y="2314"/>
                  </a:moveTo>
                  <a:lnTo>
                    <a:pt x="4507" y="3451"/>
                  </a:lnTo>
                  <a:lnTo>
                    <a:pt x="3370" y="3451"/>
                  </a:lnTo>
                  <a:lnTo>
                    <a:pt x="3167" y="2314"/>
                  </a:lnTo>
                  <a:close/>
                  <a:moveTo>
                    <a:pt x="5725" y="2233"/>
                  </a:moveTo>
                  <a:lnTo>
                    <a:pt x="5846" y="3451"/>
                  </a:lnTo>
                  <a:lnTo>
                    <a:pt x="4669" y="3451"/>
                  </a:lnTo>
                  <a:lnTo>
                    <a:pt x="4507" y="2233"/>
                  </a:lnTo>
                  <a:close/>
                  <a:moveTo>
                    <a:pt x="7145" y="2233"/>
                  </a:moveTo>
                  <a:lnTo>
                    <a:pt x="7227" y="3451"/>
                  </a:lnTo>
                  <a:lnTo>
                    <a:pt x="6049" y="3451"/>
                  </a:lnTo>
                  <a:lnTo>
                    <a:pt x="5928" y="2233"/>
                  </a:lnTo>
                  <a:close/>
                  <a:moveTo>
                    <a:pt x="8607" y="2233"/>
                  </a:moveTo>
                  <a:lnTo>
                    <a:pt x="8607" y="3451"/>
                  </a:lnTo>
                  <a:lnTo>
                    <a:pt x="7470" y="3451"/>
                  </a:lnTo>
                  <a:lnTo>
                    <a:pt x="7430" y="2233"/>
                  </a:lnTo>
                  <a:close/>
                  <a:moveTo>
                    <a:pt x="2964" y="2314"/>
                  </a:moveTo>
                  <a:lnTo>
                    <a:pt x="3127" y="3532"/>
                  </a:lnTo>
                  <a:lnTo>
                    <a:pt x="1990" y="3532"/>
                  </a:lnTo>
                  <a:lnTo>
                    <a:pt x="1746" y="2314"/>
                  </a:lnTo>
                  <a:close/>
                  <a:moveTo>
                    <a:pt x="4507" y="3654"/>
                  </a:moveTo>
                  <a:lnTo>
                    <a:pt x="4669" y="4872"/>
                  </a:lnTo>
                  <a:lnTo>
                    <a:pt x="3573" y="4872"/>
                  </a:lnTo>
                  <a:lnTo>
                    <a:pt x="3370" y="3654"/>
                  </a:lnTo>
                  <a:close/>
                  <a:moveTo>
                    <a:pt x="7267" y="3654"/>
                  </a:moveTo>
                  <a:lnTo>
                    <a:pt x="7308" y="4872"/>
                  </a:lnTo>
                  <a:lnTo>
                    <a:pt x="6212" y="4872"/>
                  </a:lnTo>
                  <a:lnTo>
                    <a:pt x="6090" y="3654"/>
                  </a:lnTo>
                  <a:close/>
                  <a:moveTo>
                    <a:pt x="3167" y="3735"/>
                  </a:moveTo>
                  <a:lnTo>
                    <a:pt x="3370" y="4953"/>
                  </a:lnTo>
                  <a:lnTo>
                    <a:pt x="2233" y="4953"/>
                  </a:lnTo>
                  <a:lnTo>
                    <a:pt x="1990" y="3735"/>
                  </a:lnTo>
                  <a:close/>
                  <a:moveTo>
                    <a:pt x="5887" y="3735"/>
                  </a:moveTo>
                  <a:lnTo>
                    <a:pt x="6009" y="4953"/>
                  </a:lnTo>
                  <a:lnTo>
                    <a:pt x="4872" y="4953"/>
                  </a:lnTo>
                  <a:lnTo>
                    <a:pt x="4710" y="3735"/>
                  </a:lnTo>
                  <a:close/>
                  <a:moveTo>
                    <a:pt x="8647" y="3735"/>
                  </a:moveTo>
                  <a:lnTo>
                    <a:pt x="8647" y="4953"/>
                  </a:lnTo>
                  <a:lnTo>
                    <a:pt x="7511" y="4953"/>
                  </a:lnTo>
                  <a:lnTo>
                    <a:pt x="7470" y="3735"/>
                  </a:lnTo>
                  <a:close/>
                  <a:moveTo>
                    <a:pt x="3411" y="5075"/>
                  </a:moveTo>
                  <a:lnTo>
                    <a:pt x="3614" y="6293"/>
                  </a:lnTo>
                  <a:lnTo>
                    <a:pt x="2518" y="6293"/>
                  </a:lnTo>
                  <a:lnTo>
                    <a:pt x="2274" y="5075"/>
                  </a:lnTo>
                  <a:close/>
                  <a:moveTo>
                    <a:pt x="4710" y="5075"/>
                  </a:moveTo>
                  <a:lnTo>
                    <a:pt x="4872" y="6293"/>
                  </a:lnTo>
                  <a:lnTo>
                    <a:pt x="3817" y="6293"/>
                  </a:lnTo>
                  <a:lnTo>
                    <a:pt x="3614" y="5075"/>
                  </a:lnTo>
                  <a:close/>
                  <a:moveTo>
                    <a:pt x="6009" y="5075"/>
                  </a:moveTo>
                  <a:lnTo>
                    <a:pt x="6090" y="6293"/>
                  </a:lnTo>
                  <a:lnTo>
                    <a:pt x="5034" y="6293"/>
                  </a:lnTo>
                  <a:lnTo>
                    <a:pt x="4872" y="5075"/>
                  </a:lnTo>
                  <a:close/>
                  <a:moveTo>
                    <a:pt x="7308" y="5075"/>
                  </a:moveTo>
                  <a:lnTo>
                    <a:pt x="7348" y="6293"/>
                  </a:lnTo>
                  <a:lnTo>
                    <a:pt x="6293" y="6293"/>
                  </a:lnTo>
                  <a:lnTo>
                    <a:pt x="6212" y="5075"/>
                  </a:lnTo>
                  <a:close/>
                  <a:moveTo>
                    <a:pt x="8647" y="5075"/>
                  </a:moveTo>
                  <a:lnTo>
                    <a:pt x="8647" y="6293"/>
                  </a:lnTo>
                  <a:lnTo>
                    <a:pt x="7551" y="6293"/>
                  </a:lnTo>
                  <a:lnTo>
                    <a:pt x="7511" y="5075"/>
                  </a:lnTo>
                  <a:close/>
                  <a:moveTo>
                    <a:pt x="3654" y="6496"/>
                  </a:moveTo>
                  <a:lnTo>
                    <a:pt x="3857" y="7713"/>
                  </a:lnTo>
                  <a:lnTo>
                    <a:pt x="2842" y="7713"/>
                  </a:lnTo>
                  <a:lnTo>
                    <a:pt x="2599" y="6496"/>
                  </a:lnTo>
                  <a:close/>
                  <a:moveTo>
                    <a:pt x="4872" y="6496"/>
                  </a:moveTo>
                  <a:lnTo>
                    <a:pt x="5034" y="7713"/>
                  </a:lnTo>
                  <a:lnTo>
                    <a:pt x="4020" y="7713"/>
                  </a:lnTo>
                  <a:lnTo>
                    <a:pt x="3817" y="6496"/>
                  </a:lnTo>
                  <a:close/>
                  <a:moveTo>
                    <a:pt x="6131" y="6496"/>
                  </a:moveTo>
                  <a:lnTo>
                    <a:pt x="6252" y="7713"/>
                  </a:lnTo>
                  <a:lnTo>
                    <a:pt x="5237" y="7713"/>
                  </a:lnTo>
                  <a:lnTo>
                    <a:pt x="5075" y="6496"/>
                  </a:lnTo>
                  <a:close/>
                  <a:moveTo>
                    <a:pt x="7348" y="6496"/>
                  </a:moveTo>
                  <a:lnTo>
                    <a:pt x="7430" y="7713"/>
                  </a:lnTo>
                  <a:lnTo>
                    <a:pt x="6415" y="7713"/>
                  </a:lnTo>
                  <a:lnTo>
                    <a:pt x="6293" y="6496"/>
                  </a:lnTo>
                  <a:close/>
                  <a:moveTo>
                    <a:pt x="8647" y="6496"/>
                  </a:moveTo>
                  <a:lnTo>
                    <a:pt x="8647" y="7713"/>
                  </a:lnTo>
                  <a:lnTo>
                    <a:pt x="7633" y="7713"/>
                  </a:lnTo>
                  <a:lnTo>
                    <a:pt x="7551" y="6496"/>
                  </a:lnTo>
                  <a:close/>
                  <a:moveTo>
                    <a:pt x="1016" y="0"/>
                  </a:moveTo>
                  <a:lnTo>
                    <a:pt x="1178" y="650"/>
                  </a:lnTo>
                  <a:lnTo>
                    <a:pt x="1" y="650"/>
                  </a:lnTo>
                  <a:lnTo>
                    <a:pt x="41" y="853"/>
                  </a:lnTo>
                  <a:lnTo>
                    <a:pt x="1219" y="853"/>
                  </a:lnTo>
                  <a:lnTo>
                    <a:pt x="1462" y="2111"/>
                  </a:lnTo>
                  <a:lnTo>
                    <a:pt x="366" y="2111"/>
                  </a:lnTo>
                  <a:lnTo>
                    <a:pt x="407" y="2314"/>
                  </a:lnTo>
                  <a:lnTo>
                    <a:pt x="1543" y="2314"/>
                  </a:lnTo>
                  <a:lnTo>
                    <a:pt x="1787" y="3532"/>
                  </a:lnTo>
                  <a:lnTo>
                    <a:pt x="731" y="3532"/>
                  </a:lnTo>
                  <a:lnTo>
                    <a:pt x="772" y="3735"/>
                  </a:lnTo>
                  <a:lnTo>
                    <a:pt x="1827" y="3735"/>
                  </a:lnTo>
                  <a:lnTo>
                    <a:pt x="2071" y="4953"/>
                  </a:lnTo>
                  <a:lnTo>
                    <a:pt x="1056" y="4953"/>
                  </a:lnTo>
                  <a:lnTo>
                    <a:pt x="1137" y="5156"/>
                  </a:lnTo>
                  <a:lnTo>
                    <a:pt x="2152" y="5156"/>
                  </a:lnTo>
                  <a:lnTo>
                    <a:pt x="2396" y="6374"/>
                  </a:lnTo>
                  <a:lnTo>
                    <a:pt x="1381" y="6374"/>
                  </a:lnTo>
                  <a:lnTo>
                    <a:pt x="1422" y="6577"/>
                  </a:lnTo>
                  <a:lnTo>
                    <a:pt x="2396" y="6577"/>
                  </a:lnTo>
                  <a:lnTo>
                    <a:pt x="2639" y="7795"/>
                  </a:lnTo>
                  <a:lnTo>
                    <a:pt x="1665" y="7795"/>
                  </a:lnTo>
                  <a:lnTo>
                    <a:pt x="1746" y="7998"/>
                  </a:lnTo>
                  <a:lnTo>
                    <a:pt x="2680" y="7998"/>
                  </a:lnTo>
                  <a:lnTo>
                    <a:pt x="3005" y="9500"/>
                  </a:lnTo>
                  <a:lnTo>
                    <a:pt x="3167" y="9500"/>
                  </a:lnTo>
                  <a:lnTo>
                    <a:pt x="2842" y="7998"/>
                  </a:lnTo>
                  <a:lnTo>
                    <a:pt x="3857" y="7998"/>
                  </a:lnTo>
                  <a:lnTo>
                    <a:pt x="4101" y="9500"/>
                  </a:lnTo>
                  <a:lnTo>
                    <a:pt x="4263" y="9500"/>
                  </a:lnTo>
                  <a:lnTo>
                    <a:pt x="4020" y="7998"/>
                  </a:lnTo>
                  <a:lnTo>
                    <a:pt x="5034" y="7998"/>
                  </a:lnTo>
                  <a:lnTo>
                    <a:pt x="5237" y="9500"/>
                  </a:lnTo>
                  <a:lnTo>
                    <a:pt x="5400" y="9500"/>
                  </a:lnTo>
                  <a:lnTo>
                    <a:pt x="5197" y="7998"/>
                  </a:lnTo>
                  <a:lnTo>
                    <a:pt x="6212" y="7998"/>
                  </a:lnTo>
                  <a:lnTo>
                    <a:pt x="6334" y="9500"/>
                  </a:lnTo>
                  <a:lnTo>
                    <a:pt x="6496" y="9500"/>
                  </a:lnTo>
                  <a:lnTo>
                    <a:pt x="6415" y="7998"/>
                  </a:lnTo>
                  <a:lnTo>
                    <a:pt x="7430" y="7998"/>
                  </a:lnTo>
                  <a:lnTo>
                    <a:pt x="7470" y="9500"/>
                  </a:lnTo>
                  <a:lnTo>
                    <a:pt x="7633" y="9500"/>
                  </a:lnTo>
                  <a:lnTo>
                    <a:pt x="7551" y="7998"/>
                  </a:lnTo>
                  <a:lnTo>
                    <a:pt x="8566" y="7998"/>
                  </a:lnTo>
                  <a:lnTo>
                    <a:pt x="8566" y="9500"/>
                  </a:lnTo>
                  <a:lnTo>
                    <a:pt x="8729" y="9500"/>
                  </a:lnTo>
                  <a:lnTo>
                    <a:pt x="8729" y="7998"/>
                  </a:lnTo>
                  <a:lnTo>
                    <a:pt x="9500" y="7998"/>
                  </a:lnTo>
                  <a:lnTo>
                    <a:pt x="9500" y="7795"/>
                  </a:lnTo>
                  <a:lnTo>
                    <a:pt x="8729" y="7795"/>
                  </a:lnTo>
                  <a:lnTo>
                    <a:pt x="8729" y="6577"/>
                  </a:lnTo>
                  <a:lnTo>
                    <a:pt x="9500" y="6577"/>
                  </a:lnTo>
                  <a:lnTo>
                    <a:pt x="9500" y="6374"/>
                  </a:lnTo>
                  <a:lnTo>
                    <a:pt x="8729" y="6374"/>
                  </a:lnTo>
                  <a:lnTo>
                    <a:pt x="8729" y="5156"/>
                  </a:lnTo>
                  <a:lnTo>
                    <a:pt x="9500" y="5156"/>
                  </a:lnTo>
                  <a:lnTo>
                    <a:pt x="9500" y="4953"/>
                  </a:lnTo>
                  <a:lnTo>
                    <a:pt x="8729" y="4953"/>
                  </a:lnTo>
                  <a:lnTo>
                    <a:pt x="8729" y="3735"/>
                  </a:lnTo>
                  <a:lnTo>
                    <a:pt x="9500" y="3735"/>
                  </a:lnTo>
                  <a:lnTo>
                    <a:pt x="9500" y="3532"/>
                  </a:lnTo>
                  <a:lnTo>
                    <a:pt x="8729" y="3532"/>
                  </a:lnTo>
                  <a:lnTo>
                    <a:pt x="8729" y="2314"/>
                  </a:lnTo>
                  <a:lnTo>
                    <a:pt x="9500" y="2314"/>
                  </a:lnTo>
                  <a:lnTo>
                    <a:pt x="9500" y="2111"/>
                  </a:lnTo>
                  <a:lnTo>
                    <a:pt x="8729" y="2111"/>
                  </a:lnTo>
                  <a:lnTo>
                    <a:pt x="8729" y="853"/>
                  </a:lnTo>
                  <a:lnTo>
                    <a:pt x="9500" y="853"/>
                  </a:lnTo>
                  <a:lnTo>
                    <a:pt x="9500" y="650"/>
                  </a:lnTo>
                  <a:lnTo>
                    <a:pt x="8729" y="650"/>
                  </a:lnTo>
                  <a:lnTo>
                    <a:pt x="8729" y="0"/>
                  </a:lnTo>
                  <a:lnTo>
                    <a:pt x="8526" y="0"/>
                  </a:lnTo>
                  <a:lnTo>
                    <a:pt x="8526" y="650"/>
                  </a:lnTo>
                  <a:lnTo>
                    <a:pt x="7267" y="650"/>
                  </a:lnTo>
                  <a:lnTo>
                    <a:pt x="7227" y="0"/>
                  </a:lnTo>
                  <a:lnTo>
                    <a:pt x="7024" y="0"/>
                  </a:lnTo>
                  <a:lnTo>
                    <a:pt x="7064" y="650"/>
                  </a:lnTo>
                  <a:lnTo>
                    <a:pt x="5806" y="650"/>
                  </a:lnTo>
                  <a:lnTo>
                    <a:pt x="5725" y="0"/>
                  </a:lnTo>
                  <a:lnTo>
                    <a:pt x="5522" y="0"/>
                  </a:lnTo>
                  <a:lnTo>
                    <a:pt x="5603" y="650"/>
                  </a:lnTo>
                  <a:lnTo>
                    <a:pt x="4304" y="650"/>
                  </a:lnTo>
                  <a:lnTo>
                    <a:pt x="4223" y="0"/>
                  </a:lnTo>
                  <a:lnTo>
                    <a:pt x="4020" y="0"/>
                  </a:lnTo>
                  <a:lnTo>
                    <a:pt x="4101" y="650"/>
                  </a:lnTo>
                  <a:lnTo>
                    <a:pt x="2842" y="650"/>
                  </a:lnTo>
                  <a:lnTo>
                    <a:pt x="2761" y="0"/>
                  </a:lnTo>
                  <a:lnTo>
                    <a:pt x="2558" y="0"/>
                  </a:lnTo>
                  <a:lnTo>
                    <a:pt x="2639" y="650"/>
                  </a:lnTo>
                  <a:lnTo>
                    <a:pt x="1381" y="650"/>
                  </a:lnTo>
                  <a:lnTo>
                    <a:pt x="1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12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E3DF8DC9-E7F8-272D-FE60-410370FFF731}"/>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31DA33AA-9AAF-2650-4B5A-60D73321CFF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Average</a:t>
            </a:r>
            <a:r>
              <a:rPr lang="es-AR" sz="3600" dirty="0"/>
              <a:t> </a:t>
            </a:r>
            <a:r>
              <a:rPr lang="es-AR" sz="3600" dirty="0" err="1"/>
              <a:t>Weekly</a:t>
            </a:r>
            <a:r>
              <a:rPr lang="es-AR" sz="3600" dirty="0"/>
              <a:t> </a:t>
            </a:r>
            <a:r>
              <a:rPr lang="es-AR" sz="3600" dirty="0" err="1"/>
              <a:t>Rides</a:t>
            </a:r>
            <a:endParaRPr lang="en-US" dirty="0"/>
          </a:p>
        </p:txBody>
      </p:sp>
      <p:pic>
        <p:nvPicPr>
          <p:cNvPr id="3" name="Picture 2">
            <a:extLst>
              <a:ext uri="{FF2B5EF4-FFF2-40B4-BE49-F238E27FC236}">
                <a16:creationId xmlns:a16="http://schemas.microsoft.com/office/drawing/2014/main" id="{12676C7A-8423-ADCD-83FE-9D1528C450EB}"/>
              </a:ext>
            </a:extLst>
          </p:cNvPr>
          <p:cNvPicPr>
            <a:picLocks noChangeAspect="1"/>
          </p:cNvPicPr>
          <p:nvPr/>
        </p:nvPicPr>
        <p:blipFill>
          <a:blip r:embed="rId3"/>
          <a:stretch>
            <a:fillRect/>
          </a:stretch>
        </p:blipFill>
        <p:spPr>
          <a:xfrm>
            <a:off x="625642" y="1220222"/>
            <a:ext cx="4902009" cy="3410093"/>
          </a:xfrm>
          <a:prstGeom prst="rect">
            <a:avLst/>
          </a:prstGeom>
        </p:spPr>
      </p:pic>
      <p:sp>
        <p:nvSpPr>
          <p:cNvPr id="5" name="TextBox 4">
            <a:extLst>
              <a:ext uri="{FF2B5EF4-FFF2-40B4-BE49-F238E27FC236}">
                <a16:creationId xmlns:a16="http://schemas.microsoft.com/office/drawing/2014/main" id="{3CA123C6-D36F-624C-DB6C-8F60B7C37BF1}"/>
              </a:ext>
            </a:extLst>
          </p:cNvPr>
          <p:cNvSpPr txBox="1"/>
          <p:nvPr/>
        </p:nvSpPr>
        <p:spPr>
          <a:xfrm>
            <a:off x="5706407" y="1220222"/>
            <a:ext cx="3245088" cy="3770263"/>
          </a:xfrm>
          <a:prstGeom prst="rect">
            <a:avLst/>
          </a:prstGeom>
          <a:noFill/>
        </p:spPr>
        <p:txBody>
          <a:bodyPr wrap="square" rtlCol="0">
            <a:spAutoFit/>
          </a:bodyPr>
          <a:lstStyle/>
          <a:p>
            <a:pPr algn="l">
              <a:lnSpc>
                <a:spcPts val="1500"/>
              </a:lnSpc>
            </a:pPr>
            <a:r>
              <a:rPr lang="en-US" dirty="0">
                <a:latin typeface="Open Sans" panose="020B0606030504020204" pitchFamily="34" charset="0"/>
                <a:ea typeface="Open Sans" panose="020B0606030504020204" pitchFamily="34" charset="0"/>
                <a:cs typeface="Open Sans" panose="020B0606030504020204" pitchFamily="34" charset="0"/>
              </a:rPr>
              <a:t>The trend shows a fluctuating weekly ride count, with an overall average of around 61,156 rides per week. Early in the year, rides hover around or below the average, punctuated by a spike around weeks 7–8. In the mid-year period, there is a notable upswing, especially around weeks 25–28, indicating higher demand. The year’s second half mostly stays above the average, peaking again around weeks 40–41 before dipping slightly. These trends suggest seasonality or external factors like weather, events, etc., influencing ridership, with consistently higher demand in the latter part of the year.</a:t>
            </a:r>
            <a:endParaRPr lang="en-US"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7" name="Subtitle 6">
            <a:extLst>
              <a:ext uri="{FF2B5EF4-FFF2-40B4-BE49-F238E27FC236}">
                <a16:creationId xmlns:a16="http://schemas.microsoft.com/office/drawing/2014/main" id="{1A0460C5-A6F9-F923-5950-21169F83FB38}"/>
              </a:ext>
            </a:extLst>
          </p:cNvPr>
          <p:cNvSpPr>
            <a:spLocks noGrp="1"/>
          </p:cNvSpPr>
          <p:nvPr>
            <p:ph type="subTitle" idx="2"/>
          </p:nvPr>
        </p:nvSpPr>
        <p:spPr/>
        <p:txBody>
          <a:bodyPr/>
          <a:lstStyle/>
          <a:p>
            <a:endParaRPr lang="en-US"/>
          </a:p>
        </p:txBody>
      </p:sp>
    </p:spTree>
    <p:extLst>
      <p:ext uri="{BB962C8B-B14F-4D97-AF65-F5344CB8AC3E}">
        <p14:creationId xmlns:p14="http://schemas.microsoft.com/office/powerpoint/2010/main" val="70407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30019349-035F-AF17-830C-5A6DF85EE9DF}"/>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E82F1EC4-8E90-7346-4FE1-49EF193398BB}"/>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038B128A-0B17-2C44-2F38-41940922F458}"/>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71EE56A0-47A5-5F83-BF21-59F05406AEEC}"/>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1D08101D-C282-6384-A120-A3379B6999F9}"/>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1D72BB7F-2277-6647-7292-41BF062D2821}"/>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E8C0C9D3-410D-D032-B516-FB7D010DCF32}"/>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a:t>Bike redistribution</a:t>
            </a:r>
            <a:endParaRPr sz="5000" dirty="0"/>
          </a:p>
        </p:txBody>
      </p:sp>
      <p:sp>
        <p:nvSpPr>
          <p:cNvPr id="281" name="Google Shape;281;p29">
            <a:extLst>
              <a:ext uri="{FF2B5EF4-FFF2-40B4-BE49-F238E27FC236}">
                <a16:creationId xmlns:a16="http://schemas.microsoft.com/office/drawing/2014/main" id="{DDE7008F-7E43-35C3-D668-46F663E9E9B8}"/>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286" name="Google Shape;286;p29">
            <a:extLst>
              <a:ext uri="{FF2B5EF4-FFF2-40B4-BE49-F238E27FC236}">
                <a16:creationId xmlns:a16="http://schemas.microsoft.com/office/drawing/2014/main" id="{A211A298-8EC1-5269-6C50-27FAF549B407}"/>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CC77CF1B-EB89-9578-AAAC-1E442369C390}"/>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AFCBD189-1915-8EFE-05B7-C7F1E69B776B}"/>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039;p56">
            <a:extLst>
              <a:ext uri="{FF2B5EF4-FFF2-40B4-BE49-F238E27FC236}">
                <a16:creationId xmlns:a16="http://schemas.microsoft.com/office/drawing/2014/main" id="{40BE8D7C-BB94-0F49-CD28-55FE865CC0E6}"/>
              </a:ext>
            </a:extLst>
          </p:cNvPr>
          <p:cNvGrpSpPr/>
          <p:nvPr/>
        </p:nvGrpSpPr>
        <p:grpSpPr>
          <a:xfrm>
            <a:off x="5874913" y="1567891"/>
            <a:ext cx="1873127" cy="1729784"/>
            <a:chOff x="7414946" y="3220873"/>
            <a:chExt cx="360091" cy="360117"/>
          </a:xfrm>
        </p:grpSpPr>
        <p:sp>
          <p:nvSpPr>
            <p:cNvPr id="60" name="Google Shape;5040;p56">
              <a:extLst>
                <a:ext uri="{FF2B5EF4-FFF2-40B4-BE49-F238E27FC236}">
                  <a16:creationId xmlns:a16="http://schemas.microsoft.com/office/drawing/2014/main" id="{0E90E659-9EA2-A08C-6ECF-68499E084474}"/>
                </a:ext>
              </a:extLst>
            </p:cNvPr>
            <p:cNvSpPr/>
            <p:nvPr/>
          </p:nvSpPr>
          <p:spPr>
            <a:xfrm>
              <a:off x="7414946" y="3305234"/>
              <a:ext cx="151619" cy="195389"/>
            </a:xfrm>
            <a:custGeom>
              <a:avLst/>
              <a:gdLst/>
              <a:ahLst/>
              <a:cxnLst/>
              <a:rect l="l" t="t" r="r" b="b"/>
              <a:pathLst>
                <a:path w="5771" h="7437" extrusionOk="0">
                  <a:moveTo>
                    <a:pt x="0" y="1"/>
                  </a:moveTo>
                  <a:lnTo>
                    <a:pt x="0" y="4572"/>
                  </a:lnTo>
                  <a:lnTo>
                    <a:pt x="5771" y="7437"/>
                  </a:lnTo>
                  <a:lnTo>
                    <a:pt x="4571" y="1360"/>
                  </a:lnTo>
                  <a:lnTo>
                    <a:pt x="902" y="272"/>
                  </a:lnTo>
                  <a:lnTo>
                    <a:pt x="0" y="1"/>
                  </a:lnTo>
                  <a:close/>
                </a:path>
              </a:pathLst>
            </a:custGeom>
            <a:solidFill>
              <a:srgbClr val="C2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41;p56">
              <a:extLst>
                <a:ext uri="{FF2B5EF4-FFF2-40B4-BE49-F238E27FC236}">
                  <a16:creationId xmlns:a16="http://schemas.microsoft.com/office/drawing/2014/main" id="{EAC24601-45AC-6622-BCFD-68E13E8719E2}"/>
                </a:ext>
              </a:extLst>
            </p:cNvPr>
            <p:cNvSpPr/>
            <p:nvPr/>
          </p:nvSpPr>
          <p:spPr>
            <a:xfrm>
              <a:off x="7414946" y="3425326"/>
              <a:ext cx="143789" cy="155665"/>
            </a:xfrm>
            <a:custGeom>
              <a:avLst/>
              <a:gdLst/>
              <a:ahLst/>
              <a:cxnLst/>
              <a:rect l="l" t="t" r="r" b="b"/>
              <a:pathLst>
                <a:path w="5473" h="5925" extrusionOk="0">
                  <a:moveTo>
                    <a:pt x="0" y="1"/>
                  </a:moveTo>
                  <a:lnTo>
                    <a:pt x="0" y="4572"/>
                  </a:lnTo>
                  <a:lnTo>
                    <a:pt x="4571" y="5924"/>
                  </a:lnTo>
                  <a:lnTo>
                    <a:pt x="5473" y="3642"/>
                  </a:lnTo>
                  <a:lnTo>
                    <a:pt x="4571" y="1353"/>
                  </a:lnTo>
                  <a:lnTo>
                    <a:pt x="0" y="1"/>
                  </a:lnTo>
                  <a:close/>
                </a:path>
              </a:pathLst>
            </a:custGeom>
            <a:solidFill>
              <a:srgbClr val="AC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42;p56">
              <a:extLst>
                <a:ext uri="{FF2B5EF4-FFF2-40B4-BE49-F238E27FC236}">
                  <a16:creationId xmlns:a16="http://schemas.microsoft.com/office/drawing/2014/main" id="{371C79F2-7EE2-0C00-20BC-D8F3042CBDFB}"/>
                </a:ext>
              </a:extLst>
            </p:cNvPr>
            <p:cNvSpPr/>
            <p:nvPr/>
          </p:nvSpPr>
          <p:spPr>
            <a:xfrm>
              <a:off x="7735471" y="3430265"/>
              <a:ext cx="39566" cy="150725"/>
            </a:xfrm>
            <a:custGeom>
              <a:avLst/>
              <a:gdLst/>
              <a:ahLst/>
              <a:cxnLst/>
              <a:rect l="l" t="t" r="r" b="b"/>
              <a:pathLst>
                <a:path w="1506" h="5737" extrusionOk="0">
                  <a:moveTo>
                    <a:pt x="1" y="0"/>
                  </a:moveTo>
                  <a:lnTo>
                    <a:pt x="604" y="5466"/>
                  </a:lnTo>
                  <a:lnTo>
                    <a:pt x="1506" y="5736"/>
                  </a:lnTo>
                  <a:lnTo>
                    <a:pt x="1506" y="1165"/>
                  </a:lnTo>
                  <a:lnTo>
                    <a:pt x="1" y="0"/>
                  </a:lnTo>
                  <a:close/>
                </a:path>
              </a:pathLst>
            </a:custGeom>
            <a:solidFill>
              <a:srgbClr val="94A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43;p56">
              <a:extLst>
                <a:ext uri="{FF2B5EF4-FFF2-40B4-BE49-F238E27FC236}">
                  <a16:creationId xmlns:a16="http://schemas.microsoft.com/office/drawing/2014/main" id="{39EAF30B-4ECA-CC24-DC44-FD52F0E25DDB}"/>
                </a:ext>
              </a:extLst>
            </p:cNvPr>
            <p:cNvSpPr/>
            <p:nvPr/>
          </p:nvSpPr>
          <p:spPr>
            <a:xfrm>
              <a:off x="7623418" y="3393641"/>
              <a:ext cx="127947" cy="180229"/>
            </a:xfrm>
            <a:custGeom>
              <a:avLst/>
              <a:gdLst/>
              <a:ahLst/>
              <a:cxnLst/>
              <a:rect l="l" t="t" r="r" b="b"/>
              <a:pathLst>
                <a:path w="4870" h="6860" extrusionOk="0">
                  <a:moveTo>
                    <a:pt x="0" y="0"/>
                  </a:moveTo>
                  <a:lnTo>
                    <a:pt x="1200" y="5778"/>
                  </a:lnTo>
                  <a:lnTo>
                    <a:pt x="4869" y="6860"/>
                  </a:lnTo>
                  <a:lnTo>
                    <a:pt x="4869" y="2296"/>
                  </a:lnTo>
                  <a:lnTo>
                    <a:pt x="0" y="0"/>
                  </a:lnTo>
                  <a:close/>
                </a:path>
              </a:pathLst>
            </a:custGeom>
            <a:solidFill>
              <a:srgbClr val="AC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044;p56">
              <a:extLst>
                <a:ext uri="{FF2B5EF4-FFF2-40B4-BE49-F238E27FC236}">
                  <a16:creationId xmlns:a16="http://schemas.microsoft.com/office/drawing/2014/main" id="{9B370313-6F83-E355-5D9A-AD71D91B9B46}"/>
                </a:ext>
              </a:extLst>
            </p:cNvPr>
            <p:cNvSpPr/>
            <p:nvPr/>
          </p:nvSpPr>
          <p:spPr>
            <a:xfrm>
              <a:off x="7535038" y="3420045"/>
              <a:ext cx="119908" cy="160945"/>
            </a:xfrm>
            <a:custGeom>
              <a:avLst/>
              <a:gdLst/>
              <a:ahLst/>
              <a:cxnLst/>
              <a:rect l="l" t="t" r="r" b="b"/>
              <a:pathLst>
                <a:path w="4564" h="6126" extrusionOk="0">
                  <a:moveTo>
                    <a:pt x="2282" y="1"/>
                  </a:moveTo>
                  <a:lnTo>
                    <a:pt x="0" y="1554"/>
                  </a:lnTo>
                  <a:lnTo>
                    <a:pt x="0" y="6125"/>
                  </a:lnTo>
                  <a:lnTo>
                    <a:pt x="4564" y="4773"/>
                  </a:lnTo>
                  <a:lnTo>
                    <a:pt x="4564" y="202"/>
                  </a:lnTo>
                  <a:lnTo>
                    <a:pt x="2282" y="1"/>
                  </a:lnTo>
                  <a:close/>
                </a:path>
              </a:pathLst>
            </a:custGeom>
            <a:solidFill>
              <a:srgbClr val="94A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045;p56">
              <a:extLst>
                <a:ext uri="{FF2B5EF4-FFF2-40B4-BE49-F238E27FC236}">
                  <a16:creationId xmlns:a16="http://schemas.microsoft.com/office/drawing/2014/main" id="{A7D95E09-CA9B-945C-E9F0-EAE42A5F759F}"/>
                </a:ext>
              </a:extLst>
            </p:cNvPr>
            <p:cNvSpPr/>
            <p:nvPr/>
          </p:nvSpPr>
          <p:spPr>
            <a:xfrm>
              <a:off x="7735471" y="3333845"/>
              <a:ext cx="39566" cy="127054"/>
            </a:xfrm>
            <a:custGeom>
              <a:avLst/>
              <a:gdLst/>
              <a:ahLst/>
              <a:cxnLst/>
              <a:rect l="l" t="t" r="r" b="b"/>
              <a:pathLst>
                <a:path w="1506" h="4836" extrusionOk="0">
                  <a:moveTo>
                    <a:pt x="604" y="1"/>
                  </a:moveTo>
                  <a:lnTo>
                    <a:pt x="1" y="2290"/>
                  </a:lnTo>
                  <a:lnTo>
                    <a:pt x="604" y="4572"/>
                  </a:lnTo>
                  <a:lnTo>
                    <a:pt x="1506" y="4835"/>
                  </a:lnTo>
                  <a:lnTo>
                    <a:pt x="1506" y="271"/>
                  </a:lnTo>
                  <a:lnTo>
                    <a:pt x="604" y="1"/>
                  </a:lnTo>
                  <a:close/>
                </a:path>
              </a:pathLst>
            </a:custGeom>
            <a:solidFill>
              <a:srgbClr val="AC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046;p56">
              <a:extLst>
                <a:ext uri="{FF2B5EF4-FFF2-40B4-BE49-F238E27FC236}">
                  <a16:creationId xmlns:a16="http://schemas.microsoft.com/office/drawing/2014/main" id="{4AF9AB2C-0FF6-02A8-A236-6650EACFCCE4}"/>
                </a:ext>
              </a:extLst>
            </p:cNvPr>
            <p:cNvSpPr/>
            <p:nvPr/>
          </p:nvSpPr>
          <p:spPr>
            <a:xfrm>
              <a:off x="7631248" y="3305234"/>
              <a:ext cx="120118" cy="148729"/>
            </a:xfrm>
            <a:custGeom>
              <a:avLst/>
              <a:gdLst/>
              <a:ahLst/>
              <a:cxnLst/>
              <a:rect l="l" t="t" r="r" b="b"/>
              <a:pathLst>
                <a:path w="4572" h="5661" extrusionOk="0">
                  <a:moveTo>
                    <a:pt x="902" y="1"/>
                  </a:moveTo>
                  <a:lnTo>
                    <a:pt x="0" y="2290"/>
                  </a:lnTo>
                  <a:lnTo>
                    <a:pt x="902" y="4572"/>
                  </a:lnTo>
                  <a:lnTo>
                    <a:pt x="4571" y="5661"/>
                  </a:lnTo>
                  <a:lnTo>
                    <a:pt x="4571" y="1090"/>
                  </a:lnTo>
                  <a:lnTo>
                    <a:pt x="902" y="1"/>
                  </a:lnTo>
                  <a:close/>
                </a:path>
              </a:pathLst>
            </a:custGeom>
            <a:solidFill>
              <a:srgbClr val="C2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047;p56">
              <a:extLst>
                <a:ext uri="{FF2B5EF4-FFF2-40B4-BE49-F238E27FC236}">
                  <a16:creationId xmlns:a16="http://schemas.microsoft.com/office/drawing/2014/main" id="{584B70DD-76A0-C03A-3D32-6337A3094E1C}"/>
                </a:ext>
              </a:extLst>
            </p:cNvPr>
            <p:cNvSpPr/>
            <p:nvPr/>
          </p:nvSpPr>
          <p:spPr>
            <a:xfrm>
              <a:off x="7535038" y="3305234"/>
              <a:ext cx="119908" cy="155665"/>
            </a:xfrm>
            <a:custGeom>
              <a:avLst/>
              <a:gdLst/>
              <a:ahLst/>
              <a:cxnLst/>
              <a:rect l="l" t="t" r="r" b="b"/>
              <a:pathLst>
                <a:path w="4564" h="5925" extrusionOk="0">
                  <a:moveTo>
                    <a:pt x="4564" y="1"/>
                  </a:moveTo>
                  <a:lnTo>
                    <a:pt x="0" y="1360"/>
                  </a:lnTo>
                  <a:lnTo>
                    <a:pt x="0" y="5924"/>
                  </a:lnTo>
                  <a:lnTo>
                    <a:pt x="4564" y="4572"/>
                  </a:lnTo>
                  <a:lnTo>
                    <a:pt x="4564" y="1"/>
                  </a:lnTo>
                  <a:close/>
                </a:path>
              </a:pathLst>
            </a:custGeom>
            <a:solidFill>
              <a:srgbClr val="AC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048;p56">
              <a:extLst>
                <a:ext uri="{FF2B5EF4-FFF2-40B4-BE49-F238E27FC236}">
                  <a16:creationId xmlns:a16="http://schemas.microsoft.com/office/drawing/2014/main" id="{DB419842-BA21-AC91-3C8B-9785C6D74FAA}"/>
                </a:ext>
              </a:extLst>
            </p:cNvPr>
            <p:cNvSpPr/>
            <p:nvPr/>
          </p:nvSpPr>
          <p:spPr>
            <a:xfrm>
              <a:off x="7654945" y="3220873"/>
              <a:ext cx="67258" cy="180807"/>
            </a:xfrm>
            <a:custGeom>
              <a:avLst/>
              <a:gdLst/>
              <a:ahLst/>
              <a:cxnLst/>
              <a:rect l="l" t="t" r="r" b="b"/>
              <a:pathLst>
                <a:path w="2560" h="6882" extrusionOk="0">
                  <a:moveTo>
                    <a:pt x="0" y="1"/>
                  </a:moveTo>
                  <a:lnTo>
                    <a:pt x="0" y="6881"/>
                  </a:lnTo>
                  <a:cubicBezTo>
                    <a:pt x="0" y="6881"/>
                    <a:pt x="2559" y="4322"/>
                    <a:pt x="2559" y="2560"/>
                  </a:cubicBezTo>
                  <a:cubicBezTo>
                    <a:pt x="2559" y="1145"/>
                    <a:pt x="1415" y="1"/>
                    <a:pt x="0" y="1"/>
                  </a:cubicBezTo>
                  <a:close/>
                </a:path>
              </a:pathLst>
            </a:custGeom>
            <a:solidFill>
              <a:srgbClr val="1F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049;p56">
              <a:extLst>
                <a:ext uri="{FF2B5EF4-FFF2-40B4-BE49-F238E27FC236}">
                  <a16:creationId xmlns:a16="http://schemas.microsoft.com/office/drawing/2014/main" id="{D80A02D4-9E5E-3C1F-5178-68542F08DA05}"/>
                </a:ext>
              </a:extLst>
            </p:cNvPr>
            <p:cNvSpPr/>
            <p:nvPr/>
          </p:nvSpPr>
          <p:spPr>
            <a:xfrm>
              <a:off x="7587688" y="3220873"/>
              <a:ext cx="118831" cy="180807"/>
            </a:xfrm>
            <a:custGeom>
              <a:avLst/>
              <a:gdLst/>
              <a:ahLst/>
              <a:cxnLst/>
              <a:rect l="l" t="t" r="r" b="b"/>
              <a:pathLst>
                <a:path w="4523" h="6882" extrusionOk="0">
                  <a:moveTo>
                    <a:pt x="2560" y="1"/>
                  </a:moveTo>
                  <a:cubicBezTo>
                    <a:pt x="1145" y="1"/>
                    <a:pt x="1" y="1145"/>
                    <a:pt x="1" y="2560"/>
                  </a:cubicBezTo>
                  <a:cubicBezTo>
                    <a:pt x="1" y="4322"/>
                    <a:pt x="2560" y="6881"/>
                    <a:pt x="2560" y="6881"/>
                  </a:cubicBezTo>
                  <a:cubicBezTo>
                    <a:pt x="2560" y="6881"/>
                    <a:pt x="4523" y="4322"/>
                    <a:pt x="4523" y="2560"/>
                  </a:cubicBezTo>
                  <a:cubicBezTo>
                    <a:pt x="4523" y="1152"/>
                    <a:pt x="3642" y="1"/>
                    <a:pt x="2560" y="1"/>
                  </a:cubicBezTo>
                  <a:close/>
                </a:path>
              </a:pathLst>
            </a:custGeom>
            <a:solidFill>
              <a:srgbClr val="45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050;p56">
              <a:extLst>
                <a:ext uri="{FF2B5EF4-FFF2-40B4-BE49-F238E27FC236}">
                  <a16:creationId xmlns:a16="http://schemas.microsoft.com/office/drawing/2014/main" id="{0E970927-9622-CD48-8DBF-CBC2401A88FC}"/>
                </a:ext>
              </a:extLst>
            </p:cNvPr>
            <p:cNvSpPr/>
            <p:nvPr/>
          </p:nvSpPr>
          <p:spPr>
            <a:xfrm>
              <a:off x="7607366" y="3252479"/>
              <a:ext cx="83310" cy="71382"/>
            </a:xfrm>
            <a:custGeom>
              <a:avLst/>
              <a:gdLst/>
              <a:ahLst/>
              <a:cxnLst/>
              <a:rect l="l" t="t" r="r" b="b"/>
              <a:pathLst>
                <a:path w="3171" h="2717" extrusionOk="0">
                  <a:moveTo>
                    <a:pt x="1803" y="0"/>
                  </a:moveTo>
                  <a:cubicBezTo>
                    <a:pt x="1470" y="0"/>
                    <a:pt x="1130" y="124"/>
                    <a:pt x="854" y="400"/>
                  </a:cubicBezTo>
                  <a:cubicBezTo>
                    <a:pt x="1" y="1253"/>
                    <a:pt x="604" y="2716"/>
                    <a:pt x="1811" y="2716"/>
                  </a:cubicBezTo>
                  <a:cubicBezTo>
                    <a:pt x="2560" y="2710"/>
                    <a:pt x="3164" y="2106"/>
                    <a:pt x="3171" y="1357"/>
                  </a:cubicBezTo>
                  <a:cubicBezTo>
                    <a:pt x="3171" y="541"/>
                    <a:pt x="2501" y="0"/>
                    <a:pt x="1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001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27461001-70A8-549F-5A43-37C4FE43CB66}"/>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EC5EE09B-6230-9DCC-1174-4BEF7E3403F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Average</a:t>
            </a:r>
            <a:r>
              <a:rPr lang="es-AR" sz="3600" dirty="0"/>
              <a:t> </a:t>
            </a:r>
            <a:r>
              <a:rPr lang="es-AR" sz="3600" dirty="0" err="1"/>
              <a:t>Weekly</a:t>
            </a:r>
            <a:r>
              <a:rPr lang="es-AR" sz="3600" dirty="0"/>
              <a:t> </a:t>
            </a:r>
            <a:r>
              <a:rPr lang="es-AR" sz="3600" dirty="0" err="1"/>
              <a:t>Rides</a:t>
            </a:r>
            <a:endParaRPr lang="en-US" dirty="0"/>
          </a:p>
        </p:txBody>
      </p:sp>
      <p:pic>
        <p:nvPicPr>
          <p:cNvPr id="4" name="Picture 3">
            <a:extLst>
              <a:ext uri="{FF2B5EF4-FFF2-40B4-BE49-F238E27FC236}">
                <a16:creationId xmlns:a16="http://schemas.microsoft.com/office/drawing/2014/main" id="{4932FB65-2FCC-40AE-F05B-1E80F8AAFB42}"/>
              </a:ext>
            </a:extLst>
          </p:cNvPr>
          <p:cNvPicPr>
            <a:picLocks noChangeAspect="1"/>
          </p:cNvPicPr>
          <p:nvPr/>
        </p:nvPicPr>
        <p:blipFill>
          <a:blip r:embed="rId3"/>
          <a:stretch>
            <a:fillRect/>
          </a:stretch>
        </p:blipFill>
        <p:spPr>
          <a:xfrm>
            <a:off x="666893" y="1175656"/>
            <a:ext cx="5204518" cy="3437595"/>
          </a:xfrm>
          <a:prstGeom prst="rect">
            <a:avLst/>
          </a:prstGeom>
        </p:spPr>
      </p:pic>
      <p:sp>
        <p:nvSpPr>
          <p:cNvPr id="6" name="TextBox 5">
            <a:extLst>
              <a:ext uri="{FF2B5EF4-FFF2-40B4-BE49-F238E27FC236}">
                <a16:creationId xmlns:a16="http://schemas.microsoft.com/office/drawing/2014/main" id="{A19DCCD8-5403-DF48-4722-7C8A7CA58DE4}"/>
              </a:ext>
            </a:extLst>
          </p:cNvPr>
          <p:cNvSpPr txBox="1"/>
          <p:nvPr/>
        </p:nvSpPr>
        <p:spPr>
          <a:xfrm>
            <a:off x="6053587" y="1361287"/>
            <a:ext cx="2760404" cy="3296310"/>
          </a:xfrm>
          <a:prstGeom prst="rect">
            <a:avLst/>
          </a:prstGeom>
          <a:noFill/>
        </p:spPr>
        <p:txBody>
          <a:bodyPr wrap="square" rtlCol="0">
            <a:spAutoFit/>
          </a:bodyPr>
          <a:lstStyle/>
          <a:p>
            <a:pPr algn="l">
              <a:lnSpc>
                <a:spcPts val="1500"/>
              </a:lnSpc>
            </a:pPr>
            <a:r>
              <a:rPr lang="en-US" sz="16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By transferring bikes from stations with a consistent surplus to those with a shortage, the system can better balance supply and demand. This strategic redistribution not only optimizes operational efficiency but also enhances the user experience by reducing the likelihood of empty docks in high-demand areas and preventing the clogging of stations with excess bikes</a:t>
            </a:r>
          </a:p>
          <a:p>
            <a:endParaRPr lang="en-US" dirty="0"/>
          </a:p>
        </p:txBody>
      </p:sp>
    </p:spTree>
    <p:extLst>
      <p:ext uri="{BB962C8B-B14F-4D97-AF65-F5344CB8AC3E}">
        <p14:creationId xmlns:p14="http://schemas.microsoft.com/office/powerpoint/2010/main" val="27594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0711D1F8-C968-0C55-2A8F-7E32C0768749}"/>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456E52DF-DB48-CA2E-07C3-FB20B2D3D04F}"/>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5A8CC9EC-D1A8-3023-10B8-F7D5ED28AEE6}"/>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D537A14B-44C0-C213-5184-8D05185741F2}"/>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77EB3821-5D62-D080-961F-F4F6AAEC7801}"/>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16E25023-B4D8-0E1A-32EE-0C905EADDC9A}"/>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27566D71-114F-EFBB-9435-DC5F43774B30}"/>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Ride Duration</a:t>
            </a:r>
            <a:endParaRPr dirty="0"/>
          </a:p>
        </p:txBody>
      </p:sp>
      <p:sp>
        <p:nvSpPr>
          <p:cNvPr id="281" name="Google Shape;281;p29">
            <a:extLst>
              <a:ext uri="{FF2B5EF4-FFF2-40B4-BE49-F238E27FC236}">
                <a16:creationId xmlns:a16="http://schemas.microsoft.com/office/drawing/2014/main" id="{1504FB64-4C01-21E5-FFF5-B19FE79B79C0}"/>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grpSp>
        <p:nvGrpSpPr>
          <p:cNvPr id="282" name="Google Shape;282;p29">
            <a:extLst>
              <a:ext uri="{FF2B5EF4-FFF2-40B4-BE49-F238E27FC236}">
                <a16:creationId xmlns:a16="http://schemas.microsoft.com/office/drawing/2014/main" id="{C517EC8E-A73D-D519-0749-F6FF431144DE}"/>
              </a:ext>
            </a:extLst>
          </p:cNvPr>
          <p:cNvGrpSpPr/>
          <p:nvPr/>
        </p:nvGrpSpPr>
        <p:grpSpPr>
          <a:xfrm flipH="1">
            <a:off x="5787435" y="1668645"/>
            <a:ext cx="1974724" cy="1806310"/>
            <a:chOff x="6246200" y="2659275"/>
            <a:chExt cx="889075" cy="813250"/>
          </a:xfrm>
        </p:grpSpPr>
        <p:sp>
          <p:nvSpPr>
            <p:cNvPr id="283" name="Google Shape;283;p29">
              <a:extLst>
                <a:ext uri="{FF2B5EF4-FFF2-40B4-BE49-F238E27FC236}">
                  <a16:creationId xmlns:a16="http://schemas.microsoft.com/office/drawing/2014/main" id="{1997B12F-6582-A35E-B810-93A01E0F174A}"/>
                </a:ext>
              </a:extLst>
            </p:cNvPr>
            <p:cNvSpPr/>
            <p:nvPr/>
          </p:nvSpPr>
          <p:spPr>
            <a:xfrm>
              <a:off x="6431925" y="3005650"/>
              <a:ext cx="449625" cy="466875"/>
            </a:xfrm>
            <a:custGeom>
              <a:avLst/>
              <a:gdLst/>
              <a:ahLst/>
              <a:cxnLst/>
              <a:rect l="l" t="t" r="r" b="b"/>
              <a:pathLst>
                <a:path w="17985" h="18675" extrusionOk="0">
                  <a:moveTo>
                    <a:pt x="12058" y="13803"/>
                  </a:moveTo>
                  <a:cubicBezTo>
                    <a:pt x="12626" y="13803"/>
                    <a:pt x="13073" y="14249"/>
                    <a:pt x="13073" y="14818"/>
                  </a:cubicBezTo>
                  <a:cubicBezTo>
                    <a:pt x="13073" y="15386"/>
                    <a:pt x="12626" y="15833"/>
                    <a:pt x="12058" y="15833"/>
                  </a:cubicBezTo>
                  <a:cubicBezTo>
                    <a:pt x="11489" y="15833"/>
                    <a:pt x="11043" y="15386"/>
                    <a:pt x="11043" y="14818"/>
                  </a:cubicBezTo>
                  <a:cubicBezTo>
                    <a:pt x="11043" y="14249"/>
                    <a:pt x="11489" y="13803"/>
                    <a:pt x="12058" y="13803"/>
                  </a:cubicBezTo>
                  <a:close/>
                  <a:moveTo>
                    <a:pt x="17985" y="0"/>
                  </a:moveTo>
                  <a:lnTo>
                    <a:pt x="15427" y="41"/>
                  </a:lnTo>
                  <a:lnTo>
                    <a:pt x="11652" y="13072"/>
                  </a:lnTo>
                  <a:cubicBezTo>
                    <a:pt x="11489" y="13519"/>
                    <a:pt x="11165" y="13843"/>
                    <a:pt x="10677" y="13884"/>
                  </a:cubicBezTo>
                  <a:cubicBezTo>
                    <a:pt x="10556" y="13884"/>
                    <a:pt x="10353" y="13884"/>
                    <a:pt x="10190" y="13843"/>
                  </a:cubicBezTo>
                  <a:lnTo>
                    <a:pt x="529" y="9784"/>
                  </a:lnTo>
                  <a:cubicBezTo>
                    <a:pt x="285" y="10149"/>
                    <a:pt x="244" y="12098"/>
                    <a:pt x="1" y="12463"/>
                  </a:cubicBezTo>
                  <a:lnTo>
                    <a:pt x="10677" y="15792"/>
                  </a:lnTo>
                  <a:cubicBezTo>
                    <a:pt x="10799" y="15833"/>
                    <a:pt x="10880" y="15833"/>
                    <a:pt x="11002" y="15833"/>
                  </a:cubicBezTo>
                  <a:lnTo>
                    <a:pt x="15955" y="18674"/>
                  </a:lnTo>
                  <a:lnTo>
                    <a:pt x="17335" y="16441"/>
                  </a:lnTo>
                  <a:lnTo>
                    <a:pt x="13438" y="14615"/>
                  </a:lnTo>
                  <a:cubicBezTo>
                    <a:pt x="13478" y="14493"/>
                    <a:pt x="13600" y="14371"/>
                    <a:pt x="13641" y="14209"/>
                  </a:cubicBezTo>
                  <a:lnTo>
                    <a:pt x="17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a:extLst>
                <a:ext uri="{FF2B5EF4-FFF2-40B4-BE49-F238E27FC236}">
                  <a16:creationId xmlns:a16="http://schemas.microsoft.com/office/drawing/2014/main" id="{DA55260F-71D9-9931-95E8-12020E620363}"/>
                </a:ext>
              </a:extLst>
            </p:cNvPr>
            <p:cNvSpPr/>
            <p:nvPr/>
          </p:nvSpPr>
          <p:spPr>
            <a:xfrm>
              <a:off x="6246200" y="2659275"/>
              <a:ext cx="889075" cy="710750"/>
            </a:xfrm>
            <a:custGeom>
              <a:avLst/>
              <a:gdLst/>
              <a:ahLst/>
              <a:cxnLst/>
              <a:rect l="l" t="t" r="r" b="b"/>
              <a:pathLst>
                <a:path w="35563" h="28430" extrusionOk="0">
                  <a:moveTo>
                    <a:pt x="18427" y="1683"/>
                  </a:moveTo>
                  <a:cubicBezTo>
                    <a:pt x="19091" y="1683"/>
                    <a:pt x="20104" y="1980"/>
                    <a:pt x="21151" y="2529"/>
                  </a:cubicBezTo>
                  <a:cubicBezTo>
                    <a:pt x="22856" y="3341"/>
                    <a:pt x="23952" y="4478"/>
                    <a:pt x="23668" y="5006"/>
                  </a:cubicBezTo>
                  <a:cubicBezTo>
                    <a:pt x="23564" y="5214"/>
                    <a:pt x="23290" y="5313"/>
                    <a:pt x="22905" y="5313"/>
                  </a:cubicBezTo>
                  <a:cubicBezTo>
                    <a:pt x="22241" y="5313"/>
                    <a:pt x="21246" y="5018"/>
                    <a:pt x="20217" y="4478"/>
                  </a:cubicBezTo>
                  <a:cubicBezTo>
                    <a:pt x="18594" y="3585"/>
                    <a:pt x="17457" y="2489"/>
                    <a:pt x="17700" y="1961"/>
                  </a:cubicBezTo>
                  <a:cubicBezTo>
                    <a:pt x="17801" y="1773"/>
                    <a:pt x="18061" y="1683"/>
                    <a:pt x="18427" y="1683"/>
                  </a:cubicBezTo>
                  <a:close/>
                  <a:moveTo>
                    <a:pt x="26642" y="6608"/>
                  </a:moveTo>
                  <a:cubicBezTo>
                    <a:pt x="27202" y="6608"/>
                    <a:pt x="28092" y="7075"/>
                    <a:pt x="28864" y="7847"/>
                  </a:cubicBezTo>
                  <a:cubicBezTo>
                    <a:pt x="29960" y="8943"/>
                    <a:pt x="30447" y="10161"/>
                    <a:pt x="30001" y="10567"/>
                  </a:cubicBezTo>
                  <a:cubicBezTo>
                    <a:pt x="29907" y="10661"/>
                    <a:pt x="29771" y="10705"/>
                    <a:pt x="29604" y="10705"/>
                  </a:cubicBezTo>
                  <a:cubicBezTo>
                    <a:pt x="29045" y="10705"/>
                    <a:pt x="28144" y="10212"/>
                    <a:pt x="27362" y="9431"/>
                  </a:cubicBezTo>
                  <a:cubicBezTo>
                    <a:pt x="26347" y="8416"/>
                    <a:pt x="25820" y="7198"/>
                    <a:pt x="26225" y="6751"/>
                  </a:cubicBezTo>
                  <a:cubicBezTo>
                    <a:pt x="26322" y="6654"/>
                    <a:pt x="26466" y="6608"/>
                    <a:pt x="26642" y="6608"/>
                  </a:cubicBezTo>
                  <a:close/>
                  <a:moveTo>
                    <a:pt x="16015" y="0"/>
                  </a:moveTo>
                  <a:cubicBezTo>
                    <a:pt x="10740" y="0"/>
                    <a:pt x="6338" y="2798"/>
                    <a:pt x="3208" y="5087"/>
                  </a:cubicBezTo>
                  <a:cubicBezTo>
                    <a:pt x="3654" y="8172"/>
                    <a:pt x="6293" y="11907"/>
                    <a:pt x="15387" y="15642"/>
                  </a:cubicBezTo>
                  <a:cubicBezTo>
                    <a:pt x="10393" y="14261"/>
                    <a:pt x="4101" y="11826"/>
                    <a:pt x="1341" y="7766"/>
                  </a:cubicBezTo>
                  <a:cubicBezTo>
                    <a:pt x="813" y="8862"/>
                    <a:pt x="407" y="10161"/>
                    <a:pt x="204" y="11460"/>
                  </a:cubicBezTo>
                  <a:cubicBezTo>
                    <a:pt x="407" y="11582"/>
                    <a:pt x="610" y="11623"/>
                    <a:pt x="813" y="11704"/>
                  </a:cubicBezTo>
                  <a:cubicBezTo>
                    <a:pt x="2802" y="12719"/>
                    <a:pt x="3979" y="14343"/>
                    <a:pt x="3452" y="15317"/>
                  </a:cubicBezTo>
                  <a:cubicBezTo>
                    <a:pt x="3213" y="15794"/>
                    <a:pt x="2623" y="16033"/>
                    <a:pt x="1847" y="16033"/>
                  </a:cubicBezTo>
                  <a:cubicBezTo>
                    <a:pt x="1304" y="16033"/>
                    <a:pt x="670" y="15916"/>
                    <a:pt x="1" y="15682"/>
                  </a:cubicBezTo>
                  <a:lnTo>
                    <a:pt x="1" y="15682"/>
                  </a:lnTo>
                  <a:cubicBezTo>
                    <a:pt x="42" y="16372"/>
                    <a:pt x="163" y="17103"/>
                    <a:pt x="326" y="17793"/>
                  </a:cubicBezTo>
                  <a:cubicBezTo>
                    <a:pt x="1990" y="18199"/>
                    <a:pt x="3167" y="19173"/>
                    <a:pt x="3005" y="20026"/>
                  </a:cubicBezTo>
                  <a:cubicBezTo>
                    <a:pt x="2883" y="20594"/>
                    <a:pt x="2274" y="20960"/>
                    <a:pt x="1422" y="21122"/>
                  </a:cubicBezTo>
                  <a:cubicBezTo>
                    <a:pt x="2843" y="24167"/>
                    <a:pt x="5278" y="26846"/>
                    <a:pt x="9094" y="28429"/>
                  </a:cubicBezTo>
                  <a:cubicBezTo>
                    <a:pt x="15265" y="24085"/>
                    <a:pt x="12179" y="18930"/>
                    <a:pt x="19405" y="18321"/>
                  </a:cubicBezTo>
                  <a:cubicBezTo>
                    <a:pt x="25373" y="17793"/>
                    <a:pt x="31462" y="18727"/>
                    <a:pt x="35562" y="13815"/>
                  </a:cubicBezTo>
                  <a:cubicBezTo>
                    <a:pt x="28369" y="3235"/>
                    <a:pt x="21688" y="0"/>
                    <a:pt x="16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a:extLst>
                <a:ext uri="{FF2B5EF4-FFF2-40B4-BE49-F238E27FC236}">
                  <a16:creationId xmlns:a16="http://schemas.microsoft.com/office/drawing/2014/main" id="{0BC3B0A1-29BB-1BD4-EF0F-363BF88D0430}"/>
                </a:ext>
              </a:extLst>
            </p:cNvPr>
            <p:cNvSpPr/>
            <p:nvPr/>
          </p:nvSpPr>
          <p:spPr>
            <a:xfrm>
              <a:off x="6246200" y="2853425"/>
              <a:ext cx="447600" cy="515575"/>
            </a:xfrm>
            <a:custGeom>
              <a:avLst/>
              <a:gdLst/>
              <a:ahLst/>
              <a:cxnLst/>
              <a:rect l="l" t="t" r="r" b="b"/>
              <a:pathLst>
                <a:path w="17904" h="20623" extrusionOk="0">
                  <a:moveTo>
                    <a:pt x="1341" y="0"/>
                  </a:moveTo>
                  <a:cubicBezTo>
                    <a:pt x="813" y="1096"/>
                    <a:pt x="407" y="2355"/>
                    <a:pt x="204" y="3694"/>
                  </a:cubicBezTo>
                  <a:cubicBezTo>
                    <a:pt x="407" y="3816"/>
                    <a:pt x="610" y="3857"/>
                    <a:pt x="813" y="3938"/>
                  </a:cubicBezTo>
                  <a:cubicBezTo>
                    <a:pt x="2802" y="4953"/>
                    <a:pt x="3979" y="6577"/>
                    <a:pt x="3452" y="7551"/>
                  </a:cubicBezTo>
                  <a:cubicBezTo>
                    <a:pt x="3213" y="8028"/>
                    <a:pt x="2623" y="8267"/>
                    <a:pt x="1847" y="8267"/>
                  </a:cubicBezTo>
                  <a:cubicBezTo>
                    <a:pt x="1304" y="8267"/>
                    <a:pt x="670" y="8150"/>
                    <a:pt x="1" y="7916"/>
                  </a:cubicBezTo>
                  <a:lnTo>
                    <a:pt x="1" y="7916"/>
                  </a:lnTo>
                  <a:cubicBezTo>
                    <a:pt x="42" y="8606"/>
                    <a:pt x="163" y="9337"/>
                    <a:pt x="326" y="10027"/>
                  </a:cubicBezTo>
                  <a:cubicBezTo>
                    <a:pt x="1990" y="10433"/>
                    <a:pt x="3167" y="11407"/>
                    <a:pt x="3005" y="12260"/>
                  </a:cubicBezTo>
                  <a:cubicBezTo>
                    <a:pt x="2883" y="12828"/>
                    <a:pt x="2274" y="13194"/>
                    <a:pt x="1422" y="13315"/>
                  </a:cubicBezTo>
                  <a:cubicBezTo>
                    <a:pt x="2843" y="16360"/>
                    <a:pt x="5278" y="19080"/>
                    <a:pt x="9094" y="20622"/>
                  </a:cubicBezTo>
                  <a:cubicBezTo>
                    <a:pt x="14818" y="16644"/>
                    <a:pt x="12585" y="11976"/>
                    <a:pt x="17903" y="10758"/>
                  </a:cubicBezTo>
                  <a:cubicBezTo>
                    <a:pt x="17092" y="8525"/>
                    <a:pt x="16280" y="8119"/>
                    <a:pt x="15387" y="7876"/>
                  </a:cubicBezTo>
                  <a:cubicBezTo>
                    <a:pt x="10393" y="6495"/>
                    <a:pt x="4101" y="4060"/>
                    <a:pt x="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9">
            <a:extLst>
              <a:ext uri="{FF2B5EF4-FFF2-40B4-BE49-F238E27FC236}">
                <a16:creationId xmlns:a16="http://schemas.microsoft.com/office/drawing/2014/main" id="{F11D5E5E-8101-6CA8-11E6-51E6B978ABDD}"/>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3AC9D8FF-D3D5-2FAB-71DF-6D9946ACCF78}"/>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08704BC5-96F9-370D-AE2A-ECF5C425216E}"/>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63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F5AC1288-E1EC-924A-D840-F415D79BA902}"/>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5B377898-B29E-A38B-0220-9DDAEE530C4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Ride</a:t>
            </a:r>
            <a:r>
              <a:rPr lang="es-AR" sz="3600" dirty="0"/>
              <a:t> </a:t>
            </a:r>
            <a:r>
              <a:rPr lang="es-AR" sz="3600" dirty="0" err="1"/>
              <a:t>Duration</a:t>
            </a:r>
            <a:endParaRPr lang="en-US" dirty="0"/>
          </a:p>
        </p:txBody>
      </p:sp>
      <p:pic>
        <p:nvPicPr>
          <p:cNvPr id="3" name="Picture 2">
            <a:extLst>
              <a:ext uri="{FF2B5EF4-FFF2-40B4-BE49-F238E27FC236}">
                <a16:creationId xmlns:a16="http://schemas.microsoft.com/office/drawing/2014/main" id="{4CC396E1-002D-F8F2-150F-012FC7DAE6B2}"/>
              </a:ext>
            </a:extLst>
          </p:cNvPr>
          <p:cNvPicPr>
            <a:picLocks noChangeAspect="1"/>
          </p:cNvPicPr>
          <p:nvPr/>
        </p:nvPicPr>
        <p:blipFill>
          <a:blip r:embed="rId3"/>
          <a:stretch>
            <a:fillRect/>
          </a:stretch>
        </p:blipFill>
        <p:spPr>
          <a:xfrm>
            <a:off x="720000" y="1201613"/>
            <a:ext cx="5185786" cy="3439139"/>
          </a:xfrm>
          <a:prstGeom prst="rect">
            <a:avLst/>
          </a:prstGeom>
        </p:spPr>
      </p:pic>
      <p:sp>
        <p:nvSpPr>
          <p:cNvPr id="5" name="TextBox 4">
            <a:extLst>
              <a:ext uri="{FF2B5EF4-FFF2-40B4-BE49-F238E27FC236}">
                <a16:creationId xmlns:a16="http://schemas.microsoft.com/office/drawing/2014/main" id="{F74A26DB-2418-8225-C856-6DAAEBFE6BC6}"/>
              </a:ext>
            </a:extLst>
          </p:cNvPr>
          <p:cNvSpPr txBox="1"/>
          <p:nvPr/>
        </p:nvSpPr>
        <p:spPr>
          <a:xfrm>
            <a:off x="6160168" y="1376595"/>
            <a:ext cx="2750076" cy="3600986"/>
          </a:xfrm>
          <a:prstGeom prst="rect">
            <a:avLst/>
          </a:prstGeom>
          <a:noFill/>
        </p:spPr>
        <p:txBody>
          <a:bodyPr wrap="square" rtlCol="0">
            <a:spAutoFit/>
          </a:bodyPr>
          <a:lstStyle/>
          <a:p>
            <a:r>
              <a:rPr lang="en-US" sz="1400" dirty="0">
                <a:solidFill>
                  <a:srgbClr val="1F2939"/>
                </a:solidFill>
                <a:latin typeface="Open Sans" panose="020B0606030504020204" pitchFamily="34" charset="0"/>
                <a:ea typeface="Open Sans" panose="020B0606030504020204" pitchFamily="34" charset="0"/>
                <a:cs typeface="Open Sans" panose="020B0606030504020204" pitchFamily="34" charset="0"/>
              </a:rPr>
              <a:t>R</a:t>
            </a:r>
            <a:r>
              <a:rPr lang="en-US" sz="14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ide durations exhibit a seasonal pattern, peaking in the summer months and dropping during the winter. However, this is only one perspective. Extending the analysis to include additional variables such as weather conditions, or user demographics, could offer deeper insights into the factors influencing ride duration and help confirm whether seasonality is the primary driver</a:t>
            </a:r>
            <a:r>
              <a:rPr lang="en-US" sz="18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a:t>
            </a:r>
          </a:p>
          <a:p>
            <a:endParaRPr lang="en-US" dirty="0"/>
          </a:p>
        </p:txBody>
      </p:sp>
    </p:spTree>
    <p:extLst>
      <p:ext uri="{BB962C8B-B14F-4D97-AF65-F5344CB8AC3E}">
        <p14:creationId xmlns:p14="http://schemas.microsoft.com/office/powerpoint/2010/main" val="2472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1D331B55-CD1B-7B70-26C6-03A67B49F116}"/>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AF6FE4ED-C8DF-318D-63A8-6F6DF3177DCD}"/>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FE61AA6F-1D7C-A3EB-7627-8ED5246D0C5A}"/>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a:extLst>
              <a:ext uri="{FF2B5EF4-FFF2-40B4-BE49-F238E27FC236}">
                <a16:creationId xmlns:a16="http://schemas.microsoft.com/office/drawing/2014/main" id="{EB20C312-9077-F98C-94F6-A170B589FA05}"/>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Mechanical Service</a:t>
            </a:r>
            <a:endParaRPr dirty="0"/>
          </a:p>
        </p:txBody>
      </p:sp>
      <p:sp>
        <p:nvSpPr>
          <p:cNvPr id="281" name="Google Shape;281;p29">
            <a:extLst>
              <a:ext uri="{FF2B5EF4-FFF2-40B4-BE49-F238E27FC236}">
                <a16:creationId xmlns:a16="http://schemas.microsoft.com/office/drawing/2014/main" id="{B3428FA5-5E4F-5D50-0882-98A082AEE75E}"/>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grpSp>
        <p:nvGrpSpPr>
          <p:cNvPr id="5" name="Google Shape;354;p33">
            <a:extLst>
              <a:ext uri="{FF2B5EF4-FFF2-40B4-BE49-F238E27FC236}">
                <a16:creationId xmlns:a16="http://schemas.microsoft.com/office/drawing/2014/main" id="{7545D4D3-371F-BC52-037A-CCBF89DE9A62}"/>
              </a:ext>
            </a:extLst>
          </p:cNvPr>
          <p:cNvGrpSpPr/>
          <p:nvPr/>
        </p:nvGrpSpPr>
        <p:grpSpPr>
          <a:xfrm>
            <a:off x="5348837" y="1309800"/>
            <a:ext cx="2781300" cy="2780700"/>
            <a:chOff x="964013" y="1181200"/>
            <a:chExt cx="2781300" cy="2780700"/>
          </a:xfrm>
        </p:grpSpPr>
        <p:sp>
          <p:nvSpPr>
            <p:cNvPr id="6" name="Google Shape;355;p33">
              <a:extLst>
                <a:ext uri="{FF2B5EF4-FFF2-40B4-BE49-F238E27FC236}">
                  <a16:creationId xmlns:a16="http://schemas.microsoft.com/office/drawing/2014/main" id="{F2E5B9A5-D32B-15CD-C974-D3CA73A7DA65}"/>
                </a:ext>
              </a:extLst>
            </p:cNvPr>
            <p:cNvSpPr/>
            <p:nvPr/>
          </p:nvSpPr>
          <p:spPr>
            <a:xfrm>
              <a:off x="96401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6;p33">
              <a:extLst>
                <a:ext uri="{FF2B5EF4-FFF2-40B4-BE49-F238E27FC236}">
                  <a16:creationId xmlns:a16="http://schemas.microsoft.com/office/drawing/2014/main" id="{50A19DB9-68BE-BFFE-274F-53A71C7C03BD}"/>
                </a:ext>
              </a:extLst>
            </p:cNvPr>
            <p:cNvSpPr/>
            <p:nvPr/>
          </p:nvSpPr>
          <p:spPr>
            <a:xfrm>
              <a:off x="102757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57;p33">
              <a:extLst>
                <a:ext uri="{FF2B5EF4-FFF2-40B4-BE49-F238E27FC236}">
                  <a16:creationId xmlns:a16="http://schemas.microsoft.com/office/drawing/2014/main" id="{AF6C25E6-8484-8A3E-86EE-E9A79B88F0E8}"/>
                </a:ext>
              </a:extLst>
            </p:cNvPr>
            <p:cNvGrpSpPr/>
            <p:nvPr/>
          </p:nvGrpSpPr>
          <p:grpSpPr>
            <a:xfrm rot="-2520753">
              <a:off x="1924373" y="1119683"/>
              <a:ext cx="860594" cy="2796919"/>
              <a:chOff x="2647450" y="3742450"/>
              <a:chExt cx="430325" cy="1398550"/>
            </a:xfrm>
          </p:grpSpPr>
          <p:sp>
            <p:nvSpPr>
              <p:cNvPr id="9" name="Google Shape;358;p33">
                <a:extLst>
                  <a:ext uri="{FF2B5EF4-FFF2-40B4-BE49-F238E27FC236}">
                    <a16:creationId xmlns:a16="http://schemas.microsoft.com/office/drawing/2014/main" id="{DC69483D-9F96-3EC7-02EE-B079C585FCD2}"/>
                  </a:ext>
                </a:extLst>
              </p:cNvPr>
              <p:cNvSpPr/>
              <p:nvPr/>
            </p:nvSpPr>
            <p:spPr>
              <a:xfrm>
                <a:off x="2647450" y="3812475"/>
                <a:ext cx="115700" cy="228375"/>
              </a:xfrm>
              <a:custGeom>
                <a:avLst/>
                <a:gdLst/>
                <a:ahLst/>
                <a:cxnLst/>
                <a:rect l="l" t="t" r="r" b="b"/>
                <a:pathLst>
                  <a:path w="4628" h="9135" extrusionOk="0">
                    <a:moveTo>
                      <a:pt x="1827" y="1"/>
                    </a:moveTo>
                    <a:cubicBezTo>
                      <a:pt x="203" y="2802"/>
                      <a:pt x="0" y="6171"/>
                      <a:pt x="1299" y="9134"/>
                    </a:cubicBezTo>
                    <a:lnTo>
                      <a:pt x="3654" y="8201"/>
                    </a:lnTo>
                    <a:cubicBezTo>
                      <a:pt x="4141" y="6983"/>
                      <a:pt x="4628" y="5887"/>
                      <a:pt x="4628" y="5887"/>
                    </a:cubicBezTo>
                    <a:lnTo>
                      <a:pt x="2436" y="244"/>
                    </a:lnTo>
                    <a:cubicBezTo>
                      <a:pt x="2233" y="163"/>
                      <a:pt x="2030" y="82"/>
                      <a:pt x="18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9;p33">
                <a:extLst>
                  <a:ext uri="{FF2B5EF4-FFF2-40B4-BE49-F238E27FC236}">
                    <a16:creationId xmlns:a16="http://schemas.microsoft.com/office/drawing/2014/main" id="{7CFE1765-5535-61FE-DF0E-32574BD247FF}"/>
                  </a:ext>
                </a:extLst>
              </p:cNvPr>
              <p:cNvSpPr/>
              <p:nvPr/>
            </p:nvSpPr>
            <p:spPr>
              <a:xfrm>
                <a:off x="2647450" y="3742450"/>
                <a:ext cx="430325" cy="491225"/>
              </a:xfrm>
              <a:custGeom>
                <a:avLst/>
                <a:gdLst/>
                <a:ahLst/>
                <a:cxnLst/>
                <a:rect l="l" t="t" r="r" b="b"/>
                <a:pathLst>
                  <a:path w="17213" h="19649" extrusionOk="0">
                    <a:moveTo>
                      <a:pt x="10190" y="0"/>
                    </a:moveTo>
                    <a:cubicBezTo>
                      <a:pt x="10149" y="203"/>
                      <a:pt x="10027" y="406"/>
                      <a:pt x="9946" y="609"/>
                    </a:cubicBezTo>
                    <a:lnTo>
                      <a:pt x="12016" y="6090"/>
                    </a:lnTo>
                    <a:lnTo>
                      <a:pt x="10839" y="8769"/>
                    </a:lnTo>
                    <a:lnTo>
                      <a:pt x="0" y="12950"/>
                    </a:lnTo>
                    <a:lnTo>
                      <a:pt x="1827" y="14777"/>
                    </a:lnTo>
                    <a:cubicBezTo>
                      <a:pt x="1827" y="14777"/>
                      <a:pt x="3816" y="17781"/>
                      <a:pt x="4547" y="19527"/>
                    </a:cubicBezTo>
                    <a:lnTo>
                      <a:pt x="11001" y="19649"/>
                    </a:lnTo>
                    <a:cubicBezTo>
                      <a:pt x="13234" y="15061"/>
                      <a:pt x="17131" y="10921"/>
                      <a:pt x="17131" y="9540"/>
                    </a:cubicBezTo>
                    <a:cubicBezTo>
                      <a:pt x="17213" y="5075"/>
                      <a:pt x="14249" y="1259"/>
                      <a:pt x="10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60;p33">
                <a:extLst>
                  <a:ext uri="{FF2B5EF4-FFF2-40B4-BE49-F238E27FC236}">
                    <a16:creationId xmlns:a16="http://schemas.microsoft.com/office/drawing/2014/main" id="{8DDF99EC-C188-CDB7-4996-80AD3E7A9EB1}"/>
                  </a:ext>
                </a:extLst>
              </p:cNvPr>
              <p:cNvSpPr/>
              <p:nvPr/>
            </p:nvSpPr>
            <p:spPr>
              <a:xfrm>
                <a:off x="2760100" y="4057825"/>
                <a:ext cx="58875" cy="89775"/>
              </a:xfrm>
              <a:custGeom>
                <a:avLst/>
                <a:gdLst/>
                <a:ahLst/>
                <a:cxnLst/>
                <a:rect l="l" t="t" r="r" b="b"/>
                <a:pathLst>
                  <a:path w="2355" h="3591" extrusionOk="0">
                    <a:moveTo>
                      <a:pt x="916" y="0"/>
                    </a:moveTo>
                    <a:cubicBezTo>
                      <a:pt x="882" y="0"/>
                      <a:pt x="847" y="4"/>
                      <a:pt x="812" y="11"/>
                    </a:cubicBezTo>
                    <a:lnTo>
                      <a:pt x="244" y="214"/>
                    </a:lnTo>
                    <a:cubicBezTo>
                      <a:pt x="122" y="295"/>
                      <a:pt x="0" y="457"/>
                      <a:pt x="41" y="660"/>
                    </a:cubicBezTo>
                    <a:lnTo>
                      <a:pt x="1056" y="3380"/>
                    </a:lnTo>
                    <a:cubicBezTo>
                      <a:pt x="1126" y="3485"/>
                      <a:pt x="1288" y="3591"/>
                      <a:pt x="1462" y="3591"/>
                    </a:cubicBezTo>
                    <a:cubicBezTo>
                      <a:pt x="1488" y="3591"/>
                      <a:pt x="1516" y="3588"/>
                      <a:pt x="1543" y="3583"/>
                    </a:cubicBezTo>
                    <a:lnTo>
                      <a:pt x="2071" y="3380"/>
                    </a:lnTo>
                    <a:cubicBezTo>
                      <a:pt x="2233" y="3339"/>
                      <a:pt x="2355" y="3136"/>
                      <a:pt x="2274" y="2893"/>
                    </a:cubicBezTo>
                    <a:lnTo>
                      <a:pt x="1259" y="214"/>
                    </a:lnTo>
                    <a:cubicBezTo>
                      <a:pt x="1225" y="79"/>
                      <a:pt x="1080"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1;p33">
                <a:extLst>
                  <a:ext uri="{FF2B5EF4-FFF2-40B4-BE49-F238E27FC236}">
                    <a16:creationId xmlns:a16="http://schemas.microsoft.com/office/drawing/2014/main" id="{BDAD7D05-E1DD-0A62-24F0-8E811DD4D6EC}"/>
                  </a:ext>
                </a:extLst>
              </p:cNvPr>
              <p:cNvSpPr/>
              <p:nvPr/>
            </p:nvSpPr>
            <p:spPr>
              <a:xfrm>
                <a:off x="2795625" y="4045250"/>
                <a:ext cx="59900" cy="89225"/>
              </a:xfrm>
              <a:custGeom>
                <a:avLst/>
                <a:gdLst/>
                <a:ahLst/>
                <a:cxnLst/>
                <a:rect l="l" t="t" r="r" b="b"/>
                <a:pathLst>
                  <a:path w="2396" h="3569" extrusionOk="0">
                    <a:moveTo>
                      <a:pt x="944" y="1"/>
                    </a:moveTo>
                    <a:cubicBezTo>
                      <a:pt x="901" y="1"/>
                      <a:pt x="856" y="9"/>
                      <a:pt x="812" y="26"/>
                    </a:cubicBezTo>
                    <a:lnTo>
                      <a:pt x="244" y="229"/>
                    </a:lnTo>
                    <a:cubicBezTo>
                      <a:pt x="122" y="270"/>
                      <a:pt x="0" y="473"/>
                      <a:pt x="41" y="676"/>
                    </a:cubicBezTo>
                    <a:lnTo>
                      <a:pt x="1056" y="3355"/>
                    </a:lnTo>
                    <a:cubicBezTo>
                      <a:pt x="1123" y="3490"/>
                      <a:pt x="1274" y="3569"/>
                      <a:pt x="1439" y="3569"/>
                    </a:cubicBezTo>
                    <a:cubicBezTo>
                      <a:pt x="1473" y="3569"/>
                      <a:pt x="1508" y="3565"/>
                      <a:pt x="1543" y="3558"/>
                    </a:cubicBezTo>
                    <a:lnTo>
                      <a:pt x="2070" y="3355"/>
                    </a:lnTo>
                    <a:cubicBezTo>
                      <a:pt x="2273" y="3274"/>
                      <a:pt x="2395" y="3071"/>
                      <a:pt x="2273" y="2909"/>
                    </a:cubicBezTo>
                    <a:lnTo>
                      <a:pt x="1258" y="229"/>
                    </a:lnTo>
                    <a:cubicBezTo>
                      <a:pt x="1227" y="103"/>
                      <a:pt x="1096"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2;p33">
                <a:extLst>
                  <a:ext uri="{FF2B5EF4-FFF2-40B4-BE49-F238E27FC236}">
                    <a16:creationId xmlns:a16="http://schemas.microsoft.com/office/drawing/2014/main" id="{440C0E5F-3F15-788E-5D90-D272688FE3E0}"/>
                  </a:ext>
                </a:extLst>
              </p:cNvPr>
              <p:cNvSpPr/>
              <p:nvPr/>
            </p:nvSpPr>
            <p:spPr>
              <a:xfrm>
                <a:off x="2832150" y="4031425"/>
                <a:ext cx="58875" cy="89250"/>
              </a:xfrm>
              <a:custGeom>
                <a:avLst/>
                <a:gdLst/>
                <a:ahLst/>
                <a:cxnLst/>
                <a:rect l="l" t="t" r="r" b="b"/>
                <a:pathLst>
                  <a:path w="2355" h="3570" extrusionOk="0">
                    <a:moveTo>
                      <a:pt x="916" y="1"/>
                    </a:moveTo>
                    <a:cubicBezTo>
                      <a:pt x="882" y="1"/>
                      <a:pt x="847" y="4"/>
                      <a:pt x="812" y="11"/>
                    </a:cubicBezTo>
                    <a:lnTo>
                      <a:pt x="285" y="214"/>
                    </a:lnTo>
                    <a:cubicBezTo>
                      <a:pt x="122" y="255"/>
                      <a:pt x="0" y="458"/>
                      <a:pt x="82" y="661"/>
                    </a:cubicBezTo>
                    <a:lnTo>
                      <a:pt x="1097" y="3381"/>
                    </a:lnTo>
                    <a:cubicBezTo>
                      <a:pt x="1128" y="3475"/>
                      <a:pt x="1257" y="3569"/>
                      <a:pt x="1408" y="3569"/>
                    </a:cubicBezTo>
                    <a:cubicBezTo>
                      <a:pt x="1452" y="3569"/>
                      <a:pt x="1497" y="3561"/>
                      <a:pt x="1543" y="3543"/>
                    </a:cubicBezTo>
                    <a:lnTo>
                      <a:pt x="2111" y="3381"/>
                    </a:lnTo>
                    <a:cubicBezTo>
                      <a:pt x="2314" y="3259"/>
                      <a:pt x="2355" y="3056"/>
                      <a:pt x="2314" y="2893"/>
                    </a:cubicBezTo>
                    <a:lnTo>
                      <a:pt x="1300" y="214"/>
                    </a:lnTo>
                    <a:cubicBezTo>
                      <a:pt x="1232" y="80"/>
                      <a:pt x="1081" y="1"/>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3;p33">
                <a:extLst>
                  <a:ext uri="{FF2B5EF4-FFF2-40B4-BE49-F238E27FC236}">
                    <a16:creationId xmlns:a16="http://schemas.microsoft.com/office/drawing/2014/main" id="{9EB3CA6C-1806-93C8-1CF6-4C1A6E3BB0B3}"/>
                  </a:ext>
                </a:extLst>
              </p:cNvPr>
              <p:cNvSpPr/>
              <p:nvPr/>
            </p:nvSpPr>
            <p:spPr>
              <a:xfrm>
                <a:off x="2709350" y="4262075"/>
                <a:ext cx="248675" cy="878925"/>
              </a:xfrm>
              <a:custGeom>
                <a:avLst/>
                <a:gdLst/>
                <a:ahLst/>
                <a:cxnLst/>
                <a:rect l="l" t="t" r="r" b="b"/>
                <a:pathLst>
                  <a:path w="9947" h="35157" extrusionOk="0">
                    <a:moveTo>
                      <a:pt x="5318" y="2761"/>
                    </a:moveTo>
                    <a:lnTo>
                      <a:pt x="6820" y="3613"/>
                    </a:lnTo>
                    <a:lnTo>
                      <a:pt x="6820" y="5359"/>
                    </a:lnTo>
                    <a:lnTo>
                      <a:pt x="5278" y="6211"/>
                    </a:lnTo>
                    <a:lnTo>
                      <a:pt x="3816" y="5359"/>
                    </a:lnTo>
                    <a:lnTo>
                      <a:pt x="3816" y="3613"/>
                    </a:lnTo>
                    <a:lnTo>
                      <a:pt x="5318" y="2761"/>
                    </a:lnTo>
                    <a:close/>
                    <a:moveTo>
                      <a:pt x="5237" y="9053"/>
                    </a:moveTo>
                    <a:lnTo>
                      <a:pt x="7551" y="10474"/>
                    </a:lnTo>
                    <a:lnTo>
                      <a:pt x="7511" y="13194"/>
                    </a:lnTo>
                    <a:lnTo>
                      <a:pt x="5115" y="14533"/>
                    </a:lnTo>
                    <a:lnTo>
                      <a:pt x="2802" y="13112"/>
                    </a:lnTo>
                    <a:lnTo>
                      <a:pt x="2842" y="10393"/>
                    </a:lnTo>
                    <a:lnTo>
                      <a:pt x="5237" y="9053"/>
                    </a:lnTo>
                    <a:close/>
                    <a:moveTo>
                      <a:pt x="4831" y="28295"/>
                    </a:moveTo>
                    <a:cubicBezTo>
                      <a:pt x="6171" y="28295"/>
                      <a:pt x="7308" y="29472"/>
                      <a:pt x="7308" y="30812"/>
                    </a:cubicBezTo>
                    <a:cubicBezTo>
                      <a:pt x="7308" y="32208"/>
                      <a:pt x="6249" y="33330"/>
                      <a:pt x="4864" y="33330"/>
                    </a:cubicBezTo>
                    <a:cubicBezTo>
                      <a:pt x="4840" y="33330"/>
                      <a:pt x="4815" y="33330"/>
                      <a:pt x="4791" y="33329"/>
                    </a:cubicBezTo>
                    <a:cubicBezTo>
                      <a:pt x="3410" y="33329"/>
                      <a:pt x="2274" y="32152"/>
                      <a:pt x="2274" y="30771"/>
                    </a:cubicBezTo>
                    <a:cubicBezTo>
                      <a:pt x="2274" y="29391"/>
                      <a:pt x="3451" y="28295"/>
                      <a:pt x="4831" y="28295"/>
                    </a:cubicBezTo>
                    <a:close/>
                    <a:moveTo>
                      <a:pt x="2558" y="0"/>
                    </a:moveTo>
                    <a:cubicBezTo>
                      <a:pt x="1827" y="3613"/>
                      <a:pt x="203" y="17010"/>
                      <a:pt x="163" y="22409"/>
                    </a:cubicBezTo>
                    <a:cubicBezTo>
                      <a:pt x="0" y="33491"/>
                      <a:pt x="2152" y="35074"/>
                      <a:pt x="4831" y="35156"/>
                    </a:cubicBezTo>
                    <a:cubicBezTo>
                      <a:pt x="4864" y="35156"/>
                      <a:pt x="4896" y="35156"/>
                      <a:pt x="4929" y="35156"/>
                    </a:cubicBezTo>
                    <a:cubicBezTo>
                      <a:pt x="7564" y="35156"/>
                      <a:pt x="9705" y="33479"/>
                      <a:pt x="9865" y="22571"/>
                    </a:cubicBezTo>
                    <a:cubicBezTo>
                      <a:pt x="9946" y="17172"/>
                      <a:pt x="8688" y="3694"/>
                      <a:pt x="8079" y="81"/>
                    </a:cubicBezTo>
                    <a:lnTo>
                      <a:pt x="25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364;p33">
            <a:extLst>
              <a:ext uri="{FF2B5EF4-FFF2-40B4-BE49-F238E27FC236}">
                <a16:creationId xmlns:a16="http://schemas.microsoft.com/office/drawing/2014/main" id="{DF06299D-66A6-5DC3-6487-684CF4418D06}"/>
              </a:ext>
            </a:extLst>
          </p:cNvPr>
          <p:cNvSpPr/>
          <p:nvPr/>
        </p:nvSpPr>
        <p:spPr>
          <a:xfrm>
            <a:off x="5510456" y="1150851"/>
            <a:ext cx="309556" cy="309534"/>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0739984B-C536-6228-39C7-55476AF3DDE5}"/>
              </a:ext>
            </a:extLst>
          </p:cNvPr>
          <p:cNvSpPr/>
          <p:nvPr/>
        </p:nvSpPr>
        <p:spPr>
          <a:xfrm>
            <a:off x="8152287" y="1904550"/>
            <a:ext cx="389128" cy="389100"/>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00E5C521-47B5-3D4E-87EA-CDEEDBC35FE9}"/>
              </a:ext>
            </a:extLst>
          </p:cNvPr>
          <p:cNvSpPr/>
          <p:nvPr/>
        </p:nvSpPr>
        <p:spPr>
          <a:xfrm>
            <a:off x="5483370" y="4028920"/>
            <a:ext cx="257777" cy="25775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03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CF68CC85-C03C-A4A1-F4DF-7562FD37B257}"/>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E9288FD0-3CB4-4BBE-2A4A-0A9DF81E27B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Ride</a:t>
            </a:r>
            <a:r>
              <a:rPr lang="es-AR" sz="3600" dirty="0"/>
              <a:t> </a:t>
            </a:r>
            <a:r>
              <a:rPr lang="es-AR" sz="3600" dirty="0" err="1"/>
              <a:t>Duration</a:t>
            </a:r>
            <a:endParaRPr lang="en-US" dirty="0"/>
          </a:p>
        </p:txBody>
      </p:sp>
      <p:sp>
        <p:nvSpPr>
          <p:cNvPr id="5" name="TextBox 4">
            <a:extLst>
              <a:ext uri="{FF2B5EF4-FFF2-40B4-BE49-F238E27FC236}">
                <a16:creationId xmlns:a16="http://schemas.microsoft.com/office/drawing/2014/main" id="{92CB7F41-D9D0-1A6D-F339-4795DBCB4080}"/>
              </a:ext>
            </a:extLst>
          </p:cNvPr>
          <p:cNvSpPr txBox="1"/>
          <p:nvPr/>
        </p:nvSpPr>
        <p:spPr>
          <a:xfrm>
            <a:off x="6160168" y="1376595"/>
            <a:ext cx="2667573" cy="2462213"/>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From the generated heat map of Buenos Aires, where the hottest zones indicate the highest activity, we can see strong concentrations in the northeast part of the city. In particular, the areas around </a:t>
            </a:r>
            <a:r>
              <a:rPr lang="en-US" dirty="0" err="1">
                <a:latin typeface="Open Sans" panose="020B0606030504020204" pitchFamily="34" charset="0"/>
                <a:ea typeface="Open Sans" panose="020B0606030504020204" pitchFamily="34" charset="0"/>
                <a:cs typeface="Open Sans" panose="020B0606030504020204" pitchFamily="34" charset="0"/>
              </a:rPr>
              <a:t>Facultad</a:t>
            </a:r>
            <a:r>
              <a:rPr lang="en-US" dirty="0">
                <a:latin typeface="Open Sans" panose="020B0606030504020204" pitchFamily="34" charset="0"/>
                <a:ea typeface="Open Sans" panose="020B0606030504020204" pitchFamily="34" charset="0"/>
                <a:cs typeface="Open Sans" panose="020B0606030504020204" pitchFamily="34" charset="0"/>
              </a:rPr>
              <a:t> de Medicina and Retiro show significant movement but lack nearby mechanical service points.</a:t>
            </a:r>
          </a:p>
        </p:txBody>
      </p:sp>
      <p:pic>
        <p:nvPicPr>
          <p:cNvPr id="4" name="Picture 3">
            <a:extLst>
              <a:ext uri="{FF2B5EF4-FFF2-40B4-BE49-F238E27FC236}">
                <a16:creationId xmlns:a16="http://schemas.microsoft.com/office/drawing/2014/main" id="{C131DADB-5D9F-2631-7460-6D240261A341}"/>
              </a:ext>
            </a:extLst>
          </p:cNvPr>
          <p:cNvPicPr>
            <a:picLocks noChangeAspect="1"/>
          </p:cNvPicPr>
          <p:nvPr/>
        </p:nvPicPr>
        <p:blipFill>
          <a:blip r:embed="rId3"/>
          <a:stretch>
            <a:fillRect/>
          </a:stretch>
        </p:blipFill>
        <p:spPr>
          <a:xfrm>
            <a:off x="860519" y="1161334"/>
            <a:ext cx="4729009" cy="3409466"/>
          </a:xfrm>
          <a:prstGeom prst="rect">
            <a:avLst/>
          </a:prstGeom>
        </p:spPr>
      </p:pic>
    </p:spTree>
    <p:extLst>
      <p:ext uri="{BB962C8B-B14F-4D97-AF65-F5344CB8AC3E}">
        <p14:creationId xmlns:p14="http://schemas.microsoft.com/office/powerpoint/2010/main" val="269186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B0EFB371-9394-8AB6-5EB0-2924F7C349D1}"/>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85ECB129-4304-5860-0B7E-E02C24E2622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Ride</a:t>
            </a:r>
            <a:r>
              <a:rPr lang="es-AR" sz="3600" dirty="0"/>
              <a:t> </a:t>
            </a:r>
            <a:r>
              <a:rPr lang="es-AR" sz="3600" dirty="0" err="1"/>
              <a:t>Duration</a:t>
            </a:r>
            <a:r>
              <a:rPr lang="es-AR" sz="3600" dirty="0"/>
              <a:t> - </a:t>
            </a:r>
            <a:r>
              <a:rPr lang="es-AR" sz="3600" dirty="0" err="1"/>
              <a:t>Proposal</a:t>
            </a:r>
            <a:endParaRPr lang="en-US" dirty="0"/>
          </a:p>
        </p:txBody>
      </p:sp>
      <p:sp>
        <p:nvSpPr>
          <p:cNvPr id="5" name="TextBox 4">
            <a:extLst>
              <a:ext uri="{FF2B5EF4-FFF2-40B4-BE49-F238E27FC236}">
                <a16:creationId xmlns:a16="http://schemas.microsoft.com/office/drawing/2014/main" id="{CC194784-F542-9567-96F2-C45D1BB72E91}"/>
              </a:ext>
            </a:extLst>
          </p:cNvPr>
          <p:cNvSpPr txBox="1"/>
          <p:nvPr/>
        </p:nvSpPr>
        <p:spPr>
          <a:xfrm>
            <a:off x="5259519" y="1376595"/>
            <a:ext cx="3595723" cy="3362459"/>
          </a:xfrm>
          <a:prstGeom prst="rect">
            <a:avLst/>
          </a:prstGeom>
          <a:noFill/>
        </p:spPr>
        <p:txBody>
          <a:bodyPr wrap="square" rtlCol="0">
            <a:spAutoFit/>
          </a:bodyPr>
          <a:lstStyle/>
          <a:p>
            <a:pPr>
              <a:lnSpc>
                <a:spcPts val="1500"/>
              </a:lnSpc>
            </a:pPr>
            <a:r>
              <a:rPr lang="en-US" dirty="0">
                <a:latin typeface="Open Sans" panose="020B0606030504020204" pitchFamily="34" charset="0"/>
                <a:ea typeface="Open Sans" panose="020B0606030504020204" pitchFamily="34" charset="0"/>
                <a:cs typeface="Open Sans" panose="020B0606030504020204" pitchFamily="34" charset="0"/>
              </a:rPr>
              <a:t>By performing distance calculations that include only stations located more than 1.5 km from their nearest mechanical point, and then further narrowing the focus to stations whose total trips exceed the 75th percentile, we propose establishing new mechanical points in the Retiro area (Closest Stations: RETIRO I, RETIRO II, and AV. DEL LIBERTADOR) and near </a:t>
            </a:r>
            <a:r>
              <a:rPr lang="en-US" dirty="0" err="1">
                <a:latin typeface="Open Sans" panose="020B0606030504020204" pitchFamily="34" charset="0"/>
                <a:ea typeface="Open Sans" panose="020B0606030504020204" pitchFamily="34" charset="0"/>
                <a:cs typeface="Open Sans" panose="020B0606030504020204" pitchFamily="34" charset="0"/>
              </a:rPr>
              <a:t>Facultad</a:t>
            </a:r>
            <a:r>
              <a:rPr lang="en-US" dirty="0">
                <a:latin typeface="Open Sans" panose="020B0606030504020204" pitchFamily="34" charset="0"/>
                <a:ea typeface="Open Sans" panose="020B0606030504020204" pitchFamily="34" charset="0"/>
                <a:cs typeface="Open Sans" panose="020B0606030504020204" pitchFamily="34" charset="0"/>
              </a:rPr>
              <a:t> de Medicina (Closest Stations: Ecuador, HOSPITAL DE CLÍNICAS, and </a:t>
            </a:r>
            <a:r>
              <a:rPr lang="en-US" dirty="0" err="1">
                <a:latin typeface="Open Sans" panose="020B0606030504020204" pitchFamily="34" charset="0"/>
                <a:ea typeface="Open Sans" panose="020B0606030504020204" pitchFamily="34" charset="0"/>
                <a:cs typeface="Open Sans" panose="020B0606030504020204" pitchFamily="34" charset="0"/>
              </a:rPr>
              <a:t>Facultad</a:t>
            </a:r>
            <a:r>
              <a:rPr lang="en-US" dirty="0">
                <a:latin typeface="Open Sans" panose="020B0606030504020204" pitchFamily="34" charset="0"/>
                <a:ea typeface="Open Sans" panose="020B0606030504020204" pitchFamily="34" charset="0"/>
                <a:cs typeface="Open Sans" panose="020B0606030504020204" pitchFamily="34" charset="0"/>
              </a:rPr>
              <a:t> de Medicina). This approach aims to reduce the distance to mechanical services in these high-activity zones, thereby improving service availability and overall system efficiency.</a:t>
            </a:r>
            <a:endPar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B63741D5-26E4-85A7-81EC-FE62357C15F5}"/>
              </a:ext>
            </a:extLst>
          </p:cNvPr>
          <p:cNvPicPr>
            <a:picLocks noChangeAspect="1"/>
          </p:cNvPicPr>
          <p:nvPr/>
        </p:nvPicPr>
        <p:blipFill>
          <a:blip r:embed="rId3"/>
          <a:stretch>
            <a:fillRect/>
          </a:stretch>
        </p:blipFill>
        <p:spPr>
          <a:xfrm>
            <a:off x="720000" y="1084226"/>
            <a:ext cx="4149543" cy="3585154"/>
          </a:xfrm>
          <a:prstGeom prst="rect">
            <a:avLst/>
          </a:prstGeom>
        </p:spPr>
      </p:pic>
    </p:spTree>
    <p:extLst>
      <p:ext uri="{BB962C8B-B14F-4D97-AF65-F5344CB8AC3E}">
        <p14:creationId xmlns:p14="http://schemas.microsoft.com/office/powerpoint/2010/main" val="423133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689D4AE2-2F49-D533-0D76-CDE9D3FFF20D}"/>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F0CDA434-CDF5-C804-5F8A-4822C40706F0}"/>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48BFCB55-6D92-65F9-75F5-7E867B2C01BE}"/>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4B31FAFA-7172-A564-1095-6BF4785AD77D}"/>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8DCE3A90-8B76-308D-670B-78104784AA5D}"/>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1A6F07BA-66C7-5900-9053-EBA22B8D5975}"/>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72C84B93-A677-6E17-5F49-F2E4EF348A46}"/>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Additional Analysis</a:t>
            </a:r>
            <a:endParaRPr dirty="0"/>
          </a:p>
        </p:txBody>
      </p:sp>
      <p:sp>
        <p:nvSpPr>
          <p:cNvPr id="281" name="Google Shape;281;p29">
            <a:extLst>
              <a:ext uri="{FF2B5EF4-FFF2-40B4-BE49-F238E27FC236}">
                <a16:creationId xmlns:a16="http://schemas.microsoft.com/office/drawing/2014/main" id="{01F251D6-DD68-EF67-2FFB-FF94F2DF60E7}"/>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grpSp>
        <p:nvGrpSpPr>
          <p:cNvPr id="282" name="Google Shape;282;p29">
            <a:extLst>
              <a:ext uri="{FF2B5EF4-FFF2-40B4-BE49-F238E27FC236}">
                <a16:creationId xmlns:a16="http://schemas.microsoft.com/office/drawing/2014/main" id="{E1A426BF-BA33-4DCF-98FA-5DCE0CC63D4A}"/>
              </a:ext>
            </a:extLst>
          </p:cNvPr>
          <p:cNvGrpSpPr/>
          <p:nvPr/>
        </p:nvGrpSpPr>
        <p:grpSpPr>
          <a:xfrm flipH="1">
            <a:off x="5787435" y="1668645"/>
            <a:ext cx="1974724" cy="1806310"/>
            <a:chOff x="6246200" y="2659275"/>
            <a:chExt cx="889075" cy="813250"/>
          </a:xfrm>
        </p:grpSpPr>
        <p:sp>
          <p:nvSpPr>
            <p:cNvPr id="283" name="Google Shape;283;p29">
              <a:extLst>
                <a:ext uri="{FF2B5EF4-FFF2-40B4-BE49-F238E27FC236}">
                  <a16:creationId xmlns:a16="http://schemas.microsoft.com/office/drawing/2014/main" id="{85FCC5C6-1BCC-9809-8D64-9AECF0AB5452}"/>
                </a:ext>
              </a:extLst>
            </p:cNvPr>
            <p:cNvSpPr/>
            <p:nvPr/>
          </p:nvSpPr>
          <p:spPr>
            <a:xfrm>
              <a:off x="6431925" y="3005650"/>
              <a:ext cx="449625" cy="466875"/>
            </a:xfrm>
            <a:custGeom>
              <a:avLst/>
              <a:gdLst/>
              <a:ahLst/>
              <a:cxnLst/>
              <a:rect l="l" t="t" r="r" b="b"/>
              <a:pathLst>
                <a:path w="17985" h="18675" extrusionOk="0">
                  <a:moveTo>
                    <a:pt x="12058" y="13803"/>
                  </a:moveTo>
                  <a:cubicBezTo>
                    <a:pt x="12626" y="13803"/>
                    <a:pt x="13073" y="14249"/>
                    <a:pt x="13073" y="14818"/>
                  </a:cubicBezTo>
                  <a:cubicBezTo>
                    <a:pt x="13073" y="15386"/>
                    <a:pt x="12626" y="15833"/>
                    <a:pt x="12058" y="15833"/>
                  </a:cubicBezTo>
                  <a:cubicBezTo>
                    <a:pt x="11489" y="15833"/>
                    <a:pt x="11043" y="15386"/>
                    <a:pt x="11043" y="14818"/>
                  </a:cubicBezTo>
                  <a:cubicBezTo>
                    <a:pt x="11043" y="14249"/>
                    <a:pt x="11489" y="13803"/>
                    <a:pt x="12058" y="13803"/>
                  </a:cubicBezTo>
                  <a:close/>
                  <a:moveTo>
                    <a:pt x="17985" y="0"/>
                  </a:moveTo>
                  <a:lnTo>
                    <a:pt x="15427" y="41"/>
                  </a:lnTo>
                  <a:lnTo>
                    <a:pt x="11652" y="13072"/>
                  </a:lnTo>
                  <a:cubicBezTo>
                    <a:pt x="11489" y="13519"/>
                    <a:pt x="11165" y="13843"/>
                    <a:pt x="10677" y="13884"/>
                  </a:cubicBezTo>
                  <a:cubicBezTo>
                    <a:pt x="10556" y="13884"/>
                    <a:pt x="10353" y="13884"/>
                    <a:pt x="10190" y="13843"/>
                  </a:cubicBezTo>
                  <a:lnTo>
                    <a:pt x="529" y="9784"/>
                  </a:lnTo>
                  <a:cubicBezTo>
                    <a:pt x="285" y="10149"/>
                    <a:pt x="244" y="12098"/>
                    <a:pt x="1" y="12463"/>
                  </a:cubicBezTo>
                  <a:lnTo>
                    <a:pt x="10677" y="15792"/>
                  </a:lnTo>
                  <a:cubicBezTo>
                    <a:pt x="10799" y="15833"/>
                    <a:pt x="10880" y="15833"/>
                    <a:pt x="11002" y="15833"/>
                  </a:cubicBezTo>
                  <a:lnTo>
                    <a:pt x="15955" y="18674"/>
                  </a:lnTo>
                  <a:lnTo>
                    <a:pt x="17335" y="16441"/>
                  </a:lnTo>
                  <a:lnTo>
                    <a:pt x="13438" y="14615"/>
                  </a:lnTo>
                  <a:cubicBezTo>
                    <a:pt x="13478" y="14493"/>
                    <a:pt x="13600" y="14371"/>
                    <a:pt x="13641" y="14209"/>
                  </a:cubicBezTo>
                  <a:lnTo>
                    <a:pt x="17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a:extLst>
                <a:ext uri="{FF2B5EF4-FFF2-40B4-BE49-F238E27FC236}">
                  <a16:creationId xmlns:a16="http://schemas.microsoft.com/office/drawing/2014/main" id="{0E81B219-E65B-30B1-EFA8-B5D4C67CA5E6}"/>
                </a:ext>
              </a:extLst>
            </p:cNvPr>
            <p:cNvSpPr/>
            <p:nvPr/>
          </p:nvSpPr>
          <p:spPr>
            <a:xfrm>
              <a:off x="6246200" y="2659275"/>
              <a:ext cx="889075" cy="710750"/>
            </a:xfrm>
            <a:custGeom>
              <a:avLst/>
              <a:gdLst/>
              <a:ahLst/>
              <a:cxnLst/>
              <a:rect l="l" t="t" r="r" b="b"/>
              <a:pathLst>
                <a:path w="35563" h="28430" extrusionOk="0">
                  <a:moveTo>
                    <a:pt x="18427" y="1683"/>
                  </a:moveTo>
                  <a:cubicBezTo>
                    <a:pt x="19091" y="1683"/>
                    <a:pt x="20104" y="1980"/>
                    <a:pt x="21151" y="2529"/>
                  </a:cubicBezTo>
                  <a:cubicBezTo>
                    <a:pt x="22856" y="3341"/>
                    <a:pt x="23952" y="4478"/>
                    <a:pt x="23668" y="5006"/>
                  </a:cubicBezTo>
                  <a:cubicBezTo>
                    <a:pt x="23564" y="5214"/>
                    <a:pt x="23290" y="5313"/>
                    <a:pt x="22905" y="5313"/>
                  </a:cubicBezTo>
                  <a:cubicBezTo>
                    <a:pt x="22241" y="5313"/>
                    <a:pt x="21246" y="5018"/>
                    <a:pt x="20217" y="4478"/>
                  </a:cubicBezTo>
                  <a:cubicBezTo>
                    <a:pt x="18594" y="3585"/>
                    <a:pt x="17457" y="2489"/>
                    <a:pt x="17700" y="1961"/>
                  </a:cubicBezTo>
                  <a:cubicBezTo>
                    <a:pt x="17801" y="1773"/>
                    <a:pt x="18061" y="1683"/>
                    <a:pt x="18427" y="1683"/>
                  </a:cubicBezTo>
                  <a:close/>
                  <a:moveTo>
                    <a:pt x="26642" y="6608"/>
                  </a:moveTo>
                  <a:cubicBezTo>
                    <a:pt x="27202" y="6608"/>
                    <a:pt x="28092" y="7075"/>
                    <a:pt x="28864" y="7847"/>
                  </a:cubicBezTo>
                  <a:cubicBezTo>
                    <a:pt x="29960" y="8943"/>
                    <a:pt x="30447" y="10161"/>
                    <a:pt x="30001" y="10567"/>
                  </a:cubicBezTo>
                  <a:cubicBezTo>
                    <a:pt x="29907" y="10661"/>
                    <a:pt x="29771" y="10705"/>
                    <a:pt x="29604" y="10705"/>
                  </a:cubicBezTo>
                  <a:cubicBezTo>
                    <a:pt x="29045" y="10705"/>
                    <a:pt x="28144" y="10212"/>
                    <a:pt x="27362" y="9431"/>
                  </a:cubicBezTo>
                  <a:cubicBezTo>
                    <a:pt x="26347" y="8416"/>
                    <a:pt x="25820" y="7198"/>
                    <a:pt x="26225" y="6751"/>
                  </a:cubicBezTo>
                  <a:cubicBezTo>
                    <a:pt x="26322" y="6654"/>
                    <a:pt x="26466" y="6608"/>
                    <a:pt x="26642" y="6608"/>
                  </a:cubicBezTo>
                  <a:close/>
                  <a:moveTo>
                    <a:pt x="16015" y="0"/>
                  </a:moveTo>
                  <a:cubicBezTo>
                    <a:pt x="10740" y="0"/>
                    <a:pt x="6338" y="2798"/>
                    <a:pt x="3208" y="5087"/>
                  </a:cubicBezTo>
                  <a:cubicBezTo>
                    <a:pt x="3654" y="8172"/>
                    <a:pt x="6293" y="11907"/>
                    <a:pt x="15387" y="15642"/>
                  </a:cubicBezTo>
                  <a:cubicBezTo>
                    <a:pt x="10393" y="14261"/>
                    <a:pt x="4101" y="11826"/>
                    <a:pt x="1341" y="7766"/>
                  </a:cubicBezTo>
                  <a:cubicBezTo>
                    <a:pt x="813" y="8862"/>
                    <a:pt x="407" y="10161"/>
                    <a:pt x="204" y="11460"/>
                  </a:cubicBezTo>
                  <a:cubicBezTo>
                    <a:pt x="407" y="11582"/>
                    <a:pt x="610" y="11623"/>
                    <a:pt x="813" y="11704"/>
                  </a:cubicBezTo>
                  <a:cubicBezTo>
                    <a:pt x="2802" y="12719"/>
                    <a:pt x="3979" y="14343"/>
                    <a:pt x="3452" y="15317"/>
                  </a:cubicBezTo>
                  <a:cubicBezTo>
                    <a:pt x="3213" y="15794"/>
                    <a:pt x="2623" y="16033"/>
                    <a:pt x="1847" y="16033"/>
                  </a:cubicBezTo>
                  <a:cubicBezTo>
                    <a:pt x="1304" y="16033"/>
                    <a:pt x="670" y="15916"/>
                    <a:pt x="1" y="15682"/>
                  </a:cubicBezTo>
                  <a:lnTo>
                    <a:pt x="1" y="15682"/>
                  </a:lnTo>
                  <a:cubicBezTo>
                    <a:pt x="42" y="16372"/>
                    <a:pt x="163" y="17103"/>
                    <a:pt x="326" y="17793"/>
                  </a:cubicBezTo>
                  <a:cubicBezTo>
                    <a:pt x="1990" y="18199"/>
                    <a:pt x="3167" y="19173"/>
                    <a:pt x="3005" y="20026"/>
                  </a:cubicBezTo>
                  <a:cubicBezTo>
                    <a:pt x="2883" y="20594"/>
                    <a:pt x="2274" y="20960"/>
                    <a:pt x="1422" y="21122"/>
                  </a:cubicBezTo>
                  <a:cubicBezTo>
                    <a:pt x="2843" y="24167"/>
                    <a:pt x="5278" y="26846"/>
                    <a:pt x="9094" y="28429"/>
                  </a:cubicBezTo>
                  <a:cubicBezTo>
                    <a:pt x="15265" y="24085"/>
                    <a:pt x="12179" y="18930"/>
                    <a:pt x="19405" y="18321"/>
                  </a:cubicBezTo>
                  <a:cubicBezTo>
                    <a:pt x="25373" y="17793"/>
                    <a:pt x="31462" y="18727"/>
                    <a:pt x="35562" y="13815"/>
                  </a:cubicBezTo>
                  <a:cubicBezTo>
                    <a:pt x="28369" y="3235"/>
                    <a:pt x="21688" y="0"/>
                    <a:pt x="16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a:extLst>
                <a:ext uri="{FF2B5EF4-FFF2-40B4-BE49-F238E27FC236}">
                  <a16:creationId xmlns:a16="http://schemas.microsoft.com/office/drawing/2014/main" id="{839FBA56-0E81-4F09-E7E8-D28E159F188F}"/>
                </a:ext>
              </a:extLst>
            </p:cNvPr>
            <p:cNvSpPr/>
            <p:nvPr/>
          </p:nvSpPr>
          <p:spPr>
            <a:xfrm>
              <a:off x="6246200" y="2853425"/>
              <a:ext cx="447600" cy="515575"/>
            </a:xfrm>
            <a:custGeom>
              <a:avLst/>
              <a:gdLst/>
              <a:ahLst/>
              <a:cxnLst/>
              <a:rect l="l" t="t" r="r" b="b"/>
              <a:pathLst>
                <a:path w="17904" h="20623" extrusionOk="0">
                  <a:moveTo>
                    <a:pt x="1341" y="0"/>
                  </a:moveTo>
                  <a:cubicBezTo>
                    <a:pt x="813" y="1096"/>
                    <a:pt x="407" y="2355"/>
                    <a:pt x="204" y="3694"/>
                  </a:cubicBezTo>
                  <a:cubicBezTo>
                    <a:pt x="407" y="3816"/>
                    <a:pt x="610" y="3857"/>
                    <a:pt x="813" y="3938"/>
                  </a:cubicBezTo>
                  <a:cubicBezTo>
                    <a:pt x="2802" y="4953"/>
                    <a:pt x="3979" y="6577"/>
                    <a:pt x="3452" y="7551"/>
                  </a:cubicBezTo>
                  <a:cubicBezTo>
                    <a:pt x="3213" y="8028"/>
                    <a:pt x="2623" y="8267"/>
                    <a:pt x="1847" y="8267"/>
                  </a:cubicBezTo>
                  <a:cubicBezTo>
                    <a:pt x="1304" y="8267"/>
                    <a:pt x="670" y="8150"/>
                    <a:pt x="1" y="7916"/>
                  </a:cubicBezTo>
                  <a:lnTo>
                    <a:pt x="1" y="7916"/>
                  </a:lnTo>
                  <a:cubicBezTo>
                    <a:pt x="42" y="8606"/>
                    <a:pt x="163" y="9337"/>
                    <a:pt x="326" y="10027"/>
                  </a:cubicBezTo>
                  <a:cubicBezTo>
                    <a:pt x="1990" y="10433"/>
                    <a:pt x="3167" y="11407"/>
                    <a:pt x="3005" y="12260"/>
                  </a:cubicBezTo>
                  <a:cubicBezTo>
                    <a:pt x="2883" y="12828"/>
                    <a:pt x="2274" y="13194"/>
                    <a:pt x="1422" y="13315"/>
                  </a:cubicBezTo>
                  <a:cubicBezTo>
                    <a:pt x="2843" y="16360"/>
                    <a:pt x="5278" y="19080"/>
                    <a:pt x="9094" y="20622"/>
                  </a:cubicBezTo>
                  <a:cubicBezTo>
                    <a:pt x="14818" y="16644"/>
                    <a:pt x="12585" y="11976"/>
                    <a:pt x="17903" y="10758"/>
                  </a:cubicBezTo>
                  <a:cubicBezTo>
                    <a:pt x="17092" y="8525"/>
                    <a:pt x="16280" y="8119"/>
                    <a:pt x="15387" y="7876"/>
                  </a:cubicBezTo>
                  <a:cubicBezTo>
                    <a:pt x="10393" y="6495"/>
                    <a:pt x="4101" y="4060"/>
                    <a:pt x="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9">
            <a:extLst>
              <a:ext uri="{FF2B5EF4-FFF2-40B4-BE49-F238E27FC236}">
                <a16:creationId xmlns:a16="http://schemas.microsoft.com/office/drawing/2014/main" id="{FDFA4162-E21C-F29C-B467-9B84FB16C9D8}"/>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90EB4002-E53B-202F-2D9E-DA58C22E4AEC}"/>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C16812D1-6CB8-C0D5-45D8-365C6260BF51}"/>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5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3932608" y="1627359"/>
            <a:ext cx="4809595"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Challenge</a:t>
            </a:r>
            <a:endParaRPr dirty="0">
              <a:solidFill>
                <a:schemeClr val="accent1"/>
              </a:solidFill>
            </a:endParaRPr>
          </a:p>
        </p:txBody>
      </p:sp>
      <p:sp>
        <p:nvSpPr>
          <p:cNvPr id="219" name="Google Shape;219;p27"/>
          <p:cNvSpPr txBox="1">
            <a:spLocks noGrp="1"/>
          </p:cNvSpPr>
          <p:nvPr>
            <p:ph type="subTitle" idx="1"/>
          </p:nvPr>
        </p:nvSpPr>
        <p:spPr>
          <a:xfrm>
            <a:off x="3932608" y="2200059"/>
            <a:ext cx="4478392" cy="18118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Buenos Aires bicycle company is targeting to increase bike ride adoption this year. To achieve this, improving bike availability at stations is essential. In this analysis, we extract key insights from the data to support strategic decisions aimed at meeting this business goal.</a:t>
            </a:r>
            <a:endParaRPr dirty="0"/>
          </a:p>
        </p:txBody>
      </p:sp>
      <p:grpSp>
        <p:nvGrpSpPr>
          <p:cNvPr id="220" name="Google Shape;220;p27"/>
          <p:cNvGrpSpPr/>
          <p:nvPr/>
        </p:nvGrpSpPr>
        <p:grpSpPr>
          <a:xfrm>
            <a:off x="796431" y="1325402"/>
            <a:ext cx="2637000" cy="2636400"/>
            <a:chOff x="796431" y="1325402"/>
            <a:chExt cx="2637000" cy="2636400"/>
          </a:xfrm>
        </p:grpSpPr>
        <p:sp>
          <p:nvSpPr>
            <p:cNvPr id="221" name="Google Shape;221;p27"/>
            <p:cNvSpPr/>
            <p:nvPr/>
          </p:nvSpPr>
          <p:spPr>
            <a:xfrm>
              <a:off x="796431" y="1325402"/>
              <a:ext cx="2637000" cy="26364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856698" y="1385599"/>
              <a:ext cx="2516400" cy="251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7"/>
          <p:cNvGrpSpPr/>
          <p:nvPr/>
        </p:nvGrpSpPr>
        <p:grpSpPr>
          <a:xfrm>
            <a:off x="1046732" y="1576622"/>
            <a:ext cx="2136510" cy="2134508"/>
            <a:chOff x="1325050" y="3964700"/>
            <a:chExt cx="1094075" cy="1093050"/>
          </a:xfrm>
        </p:grpSpPr>
        <p:sp>
          <p:nvSpPr>
            <p:cNvPr id="224" name="Google Shape;224;p27"/>
            <p:cNvSpPr/>
            <p:nvPr/>
          </p:nvSpPr>
          <p:spPr>
            <a:xfrm>
              <a:off x="1325050" y="3964700"/>
              <a:ext cx="1094075" cy="1093050"/>
            </a:xfrm>
            <a:custGeom>
              <a:avLst/>
              <a:gdLst/>
              <a:ahLst/>
              <a:cxnLst/>
              <a:rect l="l" t="t" r="r" b="b"/>
              <a:pathLst>
                <a:path w="43763" h="43722" extrusionOk="0">
                  <a:moveTo>
                    <a:pt x="21881" y="2924"/>
                  </a:moveTo>
                  <a:cubicBezTo>
                    <a:pt x="32355" y="2924"/>
                    <a:pt x="40799" y="11408"/>
                    <a:pt x="40799" y="21841"/>
                  </a:cubicBezTo>
                  <a:cubicBezTo>
                    <a:pt x="40799" y="32315"/>
                    <a:pt x="32355" y="40799"/>
                    <a:pt x="21881" y="40799"/>
                  </a:cubicBezTo>
                  <a:cubicBezTo>
                    <a:pt x="11448" y="40799"/>
                    <a:pt x="2964" y="32315"/>
                    <a:pt x="2964" y="21841"/>
                  </a:cubicBezTo>
                  <a:cubicBezTo>
                    <a:pt x="2964" y="11408"/>
                    <a:pt x="11448" y="2924"/>
                    <a:pt x="21881" y="2924"/>
                  </a:cubicBezTo>
                  <a:close/>
                  <a:moveTo>
                    <a:pt x="21881" y="1"/>
                  </a:moveTo>
                  <a:cubicBezTo>
                    <a:pt x="9825" y="1"/>
                    <a:pt x="1" y="9784"/>
                    <a:pt x="1" y="21882"/>
                  </a:cubicBezTo>
                  <a:cubicBezTo>
                    <a:pt x="1" y="33938"/>
                    <a:pt x="9825" y="43722"/>
                    <a:pt x="21881" y="43722"/>
                  </a:cubicBezTo>
                  <a:cubicBezTo>
                    <a:pt x="33979" y="43722"/>
                    <a:pt x="43762" y="33938"/>
                    <a:pt x="43762" y="21882"/>
                  </a:cubicBezTo>
                  <a:cubicBezTo>
                    <a:pt x="43762" y="9784"/>
                    <a:pt x="33979" y="1"/>
                    <a:pt x="21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410300" y="4049950"/>
              <a:ext cx="923575" cy="922550"/>
            </a:xfrm>
            <a:custGeom>
              <a:avLst/>
              <a:gdLst/>
              <a:ahLst/>
              <a:cxnLst/>
              <a:rect l="l" t="t" r="r" b="b"/>
              <a:pathLst>
                <a:path w="36943" h="36902" extrusionOk="0">
                  <a:moveTo>
                    <a:pt x="18471" y="1056"/>
                  </a:moveTo>
                  <a:cubicBezTo>
                    <a:pt x="19080" y="1056"/>
                    <a:pt x="19689" y="1097"/>
                    <a:pt x="20258" y="1137"/>
                  </a:cubicBezTo>
                  <a:lnTo>
                    <a:pt x="18512" y="11976"/>
                  </a:lnTo>
                  <a:lnTo>
                    <a:pt x="16807" y="1137"/>
                  </a:lnTo>
                  <a:cubicBezTo>
                    <a:pt x="17294" y="1097"/>
                    <a:pt x="17862" y="1056"/>
                    <a:pt x="18471" y="1056"/>
                  </a:cubicBezTo>
                  <a:close/>
                  <a:moveTo>
                    <a:pt x="11367" y="2558"/>
                  </a:moveTo>
                  <a:lnTo>
                    <a:pt x="15264" y="12829"/>
                  </a:lnTo>
                  <a:lnTo>
                    <a:pt x="8363" y="4345"/>
                  </a:lnTo>
                  <a:cubicBezTo>
                    <a:pt x="9297" y="3654"/>
                    <a:pt x="10312" y="3086"/>
                    <a:pt x="11367" y="2558"/>
                  </a:cubicBezTo>
                  <a:close/>
                  <a:moveTo>
                    <a:pt x="25697" y="2558"/>
                  </a:moveTo>
                  <a:cubicBezTo>
                    <a:pt x="26712" y="3086"/>
                    <a:pt x="27727" y="3695"/>
                    <a:pt x="28661" y="4345"/>
                  </a:cubicBezTo>
                  <a:lnTo>
                    <a:pt x="21760" y="12829"/>
                  </a:lnTo>
                  <a:lnTo>
                    <a:pt x="25697" y="2558"/>
                  </a:lnTo>
                  <a:close/>
                  <a:moveTo>
                    <a:pt x="4385" y="8242"/>
                  </a:moveTo>
                  <a:lnTo>
                    <a:pt x="12829" y="15143"/>
                  </a:lnTo>
                  <a:lnTo>
                    <a:pt x="12829" y="15143"/>
                  </a:lnTo>
                  <a:lnTo>
                    <a:pt x="2599" y="11246"/>
                  </a:lnTo>
                  <a:cubicBezTo>
                    <a:pt x="3086" y="10190"/>
                    <a:pt x="3695" y="9216"/>
                    <a:pt x="4385" y="8242"/>
                  </a:cubicBezTo>
                  <a:close/>
                  <a:moveTo>
                    <a:pt x="32599" y="8363"/>
                  </a:moveTo>
                  <a:cubicBezTo>
                    <a:pt x="33289" y="9257"/>
                    <a:pt x="33857" y="10271"/>
                    <a:pt x="34344" y="11327"/>
                  </a:cubicBezTo>
                  <a:lnTo>
                    <a:pt x="24114" y="15265"/>
                  </a:lnTo>
                  <a:lnTo>
                    <a:pt x="32599" y="8363"/>
                  </a:lnTo>
                  <a:close/>
                  <a:moveTo>
                    <a:pt x="16482" y="1137"/>
                  </a:moveTo>
                  <a:lnTo>
                    <a:pt x="18390" y="12788"/>
                  </a:lnTo>
                  <a:lnTo>
                    <a:pt x="17862" y="15955"/>
                  </a:lnTo>
                  <a:lnTo>
                    <a:pt x="15792" y="13438"/>
                  </a:lnTo>
                  <a:lnTo>
                    <a:pt x="11570" y="2437"/>
                  </a:lnTo>
                  <a:cubicBezTo>
                    <a:pt x="13153" y="1828"/>
                    <a:pt x="14777" y="1340"/>
                    <a:pt x="16482" y="1137"/>
                  </a:cubicBezTo>
                  <a:close/>
                  <a:moveTo>
                    <a:pt x="20501" y="1178"/>
                  </a:moveTo>
                  <a:cubicBezTo>
                    <a:pt x="22206" y="1422"/>
                    <a:pt x="23871" y="1828"/>
                    <a:pt x="25373" y="2518"/>
                  </a:cubicBezTo>
                  <a:lnTo>
                    <a:pt x="21151" y="13519"/>
                  </a:lnTo>
                  <a:lnTo>
                    <a:pt x="19121" y="15995"/>
                  </a:lnTo>
                  <a:lnTo>
                    <a:pt x="18634" y="12829"/>
                  </a:lnTo>
                  <a:lnTo>
                    <a:pt x="20501" y="1178"/>
                  </a:lnTo>
                  <a:close/>
                  <a:moveTo>
                    <a:pt x="18471" y="13641"/>
                  </a:moveTo>
                  <a:lnTo>
                    <a:pt x="18877" y="16279"/>
                  </a:lnTo>
                  <a:lnTo>
                    <a:pt x="18634" y="16564"/>
                  </a:lnTo>
                  <a:lnTo>
                    <a:pt x="18228" y="16564"/>
                  </a:lnTo>
                  <a:lnTo>
                    <a:pt x="18065" y="16279"/>
                  </a:lnTo>
                  <a:lnTo>
                    <a:pt x="18471" y="13641"/>
                  </a:lnTo>
                  <a:close/>
                  <a:moveTo>
                    <a:pt x="8120" y="4466"/>
                  </a:moveTo>
                  <a:lnTo>
                    <a:pt x="15589" y="13600"/>
                  </a:lnTo>
                  <a:lnTo>
                    <a:pt x="16766" y="16645"/>
                  </a:lnTo>
                  <a:lnTo>
                    <a:pt x="13722" y="15468"/>
                  </a:lnTo>
                  <a:lnTo>
                    <a:pt x="4588" y="7998"/>
                  </a:lnTo>
                  <a:cubicBezTo>
                    <a:pt x="5521" y="6699"/>
                    <a:pt x="6739" y="5481"/>
                    <a:pt x="8120" y="4466"/>
                  </a:cubicBezTo>
                  <a:close/>
                  <a:moveTo>
                    <a:pt x="28864" y="4547"/>
                  </a:moveTo>
                  <a:cubicBezTo>
                    <a:pt x="30244" y="5522"/>
                    <a:pt x="31421" y="6740"/>
                    <a:pt x="32436" y="8120"/>
                  </a:cubicBezTo>
                  <a:lnTo>
                    <a:pt x="23302" y="15549"/>
                  </a:lnTo>
                  <a:lnTo>
                    <a:pt x="20258" y="16726"/>
                  </a:lnTo>
                  <a:lnTo>
                    <a:pt x="21435" y="13681"/>
                  </a:lnTo>
                  <a:lnTo>
                    <a:pt x="28864" y="4547"/>
                  </a:lnTo>
                  <a:close/>
                  <a:moveTo>
                    <a:pt x="16076" y="14250"/>
                  </a:moveTo>
                  <a:lnTo>
                    <a:pt x="17822" y="16320"/>
                  </a:lnTo>
                  <a:lnTo>
                    <a:pt x="17781" y="16685"/>
                  </a:lnTo>
                  <a:cubicBezTo>
                    <a:pt x="17659" y="16726"/>
                    <a:pt x="17497" y="16767"/>
                    <a:pt x="17416" y="16888"/>
                  </a:cubicBezTo>
                  <a:lnTo>
                    <a:pt x="17051" y="16726"/>
                  </a:lnTo>
                  <a:lnTo>
                    <a:pt x="16076" y="14250"/>
                  </a:lnTo>
                  <a:close/>
                  <a:moveTo>
                    <a:pt x="20907" y="14290"/>
                  </a:moveTo>
                  <a:lnTo>
                    <a:pt x="19933" y="16848"/>
                  </a:lnTo>
                  <a:lnTo>
                    <a:pt x="19608" y="16970"/>
                  </a:lnTo>
                  <a:cubicBezTo>
                    <a:pt x="19486" y="16929"/>
                    <a:pt x="19405" y="16848"/>
                    <a:pt x="19283" y="16767"/>
                  </a:cubicBezTo>
                  <a:lnTo>
                    <a:pt x="19243" y="16361"/>
                  </a:lnTo>
                  <a:lnTo>
                    <a:pt x="20907" y="14290"/>
                  </a:lnTo>
                  <a:close/>
                  <a:moveTo>
                    <a:pt x="14249" y="16036"/>
                  </a:moveTo>
                  <a:lnTo>
                    <a:pt x="16807" y="16970"/>
                  </a:lnTo>
                  <a:lnTo>
                    <a:pt x="16969" y="17335"/>
                  </a:lnTo>
                  <a:cubicBezTo>
                    <a:pt x="16888" y="17416"/>
                    <a:pt x="16807" y="17538"/>
                    <a:pt x="16766" y="17660"/>
                  </a:cubicBezTo>
                  <a:lnTo>
                    <a:pt x="16360" y="17700"/>
                  </a:lnTo>
                  <a:lnTo>
                    <a:pt x="14249" y="16036"/>
                  </a:lnTo>
                  <a:close/>
                  <a:moveTo>
                    <a:pt x="22653" y="16077"/>
                  </a:moveTo>
                  <a:lnTo>
                    <a:pt x="20542" y="17782"/>
                  </a:lnTo>
                  <a:lnTo>
                    <a:pt x="20217" y="17741"/>
                  </a:lnTo>
                  <a:cubicBezTo>
                    <a:pt x="20136" y="17660"/>
                    <a:pt x="20095" y="17497"/>
                    <a:pt x="20014" y="17376"/>
                  </a:cubicBezTo>
                  <a:lnTo>
                    <a:pt x="20136" y="17051"/>
                  </a:lnTo>
                  <a:lnTo>
                    <a:pt x="22653" y="16077"/>
                  </a:lnTo>
                  <a:close/>
                  <a:moveTo>
                    <a:pt x="2477" y="11489"/>
                  </a:moveTo>
                  <a:lnTo>
                    <a:pt x="13519" y="15711"/>
                  </a:lnTo>
                  <a:lnTo>
                    <a:pt x="15995" y="17741"/>
                  </a:lnTo>
                  <a:lnTo>
                    <a:pt x="12788" y="18269"/>
                  </a:lnTo>
                  <a:lnTo>
                    <a:pt x="1178" y="16361"/>
                  </a:lnTo>
                  <a:cubicBezTo>
                    <a:pt x="1421" y="14696"/>
                    <a:pt x="1827" y="13032"/>
                    <a:pt x="2477" y="11489"/>
                  </a:cubicBezTo>
                  <a:close/>
                  <a:moveTo>
                    <a:pt x="34466" y="11530"/>
                  </a:moveTo>
                  <a:cubicBezTo>
                    <a:pt x="35115" y="13113"/>
                    <a:pt x="35562" y="14737"/>
                    <a:pt x="35724" y="16482"/>
                  </a:cubicBezTo>
                  <a:lnTo>
                    <a:pt x="24114" y="18350"/>
                  </a:lnTo>
                  <a:lnTo>
                    <a:pt x="20907" y="17863"/>
                  </a:lnTo>
                  <a:lnTo>
                    <a:pt x="23465" y="15752"/>
                  </a:lnTo>
                  <a:lnTo>
                    <a:pt x="34466" y="11530"/>
                  </a:lnTo>
                  <a:close/>
                  <a:moveTo>
                    <a:pt x="20623" y="17984"/>
                  </a:moveTo>
                  <a:lnTo>
                    <a:pt x="23221" y="18390"/>
                  </a:lnTo>
                  <a:lnTo>
                    <a:pt x="20623" y="18796"/>
                  </a:lnTo>
                  <a:lnTo>
                    <a:pt x="20298" y="18675"/>
                  </a:lnTo>
                  <a:lnTo>
                    <a:pt x="20298" y="18390"/>
                  </a:lnTo>
                  <a:lnTo>
                    <a:pt x="20298" y="18269"/>
                  </a:lnTo>
                  <a:lnTo>
                    <a:pt x="20623" y="17984"/>
                  </a:lnTo>
                  <a:close/>
                  <a:moveTo>
                    <a:pt x="16279" y="18025"/>
                  </a:moveTo>
                  <a:lnTo>
                    <a:pt x="16604" y="18187"/>
                  </a:lnTo>
                  <a:lnTo>
                    <a:pt x="16604" y="18431"/>
                  </a:lnTo>
                  <a:lnTo>
                    <a:pt x="16604" y="18593"/>
                  </a:lnTo>
                  <a:lnTo>
                    <a:pt x="16279" y="18878"/>
                  </a:lnTo>
                  <a:lnTo>
                    <a:pt x="13641" y="18431"/>
                  </a:lnTo>
                  <a:lnTo>
                    <a:pt x="16279" y="18025"/>
                  </a:lnTo>
                  <a:close/>
                  <a:moveTo>
                    <a:pt x="18471" y="17416"/>
                  </a:moveTo>
                  <a:cubicBezTo>
                    <a:pt x="19040" y="17416"/>
                    <a:pt x="19486" y="17903"/>
                    <a:pt x="19486" y="18431"/>
                  </a:cubicBezTo>
                  <a:cubicBezTo>
                    <a:pt x="19486" y="18999"/>
                    <a:pt x="19040" y="19446"/>
                    <a:pt x="18471" y="19446"/>
                  </a:cubicBezTo>
                  <a:cubicBezTo>
                    <a:pt x="17903" y="19446"/>
                    <a:pt x="17456" y="18999"/>
                    <a:pt x="17456" y="18431"/>
                  </a:cubicBezTo>
                  <a:cubicBezTo>
                    <a:pt x="17456" y="17903"/>
                    <a:pt x="17903" y="17416"/>
                    <a:pt x="18471" y="17416"/>
                  </a:cubicBezTo>
                  <a:close/>
                  <a:moveTo>
                    <a:pt x="1178" y="16685"/>
                  </a:moveTo>
                  <a:lnTo>
                    <a:pt x="11976" y="18390"/>
                  </a:lnTo>
                  <a:lnTo>
                    <a:pt x="1178" y="20136"/>
                  </a:lnTo>
                  <a:cubicBezTo>
                    <a:pt x="1137" y="19608"/>
                    <a:pt x="1056" y="18999"/>
                    <a:pt x="1056" y="18431"/>
                  </a:cubicBezTo>
                  <a:cubicBezTo>
                    <a:pt x="1056" y="17863"/>
                    <a:pt x="1137" y="17254"/>
                    <a:pt x="1178" y="16685"/>
                  </a:cubicBezTo>
                  <a:close/>
                  <a:moveTo>
                    <a:pt x="35765" y="16767"/>
                  </a:moveTo>
                  <a:cubicBezTo>
                    <a:pt x="35846" y="17335"/>
                    <a:pt x="35887" y="17903"/>
                    <a:pt x="35887" y="18512"/>
                  </a:cubicBezTo>
                  <a:cubicBezTo>
                    <a:pt x="35887" y="19121"/>
                    <a:pt x="35846" y="19730"/>
                    <a:pt x="35765" y="20298"/>
                  </a:cubicBezTo>
                  <a:lnTo>
                    <a:pt x="24967" y="18512"/>
                  </a:lnTo>
                  <a:lnTo>
                    <a:pt x="35765" y="16767"/>
                  </a:lnTo>
                  <a:close/>
                  <a:moveTo>
                    <a:pt x="16401" y="19121"/>
                  </a:moveTo>
                  <a:lnTo>
                    <a:pt x="16766" y="19162"/>
                  </a:lnTo>
                  <a:cubicBezTo>
                    <a:pt x="16807" y="19284"/>
                    <a:pt x="16848" y="19405"/>
                    <a:pt x="16969" y="19527"/>
                  </a:cubicBezTo>
                  <a:lnTo>
                    <a:pt x="16807" y="19892"/>
                  </a:lnTo>
                  <a:lnTo>
                    <a:pt x="14331" y="20826"/>
                  </a:lnTo>
                  <a:lnTo>
                    <a:pt x="16401" y="19121"/>
                  </a:lnTo>
                  <a:close/>
                  <a:moveTo>
                    <a:pt x="20542" y="19202"/>
                  </a:moveTo>
                  <a:lnTo>
                    <a:pt x="22653" y="20907"/>
                  </a:lnTo>
                  <a:lnTo>
                    <a:pt x="22653" y="20907"/>
                  </a:lnTo>
                  <a:lnTo>
                    <a:pt x="20095" y="19933"/>
                  </a:lnTo>
                  <a:lnTo>
                    <a:pt x="19933" y="19568"/>
                  </a:lnTo>
                  <a:cubicBezTo>
                    <a:pt x="19973" y="19487"/>
                    <a:pt x="20095" y="19365"/>
                    <a:pt x="20136" y="19284"/>
                  </a:cubicBezTo>
                  <a:lnTo>
                    <a:pt x="20542" y="19202"/>
                  </a:lnTo>
                  <a:close/>
                  <a:moveTo>
                    <a:pt x="17375" y="19933"/>
                  </a:moveTo>
                  <a:cubicBezTo>
                    <a:pt x="17456" y="19974"/>
                    <a:pt x="17578" y="20095"/>
                    <a:pt x="17659" y="20136"/>
                  </a:cubicBezTo>
                  <a:lnTo>
                    <a:pt x="17700" y="20542"/>
                  </a:lnTo>
                  <a:lnTo>
                    <a:pt x="16036" y="22612"/>
                  </a:lnTo>
                  <a:lnTo>
                    <a:pt x="16036" y="22612"/>
                  </a:lnTo>
                  <a:lnTo>
                    <a:pt x="17010" y="20095"/>
                  </a:lnTo>
                  <a:lnTo>
                    <a:pt x="17375" y="19933"/>
                  </a:lnTo>
                  <a:close/>
                  <a:moveTo>
                    <a:pt x="19527" y="19974"/>
                  </a:moveTo>
                  <a:lnTo>
                    <a:pt x="19892" y="20136"/>
                  </a:lnTo>
                  <a:lnTo>
                    <a:pt x="20866" y="22612"/>
                  </a:lnTo>
                  <a:lnTo>
                    <a:pt x="19121" y="20542"/>
                  </a:lnTo>
                  <a:lnTo>
                    <a:pt x="19161" y="20177"/>
                  </a:lnTo>
                  <a:cubicBezTo>
                    <a:pt x="19283" y="20136"/>
                    <a:pt x="19446" y="20095"/>
                    <a:pt x="19527" y="19974"/>
                  </a:cubicBezTo>
                  <a:close/>
                  <a:moveTo>
                    <a:pt x="18674" y="20339"/>
                  </a:moveTo>
                  <a:lnTo>
                    <a:pt x="18837" y="20623"/>
                  </a:lnTo>
                  <a:lnTo>
                    <a:pt x="18431" y="23262"/>
                  </a:lnTo>
                  <a:lnTo>
                    <a:pt x="18025" y="20623"/>
                  </a:lnTo>
                  <a:lnTo>
                    <a:pt x="18268" y="20339"/>
                  </a:lnTo>
                  <a:close/>
                  <a:moveTo>
                    <a:pt x="12788" y="18553"/>
                  </a:moveTo>
                  <a:lnTo>
                    <a:pt x="15995" y="19081"/>
                  </a:lnTo>
                  <a:lnTo>
                    <a:pt x="13438" y="21151"/>
                  </a:lnTo>
                  <a:lnTo>
                    <a:pt x="2436" y="25373"/>
                  </a:lnTo>
                  <a:cubicBezTo>
                    <a:pt x="1827" y="23790"/>
                    <a:pt x="1381" y="22166"/>
                    <a:pt x="1178" y="20420"/>
                  </a:cubicBezTo>
                  <a:lnTo>
                    <a:pt x="12788" y="18553"/>
                  </a:lnTo>
                  <a:close/>
                  <a:moveTo>
                    <a:pt x="24114" y="18593"/>
                  </a:moveTo>
                  <a:lnTo>
                    <a:pt x="35724" y="20461"/>
                  </a:lnTo>
                  <a:cubicBezTo>
                    <a:pt x="35521" y="22206"/>
                    <a:pt x="35075" y="23830"/>
                    <a:pt x="34385" y="25373"/>
                  </a:cubicBezTo>
                  <a:lnTo>
                    <a:pt x="23383" y="21151"/>
                  </a:lnTo>
                  <a:lnTo>
                    <a:pt x="20907" y="19121"/>
                  </a:lnTo>
                  <a:lnTo>
                    <a:pt x="24114" y="18593"/>
                  </a:lnTo>
                  <a:close/>
                  <a:moveTo>
                    <a:pt x="12829" y="21638"/>
                  </a:moveTo>
                  <a:lnTo>
                    <a:pt x="4385" y="28539"/>
                  </a:lnTo>
                  <a:cubicBezTo>
                    <a:pt x="3654" y="27646"/>
                    <a:pt x="3045" y="26631"/>
                    <a:pt x="2599" y="25576"/>
                  </a:cubicBezTo>
                  <a:lnTo>
                    <a:pt x="12829" y="21638"/>
                  </a:lnTo>
                  <a:close/>
                  <a:moveTo>
                    <a:pt x="24074" y="21760"/>
                  </a:moveTo>
                  <a:lnTo>
                    <a:pt x="34304" y="25657"/>
                  </a:lnTo>
                  <a:cubicBezTo>
                    <a:pt x="33857" y="26672"/>
                    <a:pt x="33248" y="27687"/>
                    <a:pt x="32517" y="28661"/>
                  </a:cubicBezTo>
                  <a:lnTo>
                    <a:pt x="24074" y="21760"/>
                  </a:lnTo>
                  <a:close/>
                  <a:moveTo>
                    <a:pt x="16645" y="20177"/>
                  </a:moveTo>
                  <a:lnTo>
                    <a:pt x="15467" y="23221"/>
                  </a:lnTo>
                  <a:lnTo>
                    <a:pt x="8038" y="32355"/>
                  </a:lnTo>
                  <a:cubicBezTo>
                    <a:pt x="6699" y="31340"/>
                    <a:pt x="5481" y="30163"/>
                    <a:pt x="4466" y="28823"/>
                  </a:cubicBezTo>
                  <a:lnTo>
                    <a:pt x="13600" y="21354"/>
                  </a:lnTo>
                  <a:lnTo>
                    <a:pt x="16645" y="20177"/>
                  </a:lnTo>
                  <a:close/>
                  <a:moveTo>
                    <a:pt x="20176" y="20217"/>
                  </a:moveTo>
                  <a:lnTo>
                    <a:pt x="23221" y="21394"/>
                  </a:lnTo>
                  <a:lnTo>
                    <a:pt x="32355" y="28864"/>
                  </a:lnTo>
                  <a:cubicBezTo>
                    <a:pt x="31340" y="30244"/>
                    <a:pt x="30203" y="31462"/>
                    <a:pt x="28823" y="32396"/>
                  </a:cubicBezTo>
                  <a:lnTo>
                    <a:pt x="21354" y="23262"/>
                  </a:lnTo>
                  <a:lnTo>
                    <a:pt x="20176" y="20217"/>
                  </a:lnTo>
                  <a:close/>
                  <a:moveTo>
                    <a:pt x="15183" y="24074"/>
                  </a:moveTo>
                  <a:lnTo>
                    <a:pt x="11286" y="34344"/>
                  </a:lnTo>
                  <a:cubicBezTo>
                    <a:pt x="10190" y="33817"/>
                    <a:pt x="9175" y="33208"/>
                    <a:pt x="8282" y="32558"/>
                  </a:cubicBezTo>
                  <a:lnTo>
                    <a:pt x="15183" y="24074"/>
                  </a:lnTo>
                  <a:close/>
                  <a:moveTo>
                    <a:pt x="21678" y="24074"/>
                  </a:moveTo>
                  <a:lnTo>
                    <a:pt x="28580" y="32558"/>
                  </a:lnTo>
                  <a:cubicBezTo>
                    <a:pt x="27646" y="33289"/>
                    <a:pt x="26631" y="33817"/>
                    <a:pt x="25576" y="34344"/>
                  </a:cubicBezTo>
                  <a:lnTo>
                    <a:pt x="21678" y="24074"/>
                  </a:lnTo>
                  <a:close/>
                  <a:moveTo>
                    <a:pt x="17781" y="20907"/>
                  </a:moveTo>
                  <a:lnTo>
                    <a:pt x="18268" y="24074"/>
                  </a:lnTo>
                  <a:lnTo>
                    <a:pt x="16401" y="35725"/>
                  </a:lnTo>
                  <a:cubicBezTo>
                    <a:pt x="14737" y="35522"/>
                    <a:pt x="13032" y="35034"/>
                    <a:pt x="11530" y="34385"/>
                  </a:cubicBezTo>
                  <a:lnTo>
                    <a:pt x="15751" y="23384"/>
                  </a:lnTo>
                  <a:lnTo>
                    <a:pt x="17781" y="20907"/>
                  </a:lnTo>
                  <a:close/>
                  <a:moveTo>
                    <a:pt x="19080" y="20907"/>
                  </a:moveTo>
                  <a:lnTo>
                    <a:pt x="21151" y="23424"/>
                  </a:lnTo>
                  <a:lnTo>
                    <a:pt x="25373" y="34426"/>
                  </a:lnTo>
                  <a:cubicBezTo>
                    <a:pt x="23789" y="35116"/>
                    <a:pt x="22166" y="35562"/>
                    <a:pt x="20461" y="35725"/>
                  </a:cubicBezTo>
                  <a:lnTo>
                    <a:pt x="18593" y="24074"/>
                  </a:lnTo>
                  <a:lnTo>
                    <a:pt x="19080" y="20907"/>
                  </a:lnTo>
                  <a:close/>
                  <a:moveTo>
                    <a:pt x="18431" y="24967"/>
                  </a:moveTo>
                  <a:lnTo>
                    <a:pt x="20136" y="35765"/>
                  </a:lnTo>
                  <a:cubicBezTo>
                    <a:pt x="19608" y="35806"/>
                    <a:pt x="19040" y="35846"/>
                    <a:pt x="18471" y="35846"/>
                  </a:cubicBezTo>
                  <a:cubicBezTo>
                    <a:pt x="17862" y="35846"/>
                    <a:pt x="17254" y="35806"/>
                    <a:pt x="16685" y="35765"/>
                  </a:cubicBezTo>
                  <a:lnTo>
                    <a:pt x="18431" y="24967"/>
                  </a:lnTo>
                  <a:close/>
                  <a:moveTo>
                    <a:pt x="18471" y="1"/>
                  </a:moveTo>
                  <a:cubicBezTo>
                    <a:pt x="8282" y="1"/>
                    <a:pt x="1" y="8242"/>
                    <a:pt x="1" y="18431"/>
                  </a:cubicBezTo>
                  <a:cubicBezTo>
                    <a:pt x="1" y="28661"/>
                    <a:pt x="8282" y="36902"/>
                    <a:pt x="18471" y="36902"/>
                  </a:cubicBezTo>
                  <a:cubicBezTo>
                    <a:pt x="28661" y="36902"/>
                    <a:pt x="36942" y="28661"/>
                    <a:pt x="36942" y="18431"/>
                  </a:cubicBezTo>
                  <a:cubicBezTo>
                    <a:pt x="36942" y="8242"/>
                    <a:pt x="28661" y="1"/>
                    <a:pt x="18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830450" y="4469100"/>
              <a:ext cx="83250" cy="84275"/>
            </a:xfrm>
            <a:custGeom>
              <a:avLst/>
              <a:gdLst/>
              <a:ahLst/>
              <a:cxnLst/>
              <a:rect l="l" t="t" r="r" b="b"/>
              <a:pathLst>
                <a:path w="3330" h="3371" extrusionOk="0">
                  <a:moveTo>
                    <a:pt x="1665" y="407"/>
                  </a:moveTo>
                  <a:cubicBezTo>
                    <a:pt x="2396" y="407"/>
                    <a:pt x="2924" y="975"/>
                    <a:pt x="2924" y="1665"/>
                  </a:cubicBezTo>
                  <a:cubicBezTo>
                    <a:pt x="2924" y="2396"/>
                    <a:pt x="2355" y="2964"/>
                    <a:pt x="1665" y="2964"/>
                  </a:cubicBezTo>
                  <a:cubicBezTo>
                    <a:pt x="975" y="2964"/>
                    <a:pt x="407" y="2396"/>
                    <a:pt x="407" y="1665"/>
                  </a:cubicBezTo>
                  <a:cubicBezTo>
                    <a:pt x="407" y="975"/>
                    <a:pt x="975" y="407"/>
                    <a:pt x="1665" y="407"/>
                  </a:cubicBezTo>
                  <a:close/>
                  <a:moveTo>
                    <a:pt x="1665" y="1"/>
                  </a:moveTo>
                  <a:cubicBezTo>
                    <a:pt x="772" y="1"/>
                    <a:pt x="1" y="772"/>
                    <a:pt x="1" y="1706"/>
                  </a:cubicBezTo>
                  <a:cubicBezTo>
                    <a:pt x="1" y="2599"/>
                    <a:pt x="772" y="3370"/>
                    <a:pt x="1665" y="3370"/>
                  </a:cubicBezTo>
                  <a:cubicBezTo>
                    <a:pt x="2599" y="3370"/>
                    <a:pt x="3330" y="2599"/>
                    <a:pt x="3330" y="1706"/>
                  </a:cubicBezTo>
                  <a:cubicBezTo>
                    <a:pt x="3330" y="772"/>
                    <a:pt x="2599" y="1"/>
                    <a:pt x="1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7"/>
          <p:cNvSpPr/>
          <p:nvPr/>
        </p:nvSpPr>
        <p:spPr>
          <a:xfrm flipH="1">
            <a:off x="2876638" y="1146500"/>
            <a:ext cx="281869" cy="28184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flipH="1">
            <a:off x="415673" y="1767297"/>
            <a:ext cx="354352" cy="35432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flipH="1">
            <a:off x="3067715" y="3674693"/>
            <a:ext cx="234734" cy="23471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5F3C4E06-885E-B430-AE55-254600C91236}"/>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696C6566-6C4C-C242-47C6-BAB6641A45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Additional</a:t>
            </a:r>
            <a:r>
              <a:rPr lang="es-AR" sz="3600" dirty="0"/>
              <a:t> </a:t>
            </a:r>
            <a:r>
              <a:rPr lang="es-AR" sz="3600" dirty="0" err="1"/>
              <a:t>Analysis</a:t>
            </a:r>
            <a:r>
              <a:rPr lang="es-AR" sz="3600" dirty="0"/>
              <a:t> - </a:t>
            </a:r>
            <a:r>
              <a:rPr lang="es-AR" sz="3600" dirty="0" err="1"/>
              <a:t>Retention</a:t>
            </a:r>
            <a:endParaRPr lang="en-US" dirty="0"/>
          </a:p>
        </p:txBody>
      </p:sp>
      <p:sp>
        <p:nvSpPr>
          <p:cNvPr id="5" name="TextBox 4">
            <a:extLst>
              <a:ext uri="{FF2B5EF4-FFF2-40B4-BE49-F238E27FC236}">
                <a16:creationId xmlns:a16="http://schemas.microsoft.com/office/drawing/2014/main" id="{FE34E438-5E35-B9D2-ABF7-D77A3ADCC31B}"/>
              </a:ext>
            </a:extLst>
          </p:cNvPr>
          <p:cNvSpPr txBox="1"/>
          <p:nvPr/>
        </p:nvSpPr>
        <p:spPr>
          <a:xfrm>
            <a:off x="5259520" y="1376595"/>
            <a:ext cx="3355092" cy="3362459"/>
          </a:xfrm>
          <a:prstGeom prst="rect">
            <a:avLst/>
          </a:prstGeom>
          <a:noFill/>
        </p:spPr>
        <p:txBody>
          <a:bodyPr wrap="square" rtlCol="0">
            <a:spAutoFit/>
          </a:bodyPr>
          <a:lstStyle/>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The retention matrix indicates that in the registration month (Month 0), only about 60–66% of users are active by making at least one trip. This suggests that a significant portion, roughly one-third, of new users do not engage with the service immediately upon registration, highlighting a potential area for improvement in the initial onboarding and activation process. Moreover, user activity declines significantly in the months following registration, which strongly suggests the need to implement retention campaigns aimed at keeping these users engaged after their initial activation.</a:t>
            </a:r>
          </a:p>
        </p:txBody>
      </p:sp>
      <p:pic>
        <p:nvPicPr>
          <p:cNvPr id="4" name="Picture 3">
            <a:extLst>
              <a:ext uri="{FF2B5EF4-FFF2-40B4-BE49-F238E27FC236}">
                <a16:creationId xmlns:a16="http://schemas.microsoft.com/office/drawing/2014/main" id="{A6418A88-0B42-36FD-B208-D304A4005086}"/>
              </a:ext>
            </a:extLst>
          </p:cNvPr>
          <p:cNvPicPr>
            <a:picLocks noChangeAspect="1"/>
          </p:cNvPicPr>
          <p:nvPr/>
        </p:nvPicPr>
        <p:blipFill>
          <a:blip r:embed="rId3"/>
          <a:stretch>
            <a:fillRect/>
          </a:stretch>
        </p:blipFill>
        <p:spPr>
          <a:xfrm>
            <a:off x="720000" y="1474788"/>
            <a:ext cx="4294745" cy="2760328"/>
          </a:xfrm>
          <a:prstGeom prst="rect">
            <a:avLst/>
          </a:prstGeom>
        </p:spPr>
      </p:pic>
    </p:spTree>
    <p:extLst>
      <p:ext uri="{BB962C8B-B14F-4D97-AF65-F5344CB8AC3E}">
        <p14:creationId xmlns:p14="http://schemas.microsoft.com/office/powerpoint/2010/main" val="2447713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7D5072DB-5898-3A85-BFD1-DFDE5FFF1BD1}"/>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8EF58386-8915-A9F8-9344-94ADD42A80B8}"/>
              </a:ext>
            </a:extLst>
          </p:cNvPr>
          <p:cNvSpPr txBox="1">
            <a:spLocks noGrp="1"/>
          </p:cNvSpPr>
          <p:nvPr>
            <p:ph type="title"/>
          </p:nvPr>
        </p:nvSpPr>
        <p:spPr>
          <a:xfrm>
            <a:off x="720000" y="445025"/>
            <a:ext cx="79702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200" dirty="0" err="1"/>
              <a:t>Additional</a:t>
            </a:r>
            <a:r>
              <a:rPr lang="es-AR" sz="3200" dirty="0"/>
              <a:t> </a:t>
            </a:r>
            <a:r>
              <a:rPr lang="es-AR" sz="3200" dirty="0" err="1"/>
              <a:t>Analysis</a:t>
            </a:r>
            <a:r>
              <a:rPr lang="es-AR" sz="3200" dirty="0"/>
              <a:t> – Age </a:t>
            </a:r>
            <a:r>
              <a:rPr lang="es-AR" sz="3200" dirty="0" err="1"/>
              <a:t>Distribution</a:t>
            </a:r>
            <a:endParaRPr lang="en-US" sz="3200" dirty="0"/>
          </a:p>
        </p:txBody>
      </p:sp>
      <p:sp>
        <p:nvSpPr>
          <p:cNvPr id="5" name="TextBox 4">
            <a:extLst>
              <a:ext uri="{FF2B5EF4-FFF2-40B4-BE49-F238E27FC236}">
                <a16:creationId xmlns:a16="http://schemas.microsoft.com/office/drawing/2014/main" id="{7806094C-B84F-2960-6863-0302C95E5C80}"/>
              </a:ext>
            </a:extLst>
          </p:cNvPr>
          <p:cNvSpPr txBox="1"/>
          <p:nvPr/>
        </p:nvSpPr>
        <p:spPr>
          <a:xfrm>
            <a:off x="990026" y="4018263"/>
            <a:ext cx="7817090" cy="669414"/>
          </a:xfrm>
          <a:prstGeom prst="rect">
            <a:avLst/>
          </a:prstGeom>
          <a:noFill/>
        </p:spPr>
        <p:txBody>
          <a:bodyPr wrap="square" rtlCol="0">
            <a:spAutoFit/>
          </a:bodyPr>
          <a:lstStyle/>
          <a:p>
            <a:pPr>
              <a:lnSpc>
                <a:spcPts val="1500"/>
              </a:lnSpc>
            </a:pPr>
            <a:r>
              <a:rPr lang="en-US" dirty="0">
                <a:latin typeface="Open Sans" panose="020B0606030504020204" pitchFamily="34" charset="0"/>
                <a:ea typeface="Open Sans" panose="020B0606030504020204" pitchFamily="34" charset="0"/>
                <a:cs typeface="Open Sans" panose="020B0606030504020204" pitchFamily="34" charset="0"/>
              </a:rPr>
              <a:t>The analysis shows that while the service is predominantly used by younger riders, there is a clear opportunity to boost adoption among older users. Proposed actions include Tailored Engagement for Older Users and Retention and Growth Among Younger Segments.</a:t>
            </a:r>
            <a:endParaRPr lang="en-US"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1D194014-C784-F4A5-0F03-56AE0EF5E9CD}"/>
              </a:ext>
            </a:extLst>
          </p:cNvPr>
          <p:cNvPicPr>
            <a:picLocks noChangeAspect="1"/>
          </p:cNvPicPr>
          <p:nvPr/>
        </p:nvPicPr>
        <p:blipFill>
          <a:blip r:embed="rId3"/>
          <a:stretch>
            <a:fillRect/>
          </a:stretch>
        </p:blipFill>
        <p:spPr>
          <a:xfrm>
            <a:off x="1112802" y="1125237"/>
            <a:ext cx="6918395" cy="2690492"/>
          </a:xfrm>
          <a:prstGeom prst="rect">
            <a:avLst/>
          </a:prstGeom>
        </p:spPr>
      </p:pic>
    </p:spTree>
    <p:extLst>
      <p:ext uri="{BB962C8B-B14F-4D97-AF65-F5344CB8AC3E}">
        <p14:creationId xmlns:p14="http://schemas.microsoft.com/office/powerpoint/2010/main" val="234050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BC0C129F-ABE5-E7CA-F240-65597F81206A}"/>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A210436E-93EC-9A07-3D1E-21AC399B7269}"/>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DD13054B-85FC-3FC7-D9DE-74016F058B88}"/>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C2B55013-C1F9-115C-CA75-6FA6CB67E953}"/>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36D1F84C-C28C-8E33-2089-D0BD8E3484DD}"/>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7DA6FBE7-D9D4-CD6F-5D55-C0B8B95EB3B9}"/>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8643D8F5-095D-F7AB-B4FC-A5EC11090E98}"/>
              </a:ext>
            </a:extLst>
          </p:cNvPr>
          <p:cNvSpPr txBox="1">
            <a:spLocks noGrp="1"/>
          </p:cNvSpPr>
          <p:nvPr>
            <p:ph type="title"/>
          </p:nvPr>
        </p:nvSpPr>
        <p:spPr>
          <a:xfrm>
            <a:off x="804525" y="2876775"/>
            <a:ext cx="475757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Data Model Improvement</a:t>
            </a:r>
            <a:endParaRPr sz="5400" dirty="0"/>
          </a:p>
        </p:txBody>
      </p:sp>
      <p:sp>
        <p:nvSpPr>
          <p:cNvPr id="281" name="Google Shape;281;p29">
            <a:extLst>
              <a:ext uri="{FF2B5EF4-FFF2-40B4-BE49-F238E27FC236}">
                <a16:creationId xmlns:a16="http://schemas.microsoft.com/office/drawing/2014/main" id="{2A3B13F5-DE32-2C2F-14F1-A77F76743A88}"/>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a:t>
            </a:r>
            <a:endParaRPr dirty="0"/>
          </a:p>
        </p:txBody>
      </p:sp>
      <p:sp>
        <p:nvSpPr>
          <p:cNvPr id="286" name="Google Shape;286;p29">
            <a:extLst>
              <a:ext uri="{FF2B5EF4-FFF2-40B4-BE49-F238E27FC236}">
                <a16:creationId xmlns:a16="http://schemas.microsoft.com/office/drawing/2014/main" id="{E420C490-8836-7435-1943-76769F3D270E}"/>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109FF165-9145-4796-ACAC-E5B61B96D0A0}"/>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32A15F80-BD46-C467-7DF6-88AF45925073}"/>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690;p56">
            <a:extLst>
              <a:ext uri="{FF2B5EF4-FFF2-40B4-BE49-F238E27FC236}">
                <a16:creationId xmlns:a16="http://schemas.microsoft.com/office/drawing/2014/main" id="{5B42C66C-524D-DD4F-1A7F-C4EC6FD1AC2D}"/>
              </a:ext>
            </a:extLst>
          </p:cNvPr>
          <p:cNvGrpSpPr/>
          <p:nvPr/>
        </p:nvGrpSpPr>
        <p:grpSpPr>
          <a:xfrm>
            <a:off x="5930402" y="1783455"/>
            <a:ext cx="1839823" cy="1614957"/>
            <a:chOff x="1989911" y="2306065"/>
            <a:chExt cx="387099" cy="353207"/>
          </a:xfrm>
        </p:grpSpPr>
        <p:sp>
          <p:nvSpPr>
            <p:cNvPr id="3" name="Google Shape;4691;p56">
              <a:extLst>
                <a:ext uri="{FF2B5EF4-FFF2-40B4-BE49-F238E27FC236}">
                  <a16:creationId xmlns:a16="http://schemas.microsoft.com/office/drawing/2014/main" id="{49E4EF52-3989-C06D-3645-2EE0445B8331}"/>
                </a:ext>
              </a:extLst>
            </p:cNvPr>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92;p56">
              <a:extLst>
                <a:ext uri="{FF2B5EF4-FFF2-40B4-BE49-F238E27FC236}">
                  <a16:creationId xmlns:a16="http://schemas.microsoft.com/office/drawing/2014/main" id="{B0C5996C-5DA6-75C0-CD37-0F69CDF6926D}"/>
                </a:ext>
              </a:extLst>
            </p:cNvPr>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93;p56">
              <a:extLst>
                <a:ext uri="{FF2B5EF4-FFF2-40B4-BE49-F238E27FC236}">
                  <a16:creationId xmlns:a16="http://schemas.microsoft.com/office/drawing/2014/main" id="{3C5E4877-9763-C797-267B-B6B742DFA9AE}"/>
                </a:ext>
              </a:extLst>
            </p:cNvPr>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94;p56">
              <a:extLst>
                <a:ext uri="{FF2B5EF4-FFF2-40B4-BE49-F238E27FC236}">
                  <a16:creationId xmlns:a16="http://schemas.microsoft.com/office/drawing/2014/main" id="{74D1E0A9-9F84-9352-0C62-482D584D373E}"/>
                </a:ext>
              </a:extLst>
            </p:cNvPr>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95;p56">
              <a:extLst>
                <a:ext uri="{FF2B5EF4-FFF2-40B4-BE49-F238E27FC236}">
                  <a16:creationId xmlns:a16="http://schemas.microsoft.com/office/drawing/2014/main" id="{24BDE8C4-8C0E-E1F8-7E2D-38A4F99EAD85}"/>
                </a:ext>
              </a:extLst>
            </p:cNvPr>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96;p56">
              <a:extLst>
                <a:ext uri="{FF2B5EF4-FFF2-40B4-BE49-F238E27FC236}">
                  <a16:creationId xmlns:a16="http://schemas.microsoft.com/office/drawing/2014/main" id="{7E296A87-9AB1-7D24-995A-4DC3DBD78191}"/>
                </a:ext>
              </a:extLst>
            </p:cNvPr>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97;p56">
              <a:extLst>
                <a:ext uri="{FF2B5EF4-FFF2-40B4-BE49-F238E27FC236}">
                  <a16:creationId xmlns:a16="http://schemas.microsoft.com/office/drawing/2014/main" id="{52EEB067-522F-17CB-5848-A24AFD69BFC7}"/>
                </a:ext>
              </a:extLst>
            </p:cNvPr>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260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5AC586B7-B8C1-EC17-5E8B-220FAA30CBCF}"/>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7007902B-B037-3671-5B53-B91034F60E4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Additional</a:t>
            </a:r>
            <a:r>
              <a:rPr lang="es-AR" sz="3600" dirty="0"/>
              <a:t> </a:t>
            </a:r>
            <a:r>
              <a:rPr lang="es-AR" sz="3600" dirty="0" err="1"/>
              <a:t>Analysis</a:t>
            </a:r>
            <a:r>
              <a:rPr lang="es-AR" sz="3600" dirty="0"/>
              <a:t> - </a:t>
            </a:r>
            <a:r>
              <a:rPr lang="es-AR" sz="3600" dirty="0" err="1"/>
              <a:t>Retention</a:t>
            </a:r>
            <a:endParaRPr lang="en-US" dirty="0"/>
          </a:p>
        </p:txBody>
      </p:sp>
      <p:sp>
        <p:nvSpPr>
          <p:cNvPr id="5" name="TextBox 4">
            <a:extLst>
              <a:ext uri="{FF2B5EF4-FFF2-40B4-BE49-F238E27FC236}">
                <a16:creationId xmlns:a16="http://schemas.microsoft.com/office/drawing/2014/main" id="{790120BB-221D-E20B-42B5-E1427D5FEE53}"/>
              </a:ext>
            </a:extLst>
          </p:cNvPr>
          <p:cNvSpPr txBox="1"/>
          <p:nvPr/>
        </p:nvSpPr>
        <p:spPr>
          <a:xfrm>
            <a:off x="5259520" y="1376595"/>
            <a:ext cx="3355092" cy="3362459"/>
          </a:xfrm>
          <a:prstGeom prst="rect">
            <a:avLst/>
          </a:prstGeom>
          <a:noFill/>
        </p:spPr>
        <p:txBody>
          <a:bodyPr wrap="square" rtlCol="0">
            <a:spAutoFit/>
          </a:bodyPr>
          <a:lstStyle/>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The retention matrix indicates that in the registration month (Month 0), only about 60–66% of users are active by making at least one trip. This suggests that a significant portion, roughly one-third, of new users do not engage with the service immediately upon registration, highlighting a potential area for improvement in the initial onboarding and activation process. Moreover, user activity declines significantly in the months following registration, which strongly suggests the need to implement retention campaigns aimed at keeping these users engaged after their initial activation.</a:t>
            </a:r>
          </a:p>
        </p:txBody>
      </p:sp>
      <p:pic>
        <p:nvPicPr>
          <p:cNvPr id="4" name="Picture 3">
            <a:extLst>
              <a:ext uri="{FF2B5EF4-FFF2-40B4-BE49-F238E27FC236}">
                <a16:creationId xmlns:a16="http://schemas.microsoft.com/office/drawing/2014/main" id="{1A57C6D1-BEB0-5230-ABE0-294B363C989A}"/>
              </a:ext>
            </a:extLst>
          </p:cNvPr>
          <p:cNvPicPr>
            <a:picLocks noChangeAspect="1"/>
          </p:cNvPicPr>
          <p:nvPr/>
        </p:nvPicPr>
        <p:blipFill>
          <a:blip r:embed="rId3"/>
          <a:stretch>
            <a:fillRect/>
          </a:stretch>
        </p:blipFill>
        <p:spPr>
          <a:xfrm>
            <a:off x="720000" y="1474788"/>
            <a:ext cx="4294745" cy="2760328"/>
          </a:xfrm>
          <a:prstGeom prst="rect">
            <a:avLst/>
          </a:prstGeom>
        </p:spPr>
      </p:pic>
    </p:spTree>
    <p:extLst>
      <p:ext uri="{BB962C8B-B14F-4D97-AF65-F5344CB8AC3E}">
        <p14:creationId xmlns:p14="http://schemas.microsoft.com/office/powerpoint/2010/main" val="212470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6CCD4A32-8D95-62E4-72AC-0AA43A0830AA}"/>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5CC28325-1362-E2D0-E2D0-1F2FA2E807C3}"/>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061413D9-D88A-4269-4230-33848664D8ED}"/>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CC449436-6DE9-51CE-C7E9-5FA3E15F3253}"/>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E2A36FBF-2261-380A-FDB2-794C0926FFBB}"/>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75755918-5D70-BB1A-64F7-362DE480C739}"/>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0B15812C-89AD-6589-8E03-22ECBE03D92F}"/>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Suggestion</a:t>
            </a:r>
            <a:endParaRPr dirty="0"/>
          </a:p>
        </p:txBody>
      </p:sp>
      <p:sp>
        <p:nvSpPr>
          <p:cNvPr id="281" name="Google Shape;281;p29">
            <a:extLst>
              <a:ext uri="{FF2B5EF4-FFF2-40B4-BE49-F238E27FC236}">
                <a16:creationId xmlns:a16="http://schemas.microsoft.com/office/drawing/2014/main" id="{35738418-673F-D681-B07C-43EDB5D3799C}"/>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286" name="Google Shape;286;p29">
            <a:extLst>
              <a:ext uri="{FF2B5EF4-FFF2-40B4-BE49-F238E27FC236}">
                <a16:creationId xmlns:a16="http://schemas.microsoft.com/office/drawing/2014/main" id="{C2C8427B-1D19-ACD5-0B70-AA2087B4AB77}"/>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F33E84E4-E1BD-7B17-CD6D-55379766A24E}"/>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A9AC6CDE-35B7-F83E-8EC3-BFB65B17914B}"/>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690;p56">
            <a:extLst>
              <a:ext uri="{FF2B5EF4-FFF2-40B4-BE49-F238E27FC236}">
                <a16:creationId xmlns:a16="http://schemas.microsoft.com/office/drawing/2014/main" id="{18C9E37B-A628-33B5-B5DD-883510DF8442}"/>
              </a:ext>
            </a:extLst>
          </p:cNvPr>
          <p:cNvGrpSpPr/>
          <p:nvPr/>
        </p:nvGrpSpPr>
        <p:grpSpPr>
          <a:xfrm>
            <a:off x="5899551" y="1721803"/>
            <a:ext cx="1887647" cy="1699493"/>
            <a:chOff x="1989911" y="2306065"/>
            <a:chExt cx="387099" cy="353207"/>
          </a:xfrm>
        </p:grpSpPr>
        <p:sp>
          <p:nvSpPr>
            <p:cNvPr id="3" name="Google Shape;4691;p56">
              <a:extLst>
                <a:ext uri="{FF2B5EF4-FFF2-40B4-BE49-F238E27FC236}">
                  <a16:creationId xmlns:a16="http://schemas.microsoft.com/office/drawing/2014/main" id="{BC9DD2A5-0A59-4943-D633-32B4D068E902}"/>
                </a:ext>
              </a:extLst>
            </p:cNvPr>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92;p56">
              <a:extLst>
                <a:ext uri="{FF2B5EF4-FFF2-40B4-BE49-F238E27FC236}">
                  <a16:creationId xmlns:a16="http://schemas.microsoft.com/office/drawing/2014/main" id="{34F6E329-0738-2BA3-0E6F-1D22A3EF8C2C}"/>
                </a:ext>
              </a:extLst>
            </p:cNvPr>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93;p56">
              <a:extLst>
                <a:ext uri="{FF2B5EF4-FFF2-40B4-BE49-F238E27FC236}">
                  <a16:creationId xmlns:a16="http://schemas.microsoft.com/office/drawing/2014/main" id="{6E9B9521-A09E-3534-6EBD-E4A00F5C1566}"/>
                </a:ext>
              </a:extLst>
            </p:cNvPr>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94;p56">
              <a:extLst>
                <a:ext uri="{FF2B5EF4-FFF2-40B4-BE49-F238E27FC236}">
                  <a16:creationId xmlns:a16="http://schemas.microsoft.com/office/drawing/2014/main" id="{E6779A66-0403-8685-0F4A-FE95B09F9478}"/>
                </a:ext>
              </a:extLst>
            </p:cNvPr>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95;p56">
              <a:extLst>
                <a:ext uri="{FF2B5EF4-FFF2-40B4-BE49-F238E27FC236}">
                  <a16:creationId xmlns:a16="http://schemas.microsoft.com/office/drawing/2014/main" id="{AF47F750-47C1-E156-68E5-C4B15BE24CF7}"/>
                </a:ext>
              </a:extLst>
            </p:cNvPr>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96;p56">
              <a:extLst>
                <a:ext uri="{FF2B5EF4-FFF2-40B4-BE49-F238E27FC236}">
                  <a16:creationId xmlns:a16="http://schemas.microsoft.com/office/drawing/2014/main" id="{D3EF87D4-3A40-08DE-C0F6-971EE45A22E4}"/>
                </a:ext>
              </a:extLst>
            </p:cNvPr>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97;p56">
              <a:extLst>
                <a:ext uri="{FF2B5EF4-FFF2-40B4-BE49-F238E27FC236}">
                  <a16:creationId xmlns:a16="http://schemas.microsoft.com/office/drawing/2014/main" id="{70587510-1E5E-51D9-A6D1-B9F8D611A1AD}"/>
                </a:ext>
              </a:extLst>
            </p:cNvPr>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7798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6BB72DFA-54E9-A7FE-D0D4-1D54B67FF616}"/>
            </a:ext>
          </a:extLst>
        </p:cNvPr>
        <p:cNvGrpSpPr/>
        <p:nvPr/>
      </p:nvGrpSpPr>
      <p:grpSpPr>
        <a:xfrm>
          <a:off x="0" y="0"/>
          <a:ext cx="0" cy="0"/>
          <a:chOff x="0" y="0"/>
          <a:chExt cx="0" cy="0"/>
        </a:xfrm>
      </p:grpSpPr>
      <p:sp>
        <p:nvSpPr>
          <p:cNvPr id="234" name="Google Shape;234;p28">
            <a:extLst>
              <a:ext uri="{FF2B5EF4-FFF2-40B4-BE49-F238E27FC236}">
                <a16:creationId xmlns:a16="http://schemas.microsoft.com/office/drawing/2014/main" id="{F3D838F9-3817-B9E3-DD0E-1F4D0DB7609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Feature Suggestions</a:t>
            </a:r>
            <a:endParaRPr dirty="0">
              <a:solidFill>
                <a:schemeClr val="accent1"/>
              </a:solidFill>
            </a:endParaRPr>
          </a:p>
        </p:txBody>
      </p:sp>
      <p:cxnSp>
        <p:nvCxnSpPr>
          <p:cNvPr id="241" name="Google Shape;241;p28">
            <a:extLst>
              <a:ext uri="{FF2B5EF4-FFF2-40B4-BE49-F238E27FC236}">
                <a16:creationId xmlns:a16="http://schemas.microsoft.com/office/drawing/2014/main" id="{B3D2C265-31AC-9693-1A6C-2AF4A9A43F7A}"/>
              </a:ext>
            </a:extLst>
          </p:cNvPr>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242" name="Google Shape;242;p28">
            <a:extLst>
              <a:ext uri="{FF2B5EF4-FFF2-40B4-BE49-F238E27FC236}">
                <a16:creationId xmlns:a16="http://schemas.microsoft.com/office/drawing/2014/main" id="{69684CF4-748C-EE4E-5EA9-33291CC8D1AB}"/>
              </a:ext>
            </a:extLst>
          </p:cNvPr>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
        <p:nvSpPr>
          <p:cNvPr id="4" name="TextBox 3">
            <a:extLst>
              <a:ext uri="{FF2B5EF4-FFF2-40B4-BE49-F238E27FC236}">
                <a16:creationId xmlns:a16="http://schemas.microsoft.com/office/drawing/2014/main" id="{84F384FA-4AFE-9A2D-D71E-A683C82F13D8}"/>
              </a:ext>
            </a:extLst>
          </p:cNvPr>
          <p:cNvSpPr txBox="1"/>
          <p:nvPr/>
        </p:nvSpPr>
        <p:spPr>
          <a:xfrm>
            <a:off x="838773" y="1225101"/>
            <a:ext cx="8088611" cy="3362459"/>
          </a:xfrm>
          <a:prstGeom prst="rect">
            <a:avLst/>
          </a:prstGeom>
          <a:noFill/>
        </p:spPr>
        <p:txBody>
          <a:bodyPr wrap="square" rtlCol="0">
            <a:spAutoFit/>
          </a:bodyPr>
          <a:lstStyle/>
          <a:p>
            <a:pPr>
              <a:lnSpc>
                <a:spcPts val="1500"/>
              </a:lnSpc>
            </a:pPr>
            <a:r>
              <a:rPr lang="en-US"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Estimated Wait Time:</a:t>
            </a:r>
          </a:p>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Predicts how long a user might need to wait for a bike to become available at a station. This estimation would be based on historical data, including time-of-day, day-of-week, and past bike availability trends, thereby helping users plan their trips more efficiently and enhancing overall satisfaction with the bike-sharing service.</a:t>
            </a:r>
          </a:p>
          <a:p>
            <a:pPr>
              <a:lnSpc>
                <a:spcPts val="1500"/>
              </a:lnSpc>
            </a:pPr>
            <a:endParaRPr lang="en-US" dirty="0">
              <a:solidFill>
                <a:srgbClr val="1F2939"/>
              </a:solidFill>
              <a:latin typeface="Open Sans" panose="020B0606030504020204" pitchFamily="34" charset="0"/>
              <a:ea typeface="Open Sans" panose="020B0606030504020204" pitchFamily="34" charset="0"/>
              <a:cs typeface="Open Sans" panose="020B0606030504020204" pitchFamily="34" charset="0"/>
            </a:endParaRPr>
          </a:p>
          <a:p>
            <a:pPr>
              <a:lnSpc>
                <a:spcPts val="1500"/>
              </a:lnSpc>
            </a:pPr>
            <a:r>
              <a:rPr lang="en-US"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Bike Reservation:</a:t>
            </a:r>
          </a:p>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Introduce a premium plan that allows users to reserve a bike for a short period, such as 10 minutes, ensuring bike availability when needed. This reservation system would enhance user convenience, reduce uncertainty at high-demand stations, and drive increased revenue through a subscription model.</a:t>
            </a:r>
          </a:p>
          <a:p>
            <a:pPr>
              <a:lnSpc>
                <a:spcPts val="1500"/>
              </a:lnSpc>
            </a:pPr>
            <a:b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br>
            <a:r>
              <a:rPr lang="en-US"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Waze Integration:</a:t>
            </a:r>
            <a:endPar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Integrate the app with Waze to provide users with optimal route recommendations based on real-time traffic conditions. This feature would dynamically adjust suggested bike routes and travel times, ensuring smoother and faster trips by avoiding congested areas.</a:t>
            </a:r>
          </a:p>
          <a:p>
            <a:pPr>
              <a:lnSpc>
                <a:spcPts val="1500"/>
              </a:lnSpc>
            </a:pPr>
            <a:endParaRPr lang="en-US" b="0" dirty="0">
              <a:solidFill>
                <a:srgbClr val="1F2939"/>
              </a:solidFill>
              <a:effectLst/>
              <a:latin typeface="JetBrains Mono"/>
            </a:endParaRPr>
          </a:p>
        </p:txBody>
      </p:sp>
    </p:spTree>
    <p:extLst>
      <p:ext uri="{BB962C8B-B14F-4D97-AF65-F5344CB8AC3E}">
        <p14:creationId xmlns:p14="http://schemas.microsoft.com/office/powerpoint/2010/main" val="190314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ABCB680A-2CDF-0929-8A55-6B2DDB17D202}"/>
            </a:ext>
          </a:extLst>
        </p:cNvPr>
        <p:cNvGrpSpPr/>
        <p:nvPr/>
      </p:nvGrpSpPr>
      <p:grpSpPr>
        <a:xfrm>
          <a:off x="0" y="0"/>
          <a:ext cx="0" cy="0"/>
          <a:chOff x="0" y="0"/>
          <a:chExt cx="0" cy="0"/>
        </a:xfrm>
      </p:grpSpPr>
      <p:sp>
        <p:nvSpPr>
          <p:cNvPr id="234" name="Google Shape;234;p28">
            <a:extLst>
              <a:ext uri="{FF2B5EF4-FFF2-40B4-BE49-F238E27FC236}">
                <a16:creationId xmlns:a16="http://schemas.microsoft.com/office/drawing/2014/main" id="{0339C002-3B74-3CB5-3953-3C2A180D726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solidFill>
                  <a:schemeClr val="dk2"/>
                </a:solidFill>
              </a:rPr>
              <a:t>P</a:t>
            </a:r>
            <a:r>
              <a:rPr lang="en" dirty="0">
                <a:solidFill>
                  <a:schemeClr val="dk2"/>
                </a:solidFill>
              </a:rPr>
              <a:t>roposed Data to be tracked</a:t>
            </a:r>
            <a:endParaRPr dirty="0">
              <a:solidFill>
                <a:schemeClr val="accent1"/>
              </a:solidFill>
            </a:endParaRPr>
          </a:p>
        </p:txBody>
      </p:sp>
      <p:cxnSp>
        <p:nvCxnSpPr>
          <p:cNvPr id="241" name="Google Shape;241;p28">
            <a:extLst>
              <a:ext uri="{FF2B5EF4-FFF2-40B4-BE49-F238E27FC236}">
                <a16:creationId xmlns:a16="http://schemas.microsoft.com/office/drawing/2014/main" id="{69A8E91B-28AF-8B0D-E05F-6995B9F5CB2E}"/>
              </a:ext>
            </a:extLst>
          </p:cNvPr>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242" name="Google Shape;242;p28">
            <a:extLst>
              <a:ext uri="{FF2B5EF4-FFF2-40B4-BE49-F238E27FC236}">
                <a16:creationId xmlns:a16="http://schemas.microsoft.com/office/drawing/2014/main" id="{426FF9C0-D471-236F-2176-EACDD8490576}"/>
              </a:ext>
            </a:extLst>
          </p:cNvPr>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
        <p:nvSpPr>
          <p:cNvPr id="4" name="TextBox 3">
            <a:extLst>
              <a:ext uri="{FF2B5EF4-FFF2-40B4-BE49-F238E27FC236}">
                <a16:creationId xmlns:a16="http://schemas.microsoft.com/office/drawing/2014/main" id="{96DA9540-98D2-89BD-3372-1BFCDB36CA17}"/>
              </a:ext>
            </a:extLst>
          </p:cNvPr>
          <p:cNvSpPr txBox="1"/>
          <p:nvPr/>
        </p:nvSpPr>
        <p:spPr>
          <a:xfrm>
            <a:off x="529390" y="1128848"/>
            <a:ext cx="8404870" cy="3939540"/>
          </a:xfrm>
          <a:prstGeom prst="rect">
            <a:avLst/>
          </a:prstGeom>
          <a:noFill/>
        </p:spPr>
        <p:txBody>
          <a:bodyPr wrap="square" rtlCol="0">
            <a:spAutoFit/>
          </a:bodyPr>
          <a:lstStyle/>
          <a:p>
            <a:pPr>
              <a:lnSpc>
                <a:spcPts val="1500"/>
              </a:lnSpc>
            </a:pPr>
            <a:r>
              <a:rPr lang="en-US" sz="1300"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Real-Time GPS Tracking:</a:t>
            </a:r>
            <a: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  Record each bike's GPS coordinates with precise timestamps to reconstruct full routes, analyze usage patterns, and calculate speeds and travel times.</a:t>
            </a:r>
          </a:p>
          <a:p>
            <a:pPr>
              <a:lnSpc>
                <a:spcPts val="1500"/>
              </a:lnSpc>
            </a:pPr>
            <a:b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br>
            <a:r>
              <a:rPr lang="en-US" sz="1300"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Station Capacity Field:</a:t>
            </a:r>
            <a: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  Introducing a field that records the total capacity for each bike station would enable a more accurate assessment of station performance by comparing current bike availability against maximum capacity. This helps identify stations that are either operating at full capacity or frequently underutilized, allowing for more effective redistribution strategies and improved service reliability.</a:t>
            </a:r>
          </a:p>
          <a:p>
            <a:pPr>
              <a:lnSpc>
                <a:spcPts val="1500"/>
              </a:lnSpc>
            </a:pPr>
            <a:b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br>
            <a:r>
              <a:rPr lang="en-US" sz="1300"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Transactional Data Tracking for Bike Redistribution:</a:t>
            </a:r>
            <a: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  Implement a system that records all transactional details of bike redistribution events, including timestamps, origin and destination stations, the number of bikes moved, and contextual information such as the reason for the move. Unifying this data facilitates comprehensive analysis of redistribution operations, enabling data-driven optimization of rebalancing strategies and ensuring operational decisions are well-informed by historical trends.</a:t>
            </a:r>
          </a:p>
          <a:p>
            <a:pPr>
              <a:lnSpc>
                <a:spcPts val="1500"/>
              </a:lnSpc>
            </a:pPr>
            <a:b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br>
            <a:r>
              <a:rPr lang="en-US" sz="1300"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Bike-Level Information:</a:t>
            </a:r>
            <a: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  Detailed individual bike information is crucial for enhancing system performance and reliability. Recording each bike's unique identifier and model allows operators to monitor usage patterns and compare performance across models. Additionally, tracking maintenance and service history, along with usage frequency and mileage, enables proactive scheduling of repairs and replacements, ensuring that overused bikes receive timely attention and underused ones are reallocated as needed.</a:t>
            </a:r>
          </a:p>
          <a:p>
            <a:pPr>
              <a:lnSpc>
                <a:spcPts val="1500"/>
              </a:lnSpc>
            </a:pPr>
            <a:endParaRPr lang="en-US" b="0" dirty="0">
              <a:solidFill>
                <a:srgbClr val="1F2939"/>
              </a:solidFill>
              <a:effectLst/>
              <a:latin typeface="JetBrains Mono"/>
            </a:endParaRPr>
          </a:p>
        </p:txBody>
      </p:sp>
    </p:spTree>
    <p:extLst>
      <p:ext uri="{BB962C8B-B14F-4D97-AF65-F5344CB8AC3E}">
        <p14:creationId xmlns:p14="http://schemas.microsoft.com/office/powerpoint/2010/main" val="3929778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A90C8002-1B95-71DC-E1E6-032975959F08}"/>
            </a:ext>
          </a:extLst>
        </p:cNvPr>
        <p:cNvGrpSpPr/>
        <p:nvPr/>
      </p:nvGrpSpPr>
      <p:grpSpPr>
        <a:xfrm>
          <a:off x="0" y="0"/>
          <a:ext cx="0" cy="0"/>
          <a:chOff x="0" y="0"/>
          <a:chExt cx="0" cy="0"/>
        </a:xfrm>
      </p:grpSpPr>
      <p:cxnSp>
        <p:nvCxnSpPr>
          <p:cNvPr id="241" name="Google Shape;241;p28">
            <a:extLst>
              <a:ext uri="{FF2B5EF4-FFF2-40B4-BE49-F238E27FC236}">
                <a16:creationId xmlns:a16="http://schemas.microsoft.com/office/drawing/2014/main" id="{38B28E42-38AD-DDF7-83C3-1A6950E4FF04}"/>
              </a:ext>
            </a:extLst>
          </p:cNvPr>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242" name="Google Shape;242;p28">
            <a:extLst>
              <a:ext uri="{FF2B5EF4-FFF2-40B4-BE49-F238E27FC236}">
                <a16:creationId xmlns:a16="http://schemas.microsoft.com/office/drawing/2014/main" id="{DA6A1BE9-2089-B6C9-0292-B67E06822651}"/>
              </a:ext>
            </a:extLst>
          </p:cNvPr>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
        <p:nvSpPr>
          <p:cNvPr id="8" name="Google Shape;601;p43">
            <a:extLst>
              <a:ext uri="{FF2B5EF4-FFF2-40B4-BE49-F238E27FC236}">
                <a16:creationId xmlns:a16="http://schemas.microsoft.com/office/drawing/2014/main" id="{80D1E641-14DD-BBA4-F925-7089EE8B11E9}"/>
              </a:ext>
            </a:extLst>
          </p:cNvPr>
          <p:cNvSpPr txBox="1">
            <a:spLocks noGrp="1"/>
          </p:cNvSpPr>
          <p:nvPr>
            <p:ph type="title"/>
          </p:nvPr>
        </p:nvSpPr>
        <p:spPr>
          <a:xfrm>
            <a:off x="3899400" y="1801299"/>
            <a:ext cx="4790838" cy="16431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0000" dirty="0">
                <a:solidFill>
                  <a:schemeClr val="bg2"/>
                </a:solidFill>
              </a:rPr>
              <a:t>Thanks!</a:t>
            </a:r>
            <a:endParaRPr sz="10000" dirty="0">
              <a:solidFill>
                <a:schemeClr val="bg2"/>
              </a:solidFill>
            </a:endParaRPr>
          </a:p>
        </p:txBody>
      </p:sp>
      <p:grpSp>
        <p:nvGrpSpPr>
          <p:cNvPr id="11" name="Google Shape;598;p43">
            <a:extLst>
              <a:ext uri="{FF2B5EF4-FFF2-40B4-BE49-F238E27FC236}">
                <a16:creationId xmlns:a16="http://schemas.microsoft.com/office/drawing/2014/main" id="{6C63C63D-E85C-E796-AD79-24BE887CB436}"/>
              </a:ext>
            </a:extLst>
          </p:cNvPr>
          <p:cNvGrpSpPr/>
          <p:nvPr/>
        </p:nvGrpSpPr>
        <p:grpSpPr>
          <a:xfrm>
            <a:off x="748913" y="1282675"/>
            <a:ext cx="2578200" cy="2577900"/>
            <a:chOff x="6021000" y="1282675"/>
            <a:chExt cx="2578200" cy="2577900"/>
          </a:xfrm>
        </p:grpSpPr>
        <p:sp>
          <p:nvSpPr>
            <p:cNvPr id="12" name="Google Shape;599;p43">
              <a:extLst>
                <a:ext uri="{FF2B5EF4-FFF2-40B4-BE49-F238E27FC236}">
                  <a16:creationId xmlns:a16="http://schemas.microsoft.com/office/drawing/2014/main" id="{685BAFED-2F9F-9F30-6E21-697ED46BC520}"/>
                </a:ext>
              </a:extLst>
            </p:cNvPr>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0;p43">
              <a:extLst>
                <a:ext uri="{FF2B5EF4-FFF2-40B4-BE49-F238E27FC236}">
                  <a16:creationId xmlns:a16="http://schemas.microsoft.com/office/drawing/2014/main" id="{8A152C00-2E28-BBBB-5A46-5FE762C7C695}"/>
                </a:ext>
              </a:extLst>
            </p:cNvPr>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616;p43">
            <a:extLst>
              <a:ext uri="{FF2B5EF4-FFF2-40B4-BE49-F238E27FC236}">
                <a16:creationId xmlns:a16="http://schemas.microsoft.com/office/drawing/2014/main" id="{9F3EB643-8268-566F-BC24-47E620C02B24}"/>
              </a:ext>
            </a:extLst>
          </p:cNvPr>
          <p:cNvGrpSpPr/>
          <p:nvPr/>
        </p:nvGrpSpPr>
        <p:grpSpPr>
          <a:xfrm flipH="1">
            <a:off x="711738" y="1841453"/>
            <a:ext cx="2652549" cy="1573503"/>
            <a:chOff x="391350" y="2417025"/>
            <a:chExt cx="1851175" cy="1098125"/>
          </a:xfrm>
        </p:grpSpPr>
        <p:sp>
          <p:nvSpPr>
            <p:cNvPr id="15" name="Google Shape;617;p43">
              <a:extLst>
                <a:ext uri="{FF2B5EF4-FFF2-40B4-BE49-F238E27FC236}">
                  <a16:creationId xmlns:a16="http://schemas.microsoft.com/office/drawing/2014/main" id="{6FD5C2D3-C269-6897-1E82-47456329B7EC}"/>
                </a:ext>
              </a:extLst>
            </p:cNvPr>
            <p:cNvSpPr/>
            <p:nvPr/>
          </p:nvSpPr>
          <p:spPr>
            <a:xfrm>
              <a:off x="1760425" y="3032025"/>
              <a:ext cx="233450" cy="233450"/>
            </a:xfrm>
            <a:custGeom>
              <a:avLst/>
              <a:gdLst/>
              <a:ahLst/>
              <a:cxnLst/>
              <a:rect l="l" t="t" r="r" b="b"/>
              <a:pathLst>
                <a:path w="9338" h="9338" extrusionOk="0">
                  <a:moveTo>
                    <a:pt x="4669" y="2396"/>
                  </a:moveTo>
                  <a:cubicBezTo>
                    <a:pt x="5928" y="2396"/>
                    <a:pt x="6943" y="3411"/>
                    <a:pt x="6943" y="4669"/>
                  </a:cubicBezTo>
                  <a:cubicBezTo>
                    <a:pt x="6943" y="5928"/>
                    <a:pt x="5928" y="6943"/>
                    <a:pt x="4669" y="6943"/>
                  </a:cubicBezTo>
                  <a:cubicBezTo>
                    <a:pt x="3411" y="6943"/>
                    <a:pt x="2396" y="5928"/>
                    <a:pt x="2396" y="4669"/>
                  </a:cubicBezTo>
                  <a:cubicBezTo>
                    <a:pt x="2396" y="3411"/>
                    <a:pt x="3411" y="2396"/>
                    <a:pt x="4669" y="2396"/>
                  </a:cubicBezTo>
                  <a:close/>
                  <a:moveTo>
                    <a:pt x="4669" y="1"/>
                  </a:moveTo>
                  <a:cubicBezTo>
                    <a:pt x="2071" y="1"/>
                    <a:pt x="1" y="2071"/>
                    <a:pt x="1" y="4669"/>
                  </a:cubicBezTo>
                  <a:cubicBezTo>
                    <a:pt x="1" y="7267"/>
                    <a:pt x="2071" y="9338"/>
                    <a:pt x="4669" y="9338"/>
                  </a:cubicBezTo>
                  <a:cubicBezTo>
                    <a:pt x="7267" y="9338"/>
                    <a:pt x="9338" y="7267"/>
                    <a:pt x="9338" y="4669"/>
                  </a:cubicBezTo>
                  <a:cubicBezTo>
                    <a:pt x="9338" y="2071"/>
                    <a:pt x="7267" y="1"/>
                    <a:pt x="4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8;p43">
              <a:extLst>
                <a:ext uri="{FF2B5EF4-FFF2-40B4-BE49-F238E27FC236}">
                  <a16:creationId xmlns:a16="http://schemas.microsoft.com/office/drawing/2014/main" id="{1871FC9C-E0CB-F697-18DC-F55F02AF43B5}"/>
                </a:ext>
              </a:extLst>
            </p:cNvPr>
            <p:cNvSpPr/>
            <p:nvPr/>
          </p:nvSpPr>
          <p:spPr>
            <a:xfrm>
              <a:off x="391350" y="2782375"/>
              <a:ext cx="733800" cy="732775"/>
            </a:xfrm>
            <a:custGeom>
              <a:avLst/>
              <a:gdLst/>
              <a:ahLst/>
              <a:cxnLst/>
              <a:rect l="l" t="t" r="r" b="b"/>
              <a:pathLst>
                <a:path w="29352" h="29311" extrusionOk="0">
                  <a:moveTo>
                    <a:pt x="14737" y="1300"/>
                  </a:moveTo>
                  <a:cubicBezTo>
                    <a:pt x="22085" y="1300"/>
                    <a:pt x="28093" y="7308"/>
                    <a:pt x="28093" y="14655"/>
                  </a:cubicBezTo>
                  <a:cubicBezTo>
                    <a:pt x="28093" y="22003"/>
                    <a:pt x="22085" y="28011"/>
                    <a:pt x="14737" y="28011"/>
                  </a:cubicBezTo>
                  <a:cubicBezTo>
                    <a:pt x="7308" y="28011"/>
                    <a:pt x="1381" y="22003"/>
                    <a:pt x="1381" y="14655"/>
                  </a:cubicBezTo>
                  <a:cubicBezTo>
                    <a:pt x="1381" y="7308"/>
                    <a:pt x="7389" y="1300"/>
                    <a:pt x="14737" y="1300"/>
                  </a:cubicBezTo>
                  <a:close/>
                  <a:moveTo>
                    <a:pt x="14696" y="0"/>
                  </a:moveTo>
                  <a:cubicBezTo>
                    <a:pt x="6618" y="0"/>
                    <a:pt x="1" y="6536"/>
                    <a:pt x="1" y="14655"/>
                  </a:cubicBezTo>
                  <a:cubicBezTo>
                    <a:pt x="1" y="22774"/>
                    <a:pt x="6618" y="29310"/>
                    <a:pt x="14696" y="29310"/>
                  </a:cubicBezTo>
                  <a:cubicBezTo>
                    <a:pt x="22815" y="29310"/>
                    <a:pt x="29351" y="22734"/>
                    <a:pt x="29351" y="14655"/>
                  </a:cubicBezTo>
                  <a:cubicBezTo>
                    <a:pt x="29351" y="6536"/>
                    <a:pt x="22734" y="0"/>
                    <a:pt x="14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9;p43">
              <a:extLst>
                <a:ext uri="{FF2B5EF4-FFF2-40B4-BE49-F238E27FC236}">
                  <a16:creationId xmlns:a16="http://schemas.microsoft.com/office/drawing/2014/main" id="{2AABA76B-CE78-14E1-5AA3-9668EECACA48}"/>
                </a:ext>
              </a:extLst>
            </p:cNvPr>
            <p:cNvSpPr/>
            <p:nvPr/>
          </p:nvSpPr>
          <p:spPr>
            <a:xfrm>
              <a:off x="1257050" y="3057700"/>
              <a:ext cx="82225" cy="50200"/>
            </a:xfrm>
            <a:custGeom>
              <a:avLst/>
              <a:gdLst/>
              <a:ahLst/>
              <a:cxnLst/>
              <a:rect l="l" t="t" r="r" b="b"/>
              <a:pathLst>
                <a:path w="3289" h="2008" extrusionOk="0">
                  <a:moveTo>
                    <a:pt x="2625" y="0"/>
                  </a:moveTo>
                  <a:cubicBezTo>
                    <a:pt x="2558" y="0"/>
                    <a:pt x="2494" y="10"/>
                    <a:pt x="2436" y="29"/>
                  </a:cubicBezTo>
                  <a:lnTo>
                    <a:pt x="447" y="922"/>
                  </a:lnTo>
                  <a:cubicBezTo>
                    <a:pt x="122" y="1004"/>
                    <a:pt x="1" y="1369"/>
                    <a:pt x="122" y="1653"/>
                  </a:cubicBezTo>
                  <a:cubicBezTo>
                    <a:pt x="246" y="1901"/>
                    <a:pt x="489" y="2007"/>
                    <a:pt x="705" y="2007"/>
                  </a:cubicBezTo>
                  <a:cubicBezTo>
                    <a:pt x="772" y="2007"/>
                    <a:pt x="836" y="1997"/>
                    <a:pt x="894" y="1978"/>
                  </a:cubicBezTo>
                  <a:lnTo>
                    <a:pt x="2883" y="1125"/>
                  </a:lnTo>
                  <a:cubicBezTo>
                    <a:pt x="3208" y="963"/>
                    <a:pt x="3289" y="598"/>
                    <a:pt x="3208" y="354"/>
                  </a:cubicBezTo>
                  <a:cubicBezTo>
                    <a:pt x="3084" y="106"/>
                    <a:pt x="2841" y="0"/>
                    <a:pt x="2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0;p43">
              <a:extLst>
                <a:ext uri="{FF2B5EF4-FFF2-40B4-BE49-F238E27FC236}">
                  <a16:creationId xmlns:a16="http://schemas.microsoft.com/office/drawing/2014/main" id="{446AC25D-FC15-FC15-F84B-58D2B9695DB2}"/>
                </a:ext>
              </a:extLst>
            </p:cNvPr>
            <p:cNvSpPr/>
            <p:nvPr/>
          </p:nvSpPr>
          <p:spPr>
            <a:xfrm>
              <a:off x="1834525" y="3108150"/>
              <a:ext cx="84250" cy="84250"/>
            </a:xfrm>
            <a:custGeom>
              <a:avLst/>
              <a:gdLst/>
              <a:ahLst/>
              <a:cxnLst/>
              <a:rect l="l" t="t" r="r" b="b"/>
              <a:pathLst>
                <a:path w="3370" h="3370" extrusionOk="0">
                  <a:moveTo>
                    <a:pt x="1705" y="1"/>
                  </a:moveTo>
                  <a:cubicBezTo>
                    <a:pt x="812" y="1"/>
                    <a:pt x="41" y="772"/>
                    <a:pt x="41" y="1665"/>
                  </a:cubicBezTo>
                  <a:cubicBezTo>
                    <a:pt x="0" y="2599"/>
                    <a:pt x="731" y="3370"/>
                    <a:pt x="1705" y="3370"/>
                  </a:cubicBezTo>
                  <a:cubicBezTo>
                    <a:pt x="2639" y="3370"/>
                    <a:pt x="3370" y="2599"/>
                    <a:pt x="3370" y="1665"/>
                  </a:cubicBezTo>
                  <a:cubicBezTo>
                    <a:pt x="3370" y="772"/>
                    <a:pt x="2639" y="1"/>
                    <a:pt x="17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1;p43">
              <a:extLst>
                <a:ext uri="{FF2B5EF4-FFF2-40B4-BE49-F238E27FC236}">
                  <a16:creationId xmlns:a16="http://schemas.microsoft.com/office/drawing/2014/main" id="{72B2D9D6-FB1C-4822-5120-3B80E7EA7EEA}"/>
                </a:ext>
              </a:extLst>
            </p:cNvPr>
            <p:cNvSpPr/>
            <p:nvPr/>
          </p:nvSpPr>
          <p:spPr>
            <a:xfrm>
              <a:off x="1286475" y="3070350"/>
              <a:ext cx="121825" cy="132775"/>
            </a:xfrm>
            <a:custGeom>
              <a:avLst/>
              <a:gdLst/>
              <a:ahLst/>
              <a:cxnLst/>
              <a:rect l="l" t="t" r="r" b="b"/>
              <a:pathLst>
                <a:path w="4873" h="5311" extrusionOk="0">
                  <a:moveTo>
                    <a:pt x="407" y="1"/>
                  </a:moveTo>
                  <a:cubicBezTo>
                    <a:pt x="327" y="1"/>
                    <a:pt x="253" y="27"/>
                    <a:pt x="204" y="92"/>
                  </a:cubicBezTo>
                  <a:cubicBezTo>
                    <a:pt x="41" y="254"/>
                    <a:pt x="1" y="498"/>
                    <a:pt x="123" y="660"/>
                  </a:cubicBezTo>
                  <a:lnTo>
                    <a:pt x="4101" y="5166"/>
                  </a:lnTo>
                  <a:cubicBezTo>
                    <a:pt x="4192" y="5257"/>
                    <a:pt x="4309" y="5310"/>
                    <a:pt x="4423" y="5310"/>
                  </a:cubicBezTo>
                  <a:cubicBezTo>
                    <a:pt x="4511" y="5310"/>
                    <a:pt x="4598" y="5278"/>
                    <a:pt x="4669" y="5207"/>
                  </a:cubicBezTo>
                  <a:cubicBezTo>
                    <a:pt x="4791" y="5085"/>
                    <a:pt x="4872" y="4801"/>
                    <a:pt x="4710" y="4679"/>
                  </a:cubicBezTo>
                  <a:lnTo>
                    <a:pt x="732" y="132"/>
                  </a:lnTo>
                  <a:cubicBezTo>
                    <a:pt x="659" y="59"/>
                    <a:pt x="527" y="1"/>
                    <a:pt x="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22;p43">
              <a:extLst>
                <a:ext uri="{FF2B5EF4-FFF2-40B4-BE49-F238E27FC236}">
                  <a16:creationId xmlns:a16="http://schemas.microsoft.com/office/drawing/2014/main" id="{C020C88A-F0FB-18D6-3451-D555FA37AB23}"/>
                </a:ext>
              </a:extLst>
            </p:cNvPr>
            <p:cNvSpPr/>
            <p:nvPr/>
          </p:nvSpPr>
          <p:spPr>
            <a:xfrm>
              <a:off x="1509750" y="2782375"/>
              <a:ext cx="732775" cy="732775"/>
            </a:xfrm>
            <a:custGeom>
              <a:avLst/>
              <a:gdLst/>
              <a:ahLst/>
              <a:cxnLst/>
              <a:rect l="l" t="t" r="r" b="b"/>
              <a:pathLst>
                <a:path w="29311" h="29311" extrusionOk="0">
                  <a:moveTo>
                    <a:pt x="14696" y="1300"/>
                  </a:moveTo>
                  <a:cubicBezTo>
                    <a:pt x="22044" y="1300"/>
                    <a:pt x="28052" y="7308"/>
                    <a:pt x="28052" y="14655"/>
                  </a:cubicBezTo>
                  <a:cubicBezTo>
                    <a:pt x="28052" y="22003"/>
                    <a:pt x="22044" y="28011"/>
                    <a:pt x="14696" y="28011"/>
                  </a:cubicBezTo>
                  <a:cubicBezTo>
                    <a:pt x="7308" y="28011"/>
                    <a:pt x="1340" y="22003"/>
                    <a:pt x="1340" y="14655"/>
                  </a:cubicBezTo>
                  <a:cubicBezTo>
                    <a:pt x="1340" y="7308"/>
                    <a:pt x="7349" y="1300"/>
                    <a:pt x="14696" y="1300"/>
                  </a:cubicBezTo>
                  <a:close/>
                  <a:moveTo>
                    <a:pt x="14656" y="0"/>
                  </a:moveTo>
                  <a:cubicBezTo>
                    <a:pt x="6577" y="0"/>
                    <a:pt x="1" y="6536"/>
                    <a:pt x="1" y="14655"/>
                  </a:cubicBezTo>
                  <a:cubicBezTo>
                    <a:pt x="1" y="22774"/>
                    <a:pt x="6577" y="29310"/>
                    <a:pt x="14656" y="29310"/>
                  </a:cubicBezTo>
                  <a:cubicBezTo>
                    <a:pt x="22775" y="29310"/>
                    <a:pt x="29311" y="22734"/>
                    <a:pt x="29311" y="14655"/>
                  </a:cubicBezTo>
                  <a:cubicBezTo>
                    <a:pt x="29311" y="6536"/>
                    <a:pt x="22734" y="0"/>
                    <a:pt x="14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23;p43">
              <a:extLst>
                <a:ext uri="{FF2B5EF4-FFF2-40B4-BE49-F238E27FC236}">
                  <a16:creationId xmlns:a16="http://schemas.microsoft.com/office/drawing/2014/main" id="{D4E2C9CF-AF8A-6FD4-EE62-56ED202CDD05}"/>
                </a:ext>
              </a:extLst>
            </p:cNvPr>
            <p:cNvSpPr/>
            <p:nvPr/>
          </p:nvSpPr>
          <p:spPr>
            <a:xfrm>
              <a:off x="969850" y="2423475"/>
              <a:ext cx="128900" cy="264550"/>
            </a:xfrm>
            <a:custGeom>
              <a:avLst/>
              <a:gdLst/>
              <a:ahLst/>
              <a:cxnLst/>
              <a:rect l="l" t="t" r="r" b="b"/>
              <a:pathLst>
                <a:path w="5156" h="10582" extrusionOk="0">
                  <a:moveTo>
                    <a:pt x="4241" y="1"/>
                  </a:moveTo>
                  <a:cubicBezTo>
                    <a:pt x="4116" y="1"/>
                    <a:pt x="4002" y="110"/>
                    <a:pt x="3938" y="270"/>
                  </a:cubicBezTo>
                  <a:lnTo>
                    <a:pt x="0" y="9850"/>
                  </a:lnTo>
                  <a:cubicBezTo>
                    <a:pt x="325" y="10094"/>
                    <a:pt x="690" y="10338"/>
                    <a:pt x="1015" y="10581"/>
                  </a:cubicBezTo>
                  <a:lnTo>
                    <a:pt x="5034" y="757"/>
                  </a:lnTo>
                  <a:cubicBezTo>
                    <a:pt x="5156" y="554"/>
                    <a:pt x="5075" y="351"/>
                    <a:pt x="4953" y="270"/>
                  </a:cubicBezTo>
                  <a:lnTo>
                    <a:pt x="4344" y="26"/>
                  </a:lnTo>
                  <a:cubicBezTo>
                    <a:pt x="4309" y="9"/>
                    <a:pt x="4274" y="1"/>
                    <a:pt x="4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4;p43">
              <a:extLst>
                <a:ext uri="{FF2B5EF4-FFF2-40B4-BE49-F238E27FC236}">
                  <a16:creationId xmlns:a16="http://schemas.microsoft.com/office/drawing/2014/main" id="{154A36F1-9578-9CD9-9FE0-A0446E95443F}"/>
                </a:ext>
              </a:extLst>
            </p:cNvPr>
            <p:cNvSpPr/>
            <p:nvPr/>
          </p:nvSpPr>
          <p:spPr>
            <a:xfrm>
              <a:off x="1530050" y="2534550"/>
              <a:ext cx="137050" cy="323100"/>
            </a:xfrm>
            <a:custGeom>
              <a:avLst/>
              <a:gdLst/>
              <a:ahLst/>
              <a:cxnLst/>
              <a:rect l="l" t="t" r="r" b="b"/>
              <a:pathLst>
                <a:path w="5482" h="12924" extrusionOk="0">
                  <a:moveTo>
                    <a:pt x="4535" y="0"/>
                  </a:moveTo>
                  <a:cubicBezTo>
                    <a:pt x="4407" y="0"/>
                    <a:pt x="4217" y="116"/>
                    <a:pt x="4182" y="292"/>
                  </a:cubicBezTo>
                  <a:lnTo>
                    <a:pt x="82" y="12187"/>
                  </a:lnTo>
                  <a:cubicBezTo>
                    <a:pt x="1" y="12390"/>
                    <a:pt x="82" y="12633"/>
                    <a:pt x="244" y="12715"/>
                  </a:cubicBezTo>
                  <a:lnTo>
                    <a:pt x="853" y="12918"/>
                  </a:lnTo>
                  <a:cubicBezTo>
                    <a:pt x="870" y="12922"/>
                    <a:pt x="888" y="12924"/>
                    <a:pt x="905" y="12924"/>
                  </a:cubicBezTo>
                  <a:cubicBezTo>
                    <a:pt x="1056" y="12924"/>
                    <a:pt x="1223" y="12775"/>
                    <a:pt x="1259" y="12593"/>
                  </a:cubicBezTo>
                  <a:lnTo>
                    <a:pt x="5359" y="739"/>
                  </a:lnTo>
                  <a:cubicBezTo>
                    <a:pt x="5481" y="536"/>
                    <a:pt x="5359" y="252"/>
                    <a:pt x="5197" y="211"/>
                  </a:cubicBezTo>
                  <a:lnTo>
                    <a:pt x="4588" y="8"/>
                  </a:lnTo>
                  <a:cubicBezTo>
                    <a:pt x="4572" y="3"/>
                    <a:pt x="4555" y="0"/>
                    <a:pt x="4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5;p43">
              <a:extLst>
                <a:ext uri="{FF2B5EF4-FFF2-40B4-BE49-F238E27FC236}">
                  <a16:creationId xmlns:a16="http://schemas.microsoft.com/office/drawing/2014/main" id="{CB31904E-316F-A9D2-005A-6E6BB83DF940}"/>
                </a:ext>
              </a:extLst>
            </p:cNvPr>
            <p:cNvSpPr/>
            <p:nvPr/>
          </p:nvSpPr>
          <p:spPr>
            <a:xfrm>
              <a:off x="1395075" y="2639400"/>
              <a:ext cx="242575" cy="586375"/>
            </a:xfrm>
            <a:custGeom>
              <a:avLst/>
              <a:gdLst/>
              <a:ahLst/>
              <a:cxnLst/>
              <a:rect l="l" t="t" r="r" b="b"/>
              <a:pathLst>
                <a:path w="9703" h="23455" extrusionOk="0">
                  <a:moveTo>
                    <a:pt x="8220" y="1"/>
                  </a:moveTo>
                  <a:cubicBezTo>
                    <a:pt x="8028" y="1"/>
                    <a:pt x="7852" y="189"/>
                    <a:pt x="7754" y="483"/>
                  </a:cubicBezTo>
                  <a:lnTo>
                    <a:pt x="122" y="22404"/>
                  </a:lnTo>
                  <a:cubicBezTo>
                    <a:pt x="1" y="22729"/>
                    <a:pt x="122" y="23054"/>
                    <a:pt x="366" y="23135"/>
                  </a:cubicBezTo>
                  <a:lnTo>
                    <a:pt x="1340" y="23419"/>
                  </a:lnTo>
                  <a:cubicBezTo>
                    <a:pt x="1388" y="23443"/>
                    <a:pt x="1436" y="23454"/>
                    <a:pt x="1483" y="23454"/>
                  </a:cubicBezTo>
                  <a:cubicBezTo>
                    <a:pt x="1675" y="23454"/>
                    <a:pt x="1851" y="23266"/>
                    <a:pt x="1949" y="22972"/>
                  </a:cubicBezTo>
                  <a:lnTo>
                    <a:pt x="9581" y="1051"/>
                  </a:lnTo>
                  <a:cubicBezTo>
                    <a:pt x="9703" y="726"/>
                    <a:pt x="9581" y="361"/>
                    <a:pt x="9338" y="320"/>
                  </a:cubicBezTo>
                  <a:lnTo>
                    <a:pt x="8363" y="36"/>
                  </a:lnTo>
                  <a:cubicBezTo>
                    <a:pt x="8315" y="12"/>
                    <a:pt x="8267" y="1"/>
                    <a:pt x="8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6;p43">
              <a:extLst>
                <a:ext uri="{FF2B5EF4-FFF2-40B4-BE49-F238E27FC236}">
                  <a16:creationId xmlns:a16="http://schemas.microsoft.com/office/drawing/2014/main" id="{C5E536FA-E2A8-3693-70D7-42AD9278217B}"/>
                </a:ext>
              </a:extLst>
            </p:cNvPr>
            <p:cNvSpPr/>
            <p:nvPr/>
          </p:nvSpPr>
          <p:spPr>
            <a:xfrm>
              <a:off x="878500" y="2574900"/>
              <a:ext cx="170525" cy="338425"/>
            </a:xfrm>
            <a:custGeom>
              <a:avLst/>
              <a:gdLst/>
              <a:ahLst/>
              <a:cxnLst/>
              <a:rect l="l" t="t" r="r" b="b"/>
              <a:pathLst>
                <a:path w="6821" h="13537" extrusionOk="0">
                  <a:moveTo>
                    <a:pt x="5434" y="0"/>
                  </a:moveTo>
                  <a:cubicBezTo>
                    <a:pt x="5196" y="0"/>
                    <a:pt x="4975" y="183"/>
                    <a:pt x="4872" y="424"/>
                  </a:cubicBezTo>
                  <a:lnTo>
                    <a:pt x="1" y="12359"/>
                  </a:lnTo>
                  <a:cubicBezTo>
                    <a:pt x="528" y="12724"/>
                    <a:pt x="1097" y="13130"/>
                    <a:pt x="1584" y="13536"/>
                  </a:cubicBezTo>
                  <a:lnTo>
                    <a:pt x="6699" y="1114"/>
                  </a:lnTo>
                  <a:cubicBezTo>
                    <a:pt x="6821" y="789"/>
                    <a:pt x="6780" y="465"/>
                    <a:pt x="6496" y="383"/>
                  </a:cubicBezTo>
                  <a:lnTo>
                    <a:pt x="5562" y="18"/>
                  </a:lnTo>
                  <a:cubicBezTo>
                    <a:pt x="5519" y="6"/>
                    <a:pt x="5476" y="0"/>
                    <a:pt x="5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7;p43">
              <a:extLst>
                <a:ext uri="{FF2B5EF4-FFF2-40B4-BE49-F238E27FC236}">
                  <a16:creationId xmlns:a16="http://schemas.microsoft.com/office/drawing/2014/main" id="{9627D11F-00C6-7D72-2C8C-4FB69AA5937D}"/>
                </a:ext>
              </a:extLst>
            </p:cNvPr>
            <p:cNvSpPr/>
            <p:nvPr/>
          </p:nvSpPr>
          <p:spPr>
            <a:xfrm>
              <a:off x="734075" y="2865450"/>
              <a:ext cx="189100" cy="282375"/>
            </a:xfrm>
            <a:custGeom>
              <a:avLst/>
              <a:gdLst/>
              <a:ahLst/>
              <a:cxnLst/>
              <a:rect l="l" t="t" r="r" b="b"/>
              <a:pathLst>
                <a:path w="7564" h="11295" extrusionOk="0">
                  <a:moveTo>
                    <a:pt x="6496" y="0"/>
                  </a:moveTo>
                  <a:cubicBezTo>
                    <a:pt x="6338" y="0"/>
                    <a:pt x="6135" y="153"/>
                    <a:pt x="6062" y="372"/>
                  </a:cubicBezTo>
                  <a:cubicBezTo>
                    <a:pt x="6062" y="372"/>
                    <a:pt x="3301" y="8978"/>
                    <a:pt x="338" y="10764"/>
                  </a:cubicBezTo>
                  <a:cubicBezTo>
                    <a:pt x="0" y="10948"/>
                    <a:pt x="545" y="11295"/>
                    <a:pt x="1006" y="11295"/>
                  </a:cubicBezTo>
                  <a:cubicBezTo>
                    <a:pt x="1154" y="11295"/>
                    <a:pt x="1294" y="11259"/>
                    <a:pt x="1393" y="11170"/>
                  </a:cubicBezTo>
                  <a:cubicBezTo>
                    <a:pt x="4560" y="8450"/>
                    <a:pt x="7483" y="940"/>
                    <a:pt x="7483" y="940"/>
                  </a:cubicBezTo>
                  <a:cubicBezTo>
                    <a:pt x="7564" y="656"/>
                    <a:pt x="7523" y="372"/>
                    <a:pt x="7320" y="331"/>
                  </a:cubicBezTo>
                  <a:lnTo>
                    <a:pt x="6549" y="6"/>
                  </a:lnTo>
                  <a:cubicBezTo>
                    <a:pt x="6532" y="2"/>
                    <a:pt x="6515" y="0"/>
                    <a:pt x="6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8;p43">
              <a:extLst>
                <a:ext uri="{FF2B5EF4-FFF2-40B4-BE49-F238E27FC236}">
                  <a16:creationId xmlns:a16="http://schemas.microsoft.com/office/drawing/2014/main" id="{F92CF5BD-8481-404B-22E9-91CD1CC2950E}"/>
                </a:ext>
              </a:extLst>
            </p:cNvPr>
            <p:cNvSpPr/>
            <p:nvPr/>
          </p:nvSpPr>
          <p:spPr>
            <a:xfrm>
              <a:off x="997250" y="2660600"/>
              <a:ext cx="617075" cy="32500"/>
            </a:xfrm>
            <a:custGeom>
              <a:avLst/>
              <a:gdLst/>
              <a:ahLst/>
              <a:cxnLst/>
              <a:rect l="l" t="t" r="r" b="b"/>
              <a:pathLst>
                <a:path w="24683" h="1300" extrusionOk="0">
                  <a:moveTo>
                    <a:pt x="0" y="0"/>
                  </a:moveTo>
                  <a:lnTo>
                    <a:pt x="41" y="0"/>
                  </a:lnTo>
                  <a:lnTo>
                    <a:pt x="41" y="0"/>
                  </a:lnTo>
                  <a:lnTo>
                    <a:pt x="41" y="0"/>
                  </a:lnTo>
                  <a:close/>
                  <a:moveTo>
                    <a:pt x="41" y="0"/>
                  </a:moveTo>
                  <a:lnTo>
                    <a:pt x="41" y="1258"/>
                  </a:lnTo>
                  <a:lnTo>
                    <a:pt x="24276" y="1299"/>
                  </a:lnTo>
                  <a:cubicBezTo>
                    <a:pt x="24479" y="1299"/>
                    <a:pt x="24682" y="1177"/>
                    <a:pt x="24682" y="1015"/>
                  </a:cubicBezTo>
                  <a:lnTo>
                    <a:pt x="24682" y="365"/>
                  </a:lnTo>
                  <a:cubicBezTo>
                    <a:pt x="24682" y="162"/>
                    <a:pt x="24479" y="41"/>
                    <a:pt x="24236" y="41"/>
                  </a:cubicBezTo>
                  <a:lnTo>
                    <a:pt x="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9;p43">
              <a:extLst>
                <a:ext uri="{FF2B5EF4-FFF2-40B4-BE49-F238E27FC236}">
                  <a16:creationId xmlns:a16="http://schemas.microsoft.com/office/drawing/2014/main" id="{D0DEAFDD-8181-13AD-5E94-3C4B13970F5C}"/>
                </a:ext>
              </a:extLst>
            </p:cNvPr>
            <p:cNvSpPr/>
            <p:nvPr/>
          </p:nvSpPr>
          <p:spPr>
            <a:xfrm>
              <a:off x="919100" y="2772225"/>
              <a:ext cx="512550" cy="434525"/>
            </a:xfrm>
            <a:custGeom>
              <a:avLst/>
              <a:gdLst/>
              <a:ahLst/>
              <a:cxnLst/>
              <a:rect l="l" t="t" r="r" b="b"/>
              <a:pathLst>
                <a:path w="20502" h="17381" extrusionOk="0">
                  <a:moveTo>
                    <a:pt x="772" y="1"/>
                  </a:moveTo>
                  <a:lnTo>
                    <a:pt x="0" y="975"/>
                  </a:lnTo>
                  <a:lnTo>
                    <a:pt x="19486" y="17253"/>
                  </a:lnTo>
                  <a:cubicBezTo>
                    <a:pt x="19573" y="17340"/>
                    <a:pt x="19683" y="17381"/>
                    <a:pt x="19786" y="17381"/>
                  </a:cubicBezTo>
                  <a:cubicBezTo>
                    <a:pt x="19875" y="17381"/>
                    <a:pt x="19957" y="17351"/>
                    <a:pt x="20014" y="17294"/>
                  </a:cubicBezTo>
                  <a:lnTo>
                    <a:pt x="20420" y="16807"/>
                  </a:lnTo>
                  <a:cubicBezTo>
                    <a:pt x="20501" y="16685"/>
                    <a:pt x="20460" y="16442"/>
                    <a:pt x="20257" y="16279"/>
                  </a:cubicBezTo>
                  <a:lnTo>
                    <a:pt x="7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0;p43">
              <a:extLst>
                <a:ext uri="{FF2B5EF4-FFF2-40B4-BE49-F238E27FC236}">
                  <a16:creationId xmlns:a16="http://schemas.microsoft.com/office/drawing/2014/main" id="{26E8A3CC-03BA-1F3F-D679-27065D4D3B79}"/>
                </a:ext>
              </a:extLst>
            </p:cNvPr>
            <p:cNvSpPr/>
            <p:nvPr/>
          </p:nvSpPr>
          <p:spPr>
            <a:xfrm>
              <a:off x="1560500" y="2784075"/>
              <a:ext cx="346100" cy="388175"/>
            </a:xfrm>
            <a:custGeom>
              <a:avLst/>
              <a:gdLst/>
              <a:ahLst/>
              <a:cxnLst/>
              <a:rect l="l" t="t" r="r" b="b"/>
              <a:pathLst>
                <a:path w="13844" h="15527" extrusionOk="0">
                  <a:moveTo>
                    <a:pt x="799" y="1"/>
                  </a:moveTo>
                  <a:cubicBezTo>
                    <a:pt x="738" y="1"/>
                    <a:pt x="684" y="21"/>
                    <a:pt x="650" y="54"/>
                  </a:cubicBezTo>
                  <a:lnTo>
                    <a:pt x="122" y="541"/>
                  </a:lnTo>
                  <a:cubicBezTo>
                    <a:pt x="1" y="623"/>
                    <a:pt x="1" y="826"/>
                    <a:pt x="82" y="947"/>
                  </a:cubicBezTo>
                  <a:lnTo>
                    <a:pt x="12788" y="15399"/>
                  </a:lnTo>
                  <a:cubicBezTo>
                    <a:pt x="12832" y="15486"/>
                    <a:pt x="12910" y="15527"/>
                    <a:pt x="12992" y="15527"/>
                  </a:cubicBezTo>
                  <a:cubicBezTo>
                    <a:pt x="13064" y="15527"/>
                    <a:pt x="13138" y="15496"/>
                    <a:pt x="13194" y="15440"/>
                  </a:cubicBezTo>
                  <a:lnTo>
                    <a:pt x="13681" y="14993"/>
                  </a:lnTo>
                  <a:cubicBezTo>
                    <a:pt x="13844" y="14912"/>
                    <a:pt x="13844" y="14709"/>
                    <a:pt x="13722" y="14587"/>
                  </a:cubicBezTo>
                  <a:lnTo>
                    <a:pt x="1056" y="135"/>
                  </a:lnTo>
                  <a:cubicBezTo>
                    <a:pt x="985" y="40"/>
                    <a:pt x="886"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1;p43">
              <a:extLst>
                <a:ext uri="{FF2B5EF4-FFF2-40B4-BE49-F238E27FC236}">
                  <a16:creationId xmlns:a16="http://schemas.microsoft.com/office/drawing/2014/main" id="{8CD4FD09-2AA0-2CB5-E0B8-C7057A167921}"/>
                </a:ext>
              </a:extLst>
            </p:cNvPr>
            <p:cNvSpPr/>
            <p:nvPr/>
          </p:nvSpPr>
          <p:spPr>
            <a:xfrm>
              <a:off x="1431625" y="3138600"/>
              <a:ext cx="461775" cy="87300"/>
            </a:xfrm>
            <a:custGeom>
              <a:avLst/>
              <a:gdLst/>
              <a:ahLst/>
              <a:cxnLst/>
              <a:rect l="l" t="t" r="r" b="b"/>
              <a:pathLst>
                <a:path w="18471" h="3492" extrusionOk="0">
                  <a:moveTo>
                    <a:pt x="18187" y="0"/>
                  </a:moveTo>
                  <a:lnTo>
                    <a:pt x="162" y="2030"/>
                  </a:lnTo>
                  <a:lnTo>
                    <a:pt x="0" y="3492"/>
                  </a:lnTo>
                  <a:lnTo>
                    <a:pt x="0" y="3492"/>
                  </a:lnTo>
                  <a:lnTo>
                    <a:pt x="18146" y="1340"/>
                  </a:lnTo>
                  <a:cubicBezTo>
                    <a:pt x="18268" y="1340"/>
                    <a:pt x="18430" y="1178"/>
                    <a:pt x="18430" y="1015"/>
                  </a:cubicBezTo>
                  <a:lnTo>
                    <a:pt x="18471" y="325"/>
                  </a:lnTo>
                  <a:cubicBezTo>
                    <a:pt x="18471" y="163"/>
                    <a:pt x="18349" y="0"/>
                    <a:pt x="18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2;p43">
              <a:extLst>
                <a:ext uri="{FF2B5EF4-FFF2-40B4-BE49-F238E27FC236}">
                  <a16:creationId xmlns:a16="http://schemas.microsoft.com/office/drawing/2014/main" id="{43BCFBF7-5BDF-D934-3E65-99D50AC3091D}"/>
                </a:ext>
              </a:extLst>
            </p:cNvPr>
            <p:cNvSpPr/>
            <p:nvPr/>
          </p:nvSpPr>
          <p:spPr>
            <a:xfrm>
              <a:off x="1272275" y="3085300"/>
              <a:ext cx="281150" cy="246675"/>
            </a:xfrm>
            <a:custGeom>
              <a:avLst/>
              <a:gdLst/>
              <a:ahLst/>
              <a:cxnLst/>
              <a:rect l="l" t="t" r="r" b="b"/>
              <a:pathLst>
                <a:path w="11246" h="9867" extrusionOk="0">
                  <a:moveTo>
                    <a:pt x="4879" y="1998"/>
                  </a:moveTo>
                  <a:cubicBezTo>
                    <a:pt x="5039" y="1998"/>
                    <a:pt x="5202" y="2029"/>
                    <a:pt x="5359" y="2092"/>
                  </a:cubicBezTo>
                  <a:cubicBezTo>
                    <a:pt x="5968" y="2335"/>
                    <a:pt x="6252" y="3107"/>
                    <a:pt x="5968" y="3716"/>
                  </a:cubicBezTo>
                  <a:cubicBezTo>
                    <a:pt x="5757" y="4167"/>
                    <a:pt x="5301" y="4418"/>
                    <a:pt x="4831" y="4418"/>
                  </a:cubicBezTo>
                  <a:cubicBezTo>
                    <a:pt x="4667" y="4418"/>
                    <a:pt x="4502" y="4387"/>
                    <a:pt x="4344" y="4325"/>
                  </a:cubicBezTo>
                  <a:cubicBezTo>
                    <a:pt x="3735" y="4000"/>
                    <a:pt x="3492" y="3310"/>
                    <a:pt x="3735" y="2701"/>
                  </a:cubicBezTo>
                  <a:cubicBezTo>
                    <a:pt x="3976" y="2249"/>
                    <a:pt x="4418" y="1998"/>
                    <a:pt x="4879" y="1998"/>
                  </a:cubicBezTo>
                  <a:close/>
                  <a:moveTo>
                    <a:pt x="7517" y="3866"/>
                  </a:moveTo>
                  <a:cubicBezTo>
                    <a:pt x="7678" y="3866"/>
                    <a:pt x="7841" y="3896"/>
                    <a:pt x="7998" y="3959"/>
                  </a:cubicBezTo>
                  <a:cubicBezTo>
                    <a:pt x="8607" y="4284"/>
                    <a:pt x="8891" y="4974"/>
                    <a:pt x="8607" y="5583"/>
                  </a:cubicBezTo>
                  <a:cubicBezTo>
                    <a:pt x="8396" y="6035"/>
                    <a:pt x="7940" y="6285"/>
                    <a:pt x="7469" y="6285"/>
                  </a:cubicBezTo>
                  <a:cubicBezTo>
                    <a:pt x="7306" y="6285"/>
                    <a:pt x="7140" y="6255"/>
                    <a:pt x="6983" y="6192"/>
                  </a:cubicBezTo>
                  <a:cubicBezTo>
                    <a:pt x="6374" y="5908"/>
                    <a:pt x="6130" y="5177"/>
                    <a:pt x="6374" y="4568"/>
                  </a:cubicBezTo>
                  <a:cubicBezTo>
                    <a:pt x="6615" y="4116"/>
                    <a:pt x="7057" y="3866"/>
                    <a:pt x="7517" y="3866"/>
                  </a:cubicBezTo>
                  <a:close/>
                  <a:moveTo>
                    <a:pt x="4779" y="5188"/>
                  </a:moveTo>
                  <a:cubicBezTo>
                    <a:pt x="4947" y="5188"/>
                    <a:pt x="5117" y="5223"/>
                    <a:pt x="5278" y="5299"/>
                  </a:cubicBezTo>
                  <a:cubicBezTo>
                    <a:pt x="5887" y="5583"/>
                    <a:pt x="6130" y="6314"/>
                    <a:pt x="5887" y="6923"/>
                  </a:cubicBezTo>
                  <a:cubicBezTo>
                    <a:pt x="5646" y="7374"/>
                    <a:pt x="5204" y="7625"/>
                    <a:pt x="4744" y="7625"/>
                  </a:cubicBezTo>
                  <a:cubicBezTo>
                    <a:pt x="4583" y="7625"/>
                    <a:pt x="4420" y="7594"/>
                    <a:pt x="4263" y="7532"/>
                  </a:cubicBezTo>
                  <a:cubicBezTo>
                    <a:pt x="3654" y="7247"/>
                    <a:pt x="3329" y="6517"/>
                    <a:pt x="3654" y="5908"/>
                  </a:cubicBezTo>
                  <a:cubicBezTo>
                    <a:pt x="3863" y="5460"/>
                    <a:pt x="4313" y="5188"/>
                    <a:pt x="4779" y="5188"/>
                  </a:cubicBezTo>
                  <a:close/>
                  <a:moveTo>
                    <a:pt x="5668" y="0"/>
                  </a:moveTo>
                  <a:cubicBezTo>
                    <a:pt x="3809" y="0"/>
                    <a:pt x="2007" y="1086"/>
                    <a:pt x="1178" y="2863"/>
                  </a:cubicBezTo>
                  <a:cubicBezTo>
                    <a:pt x="1" y="5339"/>
                    <a:pt x="1097" y="8222"/>
                    <a:pt x="3532" y="9399"/>
                  </a:cubicBezTo>
                  <a:cubicBezTo>
                    <a:pt x="4213" y="9717"/>
                    <a:pt x="4920" y="9866"/>
                    <a:pt x="5613" y="9866"/>
                  </a:cubicBezTo>
                  <a:cubicBezTo>
                    <a:pt x="7483" y="9866"/>
                    <a:pt x="9250" y="8781"/>
                    <a:pt x="10109" y="7004"/>
                  </a:cubicBezTo>
                  <a:cubicBezTo>
                    <a:pt x="11245" y="4527"/>
                    <a:pt x="10149" y="1645"/>
                    <a:pt x="7714" y="468"/>
                  </a:cubicBezTo>
                  <a:cubicBezTo>
                    <a:pt x="7055" y="150"/>
                    <a:pt x="6358" y="0"/>
                    <a:pt x="5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3;p43">
              <a:extLst>
                <a:ext uri="{FF2B5EF4-FFF2-40B4-BE49-F238E27FC236}">
                  <a16:creationId xmlns:a16="http://schemas.microsoft.com/office/drawing/2014/main" id="{063AFCA8-39ED-1C90-5AFB-72B86BD3B723}"/>
                </a:ext>
              </a:extLst>
            </p:cNvPr>
            <p:cNvSpPr/>
            <p:nvPr/>
          </p:nvSpPr>
          <p:spPr>
            <a:xfrm>
              <a:off x="1421475" y="3227650"/>
              <a:ext cx="121800" cy="132775"/>
            </a:xfrm>
            <a:custGeom>
              <a:avLst/>
              <a:gdLst/>
              <a:ahLst/>
              <a:cxnLst/>
              <a:rect l="l" t="t" r="r" b="b"/>
              <a:pathLst>
                <a:path w="4872" h="5311" extrusionOk="0">
                  <a:moveTo>
                    <a:pt x="426" y="1"/>
                  </a:moveTo>
                  <a:cubicBezTo>
                    <a:pt x="346" y="1"/>
                    <a:pt x="268" y="27"/>
                    <a:pt x="203" y="92"/>
                  </a:cubicBezTo>
                  <a:cubicBezTo>
                    <a:pt x="81" y="254"/>
                    <a:pt x="0" y="498"/>
                    <a:pt x="162" y="660"/>
                  </a:cubicBezTo>
                  <a:lnTo>
                    <a:pt x="4141" y="5166"/>
                  </a:lnTo>
                  <a:cubicBezTo>
                    <a:pt x="4209" y="5258"/>
                    <a:pt x="4329" y="5310"/>
                    <a:pt x="4442" y="5310"/>
                  </a:cubicBezTo>
                  <a:cubicBezTo>
                    <a:pt x="4531" y="5310"/>
                    <a:pt x="4615" y="5278"/>
                    <a:pt x="4669" y="5207"/>
                  </a:cubicBezTo>
                  <a:cubicBezTo>
                    <a:pt x="4831" y="5085"/>
                    <a:pt x="4871" y="4801"/>
                    <a:pt x="4750" y="4679"/>
                  </a:cubicBezTo>
                  <a:lnTo>
                    <a:pt x="771" y="133"/>
                  </a:lnTo>
                  <a:cubicBezTo>
                    <a:pt x="674" y="59"/>
                    <a:pt x="547"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4;p43">
              <a:extLst>
                <a:ext uri="{FF2B5EF4-FFF2-40B4-BE49-F238E27FC236}">
                  <a16:creationId xmlns:a16="http://schemas.microsoft.com/office/drawing/2014/main" id="{382FB3F3-5921-4952-49A6-9A488AAF1445}"/>
                </a:ext>
              </a:extLst>
            </p:cNvPr>
            <p:cNvSpPr/>
            <p:nvPr/>
          </p:nvSpPr>
          <p:spPr>
            <a:xfrm>
              <a:off x="1487425" y="3329050"/>
              <a:ext cx="85275" cy="36000"/>
            </a:xfrm>
            <a:custGeom>
              <a:avLst/>
              <a:gdLst/>
              <a:ahLst/>
              <a:cxnLst/>
              <a:rect l="l" t="t" r="r" b="b"/>
              <a:pathLst>
                <a:path w="3411" h="1440" extrusionOk="0">
                  <a:moveTo>
                    <a:pt x="618" y="0"/>
                  </a:moveTo>
                  <a:cubicBezTo>
                    <a:pt x="343" y="0"/>
                    <a:pt x="118" y="251"/>
                    <a:pt x="82" y="501"/>
                  </a:cubicBezTo>
                  <a:cubicBezTo>
                    <a:pt x="1" y="826"/>
                    <a:pt x="285" y="1110"/>
                    <a:pt x="569" y="1151"/>
                  </a:cubicBezTo>
                  <a:lnTo>
                    <a:pt x="2721" y="1435"/>
                  </a:lnTo>
                  <a:cubicBezTo>
                    <a:pt x="2741" y="1438"/>
                    <a:pt x="2763" y="1440"/>
                    <a:pt x="2784" y="1440"/>
                  </a:cubicBezTo>
                  <a:cubicBezTo>
                    <a:pt x="3051" y="1440"/>
                    <a:pt x="3333" y="1208"/>
                    <a:pt x="3370" y="907"/>
                  </a:cubicBezTo>
                  <a:cubicBezTo>
                    <a:pt x="3411" y="623"/>
                    <a:pt x="3167" y="298"/>
                    <a:pt x="2842" y="258"/>
                  </a:cubicBezTo>
                  <a:lnTo>
                    <a:pt x="731" y="14"/>
                  </a:lnTo>
                  <a:cubicBezTo>
                    <a:pt x="693" y="5"/>
                    <a:pt x="655"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5;p43">
              <a:extLst>
                <a:ext uri="{FF2B5EF4-FFF2-40B4-BE49-F238E27FC236}">
                  <a16:creationId xmlns:a16="http://schemas.microsoft.com/office/drawing/2014/main" id="{08D1DE2E-2160-9757-5ABC-3ED89B1C3F4C}"/>
                </a:ext>
              </a:extLst>
            </p:cNvPr>
            <p:cNvSpPr/>
            <p:nvPr/>
          </p:nvSpPr>
          <p:spPr>
            <a:xfrm>
              <a:off x="716125" y="3108150"/>
              <a:ext cx="85275" cy="84250"/>
            </a:xfrm>
            <a:custGeom>
              <a:avLst/>
              <a:gdLst/>
              <a:ahLst/>
              <a:cxnLst/>
              <a:rect l="l" t="t" r="r" b="b"/>
              <a:pathLst>
                <a:path w="3411" h="3370" extrusionOk="0">
                  <a:moveTo>
                    <a:pt x="1746" y="1"/>
                  </a:moveTo>
                  <a:cubicBezTo>
                    <a:pt x="812" y="1"/>
                    <a:pt x="82" y="772"/>
                    <a:pt x="82" y="1665"/>
                  </a:cubicBezTo>
                  <a:cubicBezTo>
                    <a:pt x="0" y="2599"/>
                    <a:pt x="772" y="3370"/>
                    <a:pt x="1746" y="3370"/>
                  </a:cubicBezTo>
                  <a:cubicBezTo>
                    <a:pt x="2639" y="3370"/>
                    <a:pt x="3410" y="2599"/>
                    <a:pt x="3410" y="1665"/>
                  </a:cubicBezTo>
                  <a:cubicBezTo>
                    <a:pt x="3410" y="772"/>
                    <a:pt x="2639"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6;p43">
              <a:extLst>
                <a:ext uri="{FF2B5EF4-FFF2-40B4-BE49-F238E27FC236}">
                  <a16:creationId xmlns:a16="http://schemas.microsoft.com/office/drawing/2014/main" id="{DCB6F505-5EAA-8521-4A6D-62411B79ADEC}"/>
                </a:ext>
              </a:extLst>
            </p:cNvPr>
            <p:cNvSpPr/>
            <p:nvPr/>
          </p:nvSpPr>
          <p:spPr>
            <a:xfrm>
              <a:off x="888650" y="2555050"/>
              <a:ext cx="122825" cy="33500"/>
            </a:xfrm>
            <a:custGeom>
              <a:avLst/>
              <a:gdLst/>
              <a:ahLst/>
              <a:cxnLst/>
              <a:rect l="l" t="t" r="r" b="b"/>
              <a:pathLst>
                <a:path w="4913" h="1340" extrusionOk="0">
                  <a:moveTo>
                    <a:pt x="650" y="0"/>
                  </a:moveTo>
                  <a:cubicBezTo>
                    <a:pt x="325" y="0"/>
                    <a:pt x="1" y="325"/>
                    <a:pt x="1" y="650"/>
                  </a:cubicBezTo>
                  <a:cubicBezTo>
                    <a:pt x="1" y="1015"/>
                    <a:pt x="325" y="1340"/>
                    <a:pt x="650" y="1340"/>
                  </a:cubicBezTo>
                  <a:lnTo>
                    <a:pt x="4263" y="1340"/>
                  </a:lnTo>
                  <a:cubicBezTo>
                    <a:pt x="4628" y="1340"/>
                    <a:pt x="4913" y="1015"/>
                    <a:pt x="4913" y="650"/>
                  </a:cubicBezTo>
                  <a:cubicBezTo>
                    <a:pt x="4913" y="284"/>
                    <a:pt x="4628" y="0"/>
                    <a:pt x="4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7;p43">
              <a:extLst>
                <a:ext uri="{FF2B5EF4-FFF2-40B4-BE49-F238E27FC236}">
                  <a16:creationId xmlns:a16="http://schemas.microsoft.com/office/drawing/2014/main" id="{5AD13532-310E-248B-271D-C07C13A72792}"/>
                </a:ext>
              </a:extLst>
            </p:cNvPr>
            <p:cNvSpPr/>
            <p:nvPr/>
          </p:nvSpPr>
          <p:spPr>
            <a:xfrm>
              <a:off x="787175" y="2431900"/>
              <a:ext cx="252725" cy="190150"/>
            </a:xfrm>
            <a:custGeom>
              <a:avLst/>
              <a:gdLst/>
              <a:ahLst/>
              <a:cxnLst/>
              <a:rect l="l" t="t" r="r" b="b"/>
              <a:pathLst>
                <a:path w="10109" h="7606" extrusionOk="0">
                  <a:moveTo>
                    <a:pt x="9651" y="0"/>
                  </a:moveTo>
                  <a:cubicBezTo>
                    <a:pt x="9615" y="0"/>
                    <a:pt x="9578" y="5"/>
                    <a:pt x="9540" y="14"/>
                  </a:cubicBezTo>
                  <a:cubicBezTo>
                    <a:pt x="6373" y="14"/>
                    <a:pt x="3938" y="501"/>
                    <a:pt x="2233" y="1476"/>
                  </a:cubicBezTo>
                  <a:cubicBezTo>
                    <a:pt x="325" y="2572"/>
                    <a:pt x="0" y="3992"/>
                    <a:pt x="0" y="4723"/>
                  </a:cubicBezTo>
                  <a:cubicBezTo>
                    <a:pt x="122" y="6266"/>
                    <a:pt x="1502" y="7605"/>
                    <a:pt x="3166" y="7605"/>
                  </a:cubicBezTo>
                  <a:cubicBezTo>
                    <a:pt x="3451" y="7605"/>
                    <a:pt x="3654" y="7362"/>
                    <a:pt x="3654" y="7118"/>
                  </a:cubicBezTo>
                  <a:cubicBezTo>
                    <a:pt x="3654" y="6794"/>
                    <a:pt x="3410" y="6591"/>
                    <a:pt x="3166" y="6591"/>
                  </a:cubicBezTo>
                  <a:cubicBezTo>
                    <a:pt x="2111" y="6591"/>
                    <a:pt x="1177" y="5697"/>
                    <a:pt x="1177" y="4642"/>
                  </a:cubicBezTo>
                  <a:lnTo>
                    <a:pt x="1177" y="4358"/>
                  </a:lnTo>
                  <a:cubicBezTo>
                    <a:pt x="1583" y="5454"/>
                    <a:pt x="2923" y="6185"/>
                    <a:pt x="4628" y="6185"/>
                  </a:cubicBezTo>
                  <a:cubicBezTo>
                    <a:pt x="4953" y="6185"/>
                    <a:pt x="5156" y="5941"/>
                    <a:pt x="5156" y="5697"/>
                  </a:cubicBezTo>
                  <a:cubicBezTo>
                    <a:pt x="5156" y="5373"/>
                    <a:pt x="4871" y="5170"/>
                    <a:pt x="4628" y="5170"/>
                  </a:cubicBezTo>
                  <a:cubicBezTo>
                    <a:pt x="3045" y="5170"/>
                    <a:pt x="2111" y="4398"/>
                    <a:pt x="2111" y="3708"/>
                  </a:cubicBezTo>
                  <a:cubicBezTo>
                    <a:pt x="2111" y="3099"/>
                    <a:pt x="2639" y="2490"/>
                    <a:pt x="3654" y="2044"/>
                  </a:cubicBezTo>
                  <a:cubicBezTo>
                    <a:pt x="4628" y="1557"/>
                    <a:pt x="6414" y="1029"/>
                    <a:pt x="9621" y="1029"/>
                  </a:cubicBezTo>
                  <a:cubicBezTo>
                    <a:pt x="9905" y="1029"/>
                    <a:pt x="10108" y="745"/>
                    <a:pt x="10108" y="501"/>
                  </a:cubicBezTo>
                  <a:cubicBezTo>
                    <a:pt x="10108" y="251"/>
                    <a:pt x="9919" y="0"/>
                    <a:pt x="9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8;p43">
              <a:extLst>
                <a:ext uri="{FF2B5EF4-FFF2-40B4-BE49-F238E27FC236}">
                  <a16:creationId xmlns:a16="http://schemas.microsoft.com/office/drawing/2014/main" id="{2C305A3B-BA79-C98E-B8CC-5D818D2454BB}"/>
                </a:ext>
              </a:extLst>
            </p:cNvPr>
            <p:cNvSpPr/>
            <p:nvPr/>
          </p:nvSpPr>
          <p:spPr>
            <a:xfrm>
              <a:off x="1477275" y="2471150"/>
              <a:ext cx="272025" cy="86900"/>
            </a:xfrm>
            <a:custGeom>
              <a:avLst/>
              <a:gdLst/>
              <a:ahLst/>
              <a:cxnLst/>
              <a:rect l="l" t="t" r="r" b="b"/>
              <a:pathLst>
                <a:path w="10881" h="3476" extrusionOk="0">
                  <a:moveTo>
                    <a:pt x="1702" y="1"/>
                  </a:moveTo>
                  <a:cubicBezTo>
                    <a:pt x="1019" y="1"/>
                    <a:pt x="195" y="145"/>
                    <a:pt x="163" y="596"/>
                  </a:cubicBezTo>
                  <a:lnTo>
                    <a:pt x="123" y="961"/>
                  </a:lnTo>
                  <a:cubicBezTo>
                    <a:pt x="1" y="1692"/>
                    <a:pt x="1422" y="2098"/>
                    <a:pt x="2234" y="2341"/>
                  </a:cubicBezTo>
                  <a:lnTo>
                    <a:pt x="6455" y="3397"/>
                  </a:lnTo>
                  <a:cubicBezTo>
                    <a:pt x="6618" y="3451"/>
                    <a:pt x="6814" y="3476"/>
                    <a:pt x="7030" y="3476"/>
                  </a:cubicBezTo>
                  <a:cubicBezTo>
                    <a:pt x="8434" y="3476"/>
                    <a:pt x="10723" y="2447"/>
                    <a:pt x="10759" y="1814"/>
                  </a:cubicBezTo>
                  <a:cubicBezTo>
                    <a:pt x="10880" y="1123"/>
                    <a:pt x="10677" y="271"/>
                    <a:pt x="9419" y="230"/>
                  </a:cubicBezTo>
                  <a:cubicBezTo>
                    <a:pt x="9419" y="230"/>
                    <a:pt x="3979" y="149"/>
                    <a:pt x="2193" y="27"/>
                  </a:cubicBezTo>
                  <a:cubicBezTo>
                    <a:pt x="2050" y="11"/>
                    <a:pt x="1881" y="1"/>
                    <a:pt x="1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9;p43">
              <a:extLst>
                <a:ext uri="{FF2B5EF4-FFF2-40B4-BE49-F238E27FC236}">
                  <a16:creationId xmlns:a16="http://schemas.microsoft.com/office/drawing/2014/main" id="{31214501-52AE-3AC0-CD9E-682D8607F3BC}"/>
                </a:ext>
              </a:extLst>
            </p:cNvPr>
            <p:cNvSpPr/>
            <p:nvPr/>
          </p:nvSpPr>
          <p:spPr>
            <a:xfrm>
              <a:off x="840950" y="2590550"/>
              <a:ext cx="156325" cy="42725"/>
            </a:xfrm>
            <a:custGeom>
              <a:avLst/>
              <a:gdLst/>
              <a:ahLst/>
              <a:cxnLst/>
              <a:rect l="l" t="t" r="r" b="b"/>
              <a:pathLst>
                <a:path w="6253" h="1709" extrusionOk="0">
                  <a:moveTo>
                    <a:pt x="853" y="1"/>
                  </a:moveTo>
                  <a:cubicBezTo>
                    <a:pt x="366" y="1"/>
                    <a:pt x="1" y="407"/>
                    <a:pt x="1" y="853"/>
                  </a:cubicBezTo>
                  <a:cubicBezTo>
                    <a:pt x="1" y="1318"/>
                    <a:pt x="370" y="1709"/>
                    <a:pt x="791" y="1709"/>
                  </a:cubicBezTo>
                  <a:cubicBezTo>
                    <a:pt x="812" y="1709"/>
                    <a:pt x="832" y="1708"/>
                    <a:pt x="853" y="1706"/>
                  </a:cubicBezTo>
                  <a:lnTo>
                    <a:pt x="5359" y="1706"/>
                  </a:lnTo>
                  <a:cubicBezTo>
                    <a:pt x="5887" y="1706"/>
                    <a:pt x="6252" y="1341"/>
                    <a:pt x="6252" y="853"/>
                  </a:cubicBezTo>
                  <a:cubicBezTo>
                    <a:pt x="6252" y="366"/>
                    <a:pt x="5846" y="1"/>
                    <a:pt x="5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0;p43">
              <a:extLst>
                <a:ext uri="{FF2B5EF4-FFF2-40B4-BE49-F238E27FC236}">
                  <a16:creationId xmlns:a16="http://schemas.microsoft.com/office/drawing/2014/main" id="{DBB32676-DDA8-5A6E-FA2E-40C3E3FF3C0F}"/>
                </a:ext>
              </a:extLst>
            </p:cNvPr>
            <p:cNvSpPr/>
            <p:nvPr/>
          </p:nvSpPr>
          <p:spPr>
            <a:xfrm>
              <a:off x="1009425" y="2417025"/>
              <a:ext cx="97450" cy="47725"/>
            </a:xfrm>
            <a:custGeom>
              <a:avLst/>
              <a:gdLst/>
              <a:ahLst/>
              <a:cxnLst/>
              <a:rect l="l" t="t" r="r" b="b"/>
              <a:pathLst>
                <a:path w="3898" h="1909" extrusionOk="0">
                  <a:moveTo>
                    <a:pt x="975" y="0"/>
                  </a:moveTo>
                  <a:cubicBezTo>
                    <a:pt x="447" y="0"/>
                    <a:pt x="0" y="447"/>
                    <a:pt x="0" y="934"/>
                  </a:cubicBezTo>
                  <a:cubicBezTo>
                    <a:pt x="0" y="1502"/>
                    <a:pt x="447" y="1908"/>
                    <a:pt x="975" y="1908"/>
                  </a:cubicBezTo>
                  <a:lnTo>
                    <a:pt x="2923" y="1908"/>
                  </a:lnTo>
                  <a:cubicBezTo>
                    <a:pt x="3492" y="1908"/>
                    <a:pt x="3898" y="1462"/>
                    <a:pt x="3898" y="934"/>
                  </a:cubicBezTo>
                  <a:cubicBezTo>
                    <a:pt x="3898" y="406"/>
                    <a:pt x="3451" y="0"/>
                    <a:pt x="2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1;p43">
              <a:extLst>
                <a:ext uri="{FF2B5EF4-FFF2-40B4-BE49-F238E27FC236}">
                  <a16:creationId xmlns:a16="http://schemas.microsoft.com/office/drawing/2014/main" id="{5ACC72DB-1D23-15BA-F54E-4A9164AB1CD4}"/>
                </a:ext>
              </a:extLst>
            </p:cNvPr>
            <p:cNvSpPr/>
            <p:nvPr/>
          </p:nvSpPr>
          <p:spPr>
            <a:xfrm>
              <a:off x="1634600" y="2815925"/>
              <a:ext cx="89325" cy="92350"/>
            </a:xfrm>
            <a:custGeom>
              <a:avLst/>
              <a:gdLst/>
              <a:ahLst/>
              <a:cxnLst/>
              <a:rect l="l" t="t" r="r" b="b"/>
              <a:pathLst>
                <a:path w="3573" h="3694" extrusionOk="0">
                  <a:moveTo>
                    <a:pt x="715" y="1"/>
                  </a:moveTo>
                  <a:cubicBezTo>
                    <a:pt x="572" y="1"/>
                    <a:pt x="433" y="53"/>
                    <a:pt x="325" y="160"/>
                  </a:cubicBezTo>
                  <a:cubicBezTo>
                    <a:pt x="81" y="445"/>
                    <a:pt x="0" y="851"/>
                    <a:pt x="284" y="1094"/>
                  </a:cubicBezTo>
                  <a:lnTo>
                    <a:pt x="2355" y="3489"/>
                  </a:lnTo>
                  <a:cubicBezTo>
                    <a:pt x="2486" y="3621"/>
                    <a:pt x="2666" y="3694"/>
                    <a:pt x="2841" y="3694"/>
                  </a:cubicBezTo>
                  <a:cubicBezTo>
                    <a:pt x="2990" y="3694"/>
                    <a:pt x="3136" y="3642"/>
                    <a:pt x="3248" y="3530"/>
                  </a:cubicBezTo>
                  <a:cubicBezTo>
                    <a:pt x="3532" y="3286"/>
                    <a:pt x="3572" y="2840"/>
                    <a:pt x="3329" y="2596"/>
                  </a:cubicBezTo>
                  <a:lnTo>
                    <a:pt x="1218" y="242"/>
                  </a:lnTo>
                  <a:cubicBezTo>
                    <a:pt x="1082" y="83"/>
                    <a:pt x="896" y="1"/>
                    <a:pt x="7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2;p43">
              <a:extLst>
                <a:ext uri="{FF2B5EF4-FFF2-40B4-BE49-F238E27FC236}">
                  <a16:creationId xmlns:a16="http://schemas.microsoft.com/office/drawing/2014/main" id="{67FE3326-8666-E646-592F-42284FF56284}"/>
                </a:ext>
              </a:extLst>
            </p:cNvPr>
            <p:cNvSpPr/>
            <p:nvPr/>
          </p:nvSpPr>
          <p:spPr>
            <a:xfrm>
              <a:off x="856175" y="2771225"/>
              <a:ext cx="61925" cy="108200"/>
            </a:xfrm>
            <a:custGeom>
              <a:avLst/>
              <a:gdLst/>
              <a:ahLst/>
              <a:cxnLst/>
              <a:rect l="l" t="t" r="r" b="b"/>
              <a:pathLst>
                <a:path w="2477" h="4328" extrusionOk="0">
                  <a:moveTo>
                    <a:pt x="1749" y="1"/>
                  </a:moveTo>
                  <a:cubicBezTo>
                    <a:pt x="1473" y="1"/>
                    <a:pt x="1223" y="162"/>
                    <a:pt x="1097" y="446"/>
                  </a:cubicBezTo>
                  <a:lnTo>
                    <a:pt x="82" y="3451"/>
                  </a:lnTo>
                  <a:cubicBezTo>
                    <a:pt x="1" y="3775"/>
                    <a:pt x="163" y="4141"/>
                    <a:pt x="488" y="4303"/>
                  </a:cubicBezTo>
                  <a:cubicBezTo>
                    <a:pt x="559" y="4319"/>
                    <a:pt x="631" y="4327"/>
                    <a:pt x="701" y="4327"/>
                  </a:cubicBezTo>
                  <a:cubicBezTo>
                    <a:pt x="989" y="4327"/>
                    <a:pt x="1250" y="4191"/>
                    <a:pt x="1381" y="3897"/>
                  </a:cubicBezTo>
                  <a:lnTo>
                    <a:pt x="2396" y="893"/>
                  </a:lnTo>
                  <a:cubicBezTo>
                    <a:pt x="2477" y="528"/>
                    <a:pt x="2314" y="162"/>
                    <a:pt x="1990" y="41"/>
                  </a:cubicBezTo>
                  <a:cubicBezTo>
                    <a:pt x="1909" y="14"/>
                    <a:pt x="1828"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133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201" name="Google Shape;201;p26"/>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Table of</a:t>
            </a:r>
            <a:r>
              <a:rPr lang="en"/>
              <a:t> </a:t>
            </a:r>
            <a:r>
              <a:rPr lang="en">
                <a:solidFill>
                  <a:schemeClr val="accent1"/>
                </a:solidFill>
              </a:rPr>
              <a:t>contents</a:t>
            </a:r>
            <a:endParaRPr>
              <a:solidFill>
                <a:schemeClr val="accent1"/>
              </a:solidFill>
            </a:endParaRPr>
          </a:p>
        </p:txBody>
      </p:sp>
      <p:sp>
        <p:nvSpPr>
          <p:cNvPr id="202" name="Google Shape;202;p26"/>
          <p:cNvSpPr txBox="1">
            <a:spLocks noGrp="1"/>
          </p:cNvSpPr>
          <p:nvPr>
            <p:ph type="title" idx="2"/>
          </p:nvPr>
        </p:nvSpPr>
        <p:spPr>
          <a:xfrm>
            <a:off x="761931" y="1390706"/>
            <a:ext cx="711816" cy="4194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grpSp>
        <p:nvGrpSpPr>
          <p:cNvPr id="53" name="Group 52">
            <a:extLst>
              <a:ext uri="{FF2B5EF4-FFF2-40B4-BE49-F238E27FC236}">
                <a16:creationId xmlns:a16="http://schemas.microsoft.com/office/drawing/2014/main" id="{D0FDBD78-DEC3-66CC-855F-8CB6ADBF7720}"/>
              </a:ext>
            </a:extLst>
          </p:cNvPr>
          <p:cNvGrpSpPr/>
          <p:nvPr/>
        </p:nvGrpSpPr>
        <p:grpSpPr>
          <a:xfrm>
            <a:off x="607401" y="1339049"/>
            <a:ext cx="1559904" cy="1598550"/>
            <a:chOff x="2289094" y="1214841"/>
            <a:chExt cx="1559904" cy="1598550"/>
          </a:xfrm>
        </p:grpSpPr>
        <p:grpSp>
          <p:nvGrpSpPr>
            <p:cNvPr id="54" name="Google Shape;183;p26">
              <a:extLst>
                <a:ext uri="{FF2B5EF4-FFF2-40B4-BE49-F238E27FC236}">
                  <a16:creationId xmlns:a16="http://schemas.microsoft.com/office/drawing/2014/main" id="{06EC8F4C-B9D3-F15B-C23F-A53774EE330C}"/>
                </a:ext>
              </a:extLst>
            </p:cNvPr>
            <p:cNvGrpSpPr/>
            <p:nvPr/>
          </p:nvGrpSpPr>
          <p:grpSpPr>
            <a:xfrm>
              <a:off x="2592110" y="1214841"/>
              <a:ext cx="776631" cy="750900"/>
              <a:chOff x="1057593" y="1217258"/>
              <a:chExt cx="801600" cy="801300"/>
            </a:xfrm>
          </p:grpSpPr>
          <p:sp>
            <p:nvSpPr>
              <p:cNvPr id="57" name="Google Shape;184;p26">
                <a:extLst>
                  <a:ext uri="{FF2B5EF4-FFF2-40B4-BE49-F238E27FC236}">
                    <a16:creationId xmlns:a16="http://schemas.microsoft.com/office/drawing/2014/main" id="{7E668C2D-11A9-D4DA-402A-FEB89B57212D}"/>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85;p26">
                <a:extLst>
                  <a:ext uri="{FF2B5EF4-FFF2-40B4-BE49-F238E27FC236}">
                    <a16:creationId xmlns:a16="http://schemas.microsoft.com/office/drawing/2014/main" id="{35F4FCFF-D833-0AC4-2CB3-BD9747C43C21}"/>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202;p26">
              <a:extLst>
                <a:ext uri="{FF2B5EF4-FFF2-40B4-BE49-F238E27FC236}">
                  <a16:creationId xmlns:a16="http://schemas.microsoft.com/office/drawing/2014/main" id="{D87E3740-8ECB-AD5D-F73D-871D48F652B2}"/>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1</a:t>
              </a:r>
            </a:p>
          </p:txBody>
        </p:sp>
        <p:sp>
          <p:nvSpPr>
            <p:cNvPr id="56" name="Google Shape;208;p26">
              <a:extLst>
                <a:ext uri="{FF2B5EF4-FFF2-40B4-BE49-F238E27FC236}">
                  <a16:creationId xmlns:a16="http://schemas.microsoft.com/office/drawing/2014/main" id="{EBE6853F-57D0-48B7-5618-17D8657F643C}"/>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Trending Stations</a:t>
              </a:r>
            </a:p>
          </p:txBody>
        </p:sp>
      </p:grpSp>
      <p:sp>
        <p:nvSpPr>
          <p:cNvPr id="135" name="Google Shape;202;p26">
            <a:extLst>
              <a:ext uri="{FF2B5EF4-FFF2-40B4-BE49-F238E27FC236}">
                <a16:creationId xmlns:a16="http://schemas.microsoft.com/office/drawing/2014/main" id="{98E9947A-0F16-EE7F-428E-91B9ED2CB472}"/>
              </a:ext>
            </a:extLst>
          </p:cNvPr>
          <p:cNvSpPr txBox="1">
            <a:spLocks/>
          </p:cNvSpPr>
          <p:nvPr/>
        </p:nvSpPr>
        <p:spPr>
          <a:xfrm>
            <a:off x="914331" y="1543106"/>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endParaRPr lang="en" dirty="0"/>
          </a:p>
        </p:txBody>
      </p:sp>
      <p:grpSp>
        <p:nvGrpSpPr>
          <p:cNvPr id="136" name="Group 135">
            <a:extLst>
              <a:ext uri="{FF2B5EF4-FFF2-40B4-BE49-F238E27FC236}">
                <a16:creationId xmlns:a16="http://schemas.microsoft.com/office/drawing/2014/main" id="{432CCFC5-77D1-1471-B2FF-949A4ADBE13A}"/>
              </a:ext>
            </a:extLst>
          </p:cNvPr>
          <p:cNvGrpSpPr/>
          <p:nvPr/>
        </p:nvGrpSpPr>
        <p:grpSpPr>
          <a:xfrm>
            <a:off x="2189837" y="1346533"/>
            <a:ext cx="1559904" cy="1598550"/>
            <a:chOff x="2289094" y="1214841"/>
            <a:chExt cx="1559904" cy="1598550"/>
          </a:xfrm>
        </p:grpSpPr>
        <p:grpSp>
          <p:nvGrpSpPr>
            <p:cNvPr id="137" name="Google Shape;183;p26">
              <a:extLst>
                <a:ext uri="{FF2B5EF4-FFF2-40B4-BE49-F238E27FC236}">
                  <a16:creationId xmlns:a16="http://schemas.microsoft.com/office/drawing/2014/main" id="{532C1438-69D0-69FE-F9EC-01733C525478}"/>
                </a:ext>
              </a:extLst>
            </p:cNvPr>
            <p:cNvGrpSpPr/>
            <p:nvPr/>
          </p:nvGrpSpPr>
          <p:grpSpPr>
            <a:xfrm>
              <a:off x="2592110" y="1214841"/>
              <a:ext cx="776631" cy="750900"/>
              <a:chOff x="1057593" y="1217258"/>
              <a:chExt cx="801600" cy="801300"/>
            </a:xfrm>
          </p:grpSpPr>
          <p:sp>
            <p:nvSpPr>
              <p:cNvPr id="140" name="Google Shape;184;p26">
                <a:extLst>
                  <a:ext uri="{FF2B5EF4-FFF2-40B4-BE49-F238E27FC236}">
                    <a16:creationId xmlns:a16="http://schemas.microsoft.com/office/drawing/2014/main" id="{97C5BE70-5A0A-E455-743C-447443AB7F39}"/>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85;p26">
                <a:extLst>
                  <a:ext uri="{FF2B5EF4-FFF2-40B4-BE49-F238E27FC236}">
                    <a16:creationId xmlns:a16="http://schemas.microsoft.com/office/drawing/2014/main" id="{F2C7215A-3B17-C6AD-D7B9-3819454C971B}"/>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202;p26">
              <a:extLst>
                <a:ext uri="{FF2B5EF4-FFF2-40B4-BE49-F238E27FC236}">
                  <a16:creationId xmlns:a16="http://schemas.microsoft.com/office/drawing/2014/main" id="{86789FD4-18F8-FB5F-C68C-6C2E4CC78BDD}"/>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2</a:t>
              </a:r>
            </a:p>
          </p:txBody>
        </p:sp>
        <p:sp>
          <p:nvSpPr>
            <p:cNvPr id="139" name="Google Shape;208;p26">
              <a:extLst>
                <a:ext uri="{FF2B5EF4-FFF2-40B4-BE49-F238E27FC236}">
                  <a16:creationId xmlns:a16="http://schemas.microsoft.com/office/drawing/2014/main" id="{A720820D-DFF1-0390-A469-57E092EE208E}"/>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Start vs. Finish Trends</a:t>
              </a:r>
            </a:p>
          </p:txBody>
        </p:sp>
      </p:grpSp>
      <p:sp>
        <p:nvSpPr>
          <p:cNvPr id="142" name="Google Shape;202;p26">
            <a:extLst>
              <a:ext uri="{FF2B5EF4-FFF2-40B4-BE49-F238E27FC236}">
                <a16:creationId xmlns:a16="http://schemas.microsoft.com/office/drawing/2014/main" id="{DE38B5F3-CDEA-3647-2C20-AD5DFD406670}"/>
              </a:ext>
            </a:extLst>
          </p:cNvPr>
          <p:cNvSpPr txBox="1">
            <a:spLocks/>
          </p:cNvSpPr>
          <p:nvPr/>
        </p:nvSpPr>
        <p:spPr>
          <a:xfrm>
            <a:off x="3731537" y="1398963"/>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a:t>1</a:t>
            </a:r>
            <a:endParaRPr lang="en" dirty="0"/>
          </a:p>
        </p:txBody>
      </p:sp>
      <p:grpSp>
        <p:nvGrpSpPr>
          <p:cNvPr id="143" name="Group 142">
            <a:extLst>
              <a:ext uri="{FF2B5EF4-FFF2-40B4-BE49-F238E27FC236}">
                <a16:creationId xmlns:a16="http://schemas.microsoft.com/office/drawing/2014/main" id="{E35908B7-3AC6-1EFC-6072-D6D803D49703}"/>
              </a:ext>
            </a:extLst>
          </p:cNvPr>
          <p:cNvGrpSpPr/>
          <p:nvPr/>
        </p:nvGrpSpPr>
        <p:grpSpPr>
          <a:xfrm>
            <a:off x="3797007" y="1347306"/>
            <a:ext cx="1559904" cy="1598550"/>
            <a:chOff x="2289094" y="1214841"/>
            <a:chExt cx="1559904" cy="1598550"/>
          </a:xfrm>
        </p:grpSpPr>
        <p:grpSp>
          <p:nvGrpSpPr>
            <p:cNvPr id="144" name="Google Shape;183;p26">
              <a:extLst>
                <a:ext uri="{FF2B5EF4-FFF2-40B4-BE49-F238E27FC236}">
                  <a16:creationId xmlns:a16="http://schemas.microsoft.com/office/drawing/2014/main" id="{A7718864-4040-F16D-DDEA-5694EECC1AC8}"/>
                </a:ext>
              </a:extLst>
            </p:cNvPr>
            <p:cNvGrpSpPr/>
            <p:nvPr/>
          </p:nvGrpSpPr>
          <p:grpSpPr>
            <a:xfrm>
              <a:off x="2592110" y="1214841"/>
              <a:ext cx="776631" cy="750900"/>
              <a:chOff x="1057593" y="1217258"/>
              <a:chExt cx="801600" cy="801300"/>
            </a:xfrm>
          </p:grpSpPr>
          <p:sp>
            <p:nvSpPr>
              <p:cNvPr id="147" name="Google Shape;184;p26">
                <a:extLst>
                  <a:ext uri="{FF2B5EF4-FFF2-40B4-BE49-F238E27FC236}">
                    <a16:creationId xmlns:a16="http://schemas.microsoft.com/office/drawing/2014/main" id="{1BCCB9A9-7042-2E3C-0517-42629C2BC4F8}"/>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85;p26">
                <a:extLst>
                  <a:ext uri="{FF2B5EF4-FFF2-40B4-BE49-F238E27FC236}">
                    <a16:creationId xmlns:a16="http://schemas.microsoft.com/office/drawing/2014/main" id="{A9B2BE44-AD7B-EB74-8A28-2F97A217CE71}"/>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202;p26">
              <a:extLst>
                <a:ext uri="{FF2B5EF4-FFF2-40B4-BE49-F238E27FC236}">
                  <a16:creationId xmlns:a16="http://schemas.microsoft.com/office/drawing/2014/main" id="{85423225-0E52-DF96-2F3E-19F36F8B96AB}"/>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3</a:t>
              </a:r>
            </a:p>
          </p:txBody>
        </p:sp>
        <p:sp>
          <p:nvSpPr>
            <p:cNvPr id="146" name="Google Shape;208;p26">
              <a:extLst>
                <a:ext uri="{FF2B5EF4-FFF2-40B4-BE49-F238E27FC236}">
                  <a16:creationId xmlns:a16="http://schemas.microsoft.com/office/drawing/2014/main" id="{610F99D8-8168-A9F6-A74E-16C1EE86ECAD}"/>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Popular Timeframes</a:t>
              </a:r>
            </a:p>
          </p:txBody>
        </p:sp>
      </p:grpSp>
      <p:grpSp>
        <p:nvGrpSpPr>
          <p:cNvPr id="150" name="Group 149">
            <a:extLst>
              <a:ext uri="{FF2B5EF4-FFF2-40B4-BE49-F238E27FC236}">
                <a16:creationId xmlns:a16="http://schemas.microsoft.com/office/drawing/2014/main" id="{78FBA2D7-D513-E05F-8C14-ED7CF24EDE79}"/>
              </a:ext>
            </a:extLst>
          </p:cNvPr>
          <p:cNvGrpSpPr/>
          <p:nvPr/>
        </p:nvGrpSpPr>
        <p:grpSpPr>
          <a:xfrm>
            <a:off x="5468830" y="1354790"/>
            <a:ext cx="1559904" cy="1598550"/>
            <a:chOff x="2289094" y="1214841"/>
            <a:chExt cx="1559904" cy="1598550"/>
          </a:xfrm>
        </p:grpSpPr>
        <p:grpSp>
          <p:nvGrpSpPr>
            <p:cNvPr id="151" name="Google Shape;183;p26">
              <a:extLst>
                <a:ext uri="{FF2B5EF4-FFF2-40B4-BE49-F238E27FC236}">
                  <a16:creationId xmlns:a16="http://schemas.microsoft.com/office/drawing/2014/main" id="{34EC6A1B-5EFC-38D2-514A-FEA4EE6DA0A9}"/>
                </a:ext>
              </a:extLst>
            </p:cNvPr>
            <p:cNvGrpSpPr/>
            <p:nvPr/>
          </p:nvGrpSpPr>
          <p:grpSpPr>
            <a:xfrm>
              <a:off x="2592110" y="1214841"/>
              <a:ext cx="776631" cy="750900"/>
              <a:chOff x="1057593" y="1217258"/>
              <a:chExt cx="801600" cy="801300"/>
            </a:xfrm>
          </p:grpSpPr>
          <p:sp>
            <p:nvSpPr>
              <p:cNvPr id="154" name="Google Shape;184;p26">
                <a:extLst>
                  <a:ext uri="{FF2B5EF4-FFF2-40B4-BE49-F238E27FC236}">
                    <a16:creationId xmlns:a16="http://schemas.microsoft.com/office/drawing/2014/main" id="{F59548AF-68D5-E318-866F-9FB149389494}"/>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85;p26">
                <a:extLst>
                  <a:ext uri="{FF2B5EF4-FFF2-40B4-BE49-F238E27FC236}">
                    <a16:creationId xmlns:a16="http://schemas.microsoft.com/office/drawing/2014/main" id="{3497D8BF-0734-611C-B4F3-83E4F708FB14}"/>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202;p26">
              <a:extLst>
                <a:ext uri="{FF2B5EF4-FFF2-40B4-BE49-F238E27FC236}">
                  <a16:creationId xmlns:a16="http://schemas.microsoft.com/office/drawing/2014/main" id="{C1FA6A2F-B094-F760-90F2-FCECE0C5B23E}"/>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4</a:t>
              </a:r>
            </a:p>
          </p:txBody>
        </p:sp>
        <p:sp>
          <p:nvSpPr>
            <p:cNvPr id="153" name="Google Shape;208;p26">
              <a:extLst>
                <a:ext uri="{FF2B5EF4-FFF2-40B4-BE49-F238E27FC236}">
                  <a16:creationId xmlns:a16="http://schemas.microsoft.com/office/drawing/2014/main" id="{180A4AFE-EEEC-0A30-21A9-E341AE5A0881}"/>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Average Weekly Rides</a:t>
              </a:r>
            </a:p>
          </p:txBody>
        </p:sp>
      </p:grpSp>
      <p:grpSp>
        <p:nvGrpSpPr>
          <p:cNvPr id="156" name="Group 155">
            <a:extLst>
              <a:ext uri="{FF2B5EF4-FFF2-40B4-BE49-F238E27FC236}">
                <a16:creationId xmlns:a16="http://schemas.microsoft.com/office/drawing/2014/main" id="{1EF6D71C-AF01-BD29-18BE-38EB39FBC6C9}"/>
              </a:ext>
            </a:extLst>
          </p:cNvPr>
          <p:cNvGrpSpPr/>
          <p:nvPr/>
        </p:nvGrpSpPr>
        <p:grpSpPr>
          <a:xfrm>
            <a:off x="7181400" y="1371299"/>
            <a:ext cx="1559904" cy="1598550"/>
            <a:chOff x="2289094" y="1214841"/>
            <a:chExt cx="1559904" cy="1598550"/>
          </a:xfrm>
        </p:grpSpPr>
        <p:grpSp>
          <p:nvGrpSpPr>
            <p:cNvPr id="157" name="Google Shape;183;p26">
              <a:extLst>
                <a:ext uri="{FF2B5EF4-FFF2-40B4-BE49-F238E27FC236}">
                  <a16:creationId xmlns:a16="http://schemas.microsoft.com/office/drawing/2014/main" id="{85AF67E3-25FF-8D49-0AF5-CF3989E206F7}"/>
                </a:ext>
              </a:extLst>
            </p:cNvPr>
            <p:cNvGrpSpPr/>
            <p:nvPr/>
          </p:nvGrpSpPr>
          <p:grpSpPr>
            <a:xfrm>
              <a:off x="2592110" y="1214841"/>
              <a:ext cx="776631" cy="750900"/>
              <a:chOff x="1057593" y="1217258"/>
              <a:chExt cx="801600" cy="801300"/>
            </a:xfrm>
          </p:grpSpPr>
          <p:sp>
            <p:nvSpPr>
              <p:cNvPr id="160" name="Google Shape;184;p26">
                <a:extLst>
                  <a:ext uri="{FF2B5EF4-FFF2-40B4-BE49-F238E27FC236}">
                    <a16:creationId xmlns:a16="http://schemas.microsoft.com/office/drawing/2014/main" id="{14F620A3-15C7-B09D-3821-9E3117637655}"/>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85;p26">
                <a:extLst>
                  <a:ext uri="{FF2B5EF4-FFF2-40B4-BE49-F238E27FC236}">
                    <a16:creationId xmlns:a16="http://schemas.microsoft.com/office/drawing/2014/main" id="{DD6A2DAD-E1AB-5755-E100-8A310E7F4FDE}"/>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202;p26">
              <a:extLst>
                <a:ext uri="{FF2B5EF4-FFF2-40B4-BE49-F238E27FC236}">
                  <a16:creationId xmlns:a16="http://schemas.microsoft.com/office/drawing/2014/main" id="{A1A25DD7-2EE0-D79D-474A-23453191B80A}"/>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5</a:t>
              </a:r>
            </a:p>
          </p:txBody>
        </p:sp>
        <p:sp>
          <p:nvSpPr>
            <p:cNvPr id="159" name="Google Shape;208;p26">
              <a:extLst>
                <a:ext uri="{FF2B5EF4-FFF2-40B4-BE49-F238E27FC236}">
                  <a16:creationId xmlns:a16="http://schemas.microsoft.com/office/drawing/2014/main" id="{AFE6CEC4-DFF1-8AC7-407A-F7311E2D95DD}"/>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Bike Redistribution</a:t>
              </a:r>
            </a:p>
          </p:txBody>
        </p:sp>
      </p:grpSp>
      <p:sp>
        <p:nvSpPr>
          <p:cNvPr id="162" name="Google Shape;202;p26">
            <a:extLst>
              <a:ext uri="{FF2B5EF4-FFF2-40B4-BE49-F238E27FC236}">
                <a16:creationId xmlns:a16="http://schemas.microsoft.com/office/drawing/2014/main" id="{08F87AB3-95E4-4035-09BF-D34B9292E76D}"/>
              </a:ext>
            </a:extLst>
          </p:cNvPr>
          <p:cNvSpPr txBox="1">
            <a:spLocks/>
          </p:cNvSpPr>
          <p:nvPr/>
        </p:nvSpPr>
        <p:spPr>
          <a:xfrm>
            <a:off x="761931" y="2969849"/>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a:t>1</a:t>
            </a:r>
            <a:endParaRPr lang="en" dirty="0"/>
          </a:p>
        </p:txBody>
      </p:sp>
      <p:grpSp>
        <p:nvGrpSpPr>
          <p:cNvPr id="163" name="Group 162">
            <a:extLst>
              <a:ext uri="{FF2B5EF4-FFF2-40B4-BE49-F238E27FC236}">
                <a16:creationId xmlns:a16="http://schemas.microsoft.com/office/drawing/2014/main" id="{3CBD10D5-B551-D14C-5243-41E8580EA39C}"/>
              </a:ext>
            </a:extLst>
          </p:cNvPr>
          <p:cNvGrpSpPr/>
          <p:nvPr/>
        </p:nvGrpSpPr>
        <p:grpSpPr>
          <a:xfrm>
            <a:off x="607401" y="2918192"/>
            <a:ext cx="1559904" cy="1598550"/>
            <a:chOff x="2289094" y="1214841"/>
            <a:chExt cx="1559904" cy="1598550"/>
          </a:xfrm>
        </p:grpSpPr>
        <p:grpSp>
          <p:nvGrpSpPr>
            <p:cNvPr id="164" name="Google Shape;183;p26">
              <a:extLst>
                <a:ext uri="{FF2B5EF4-FFF2-40B4-BE49-F238E27FC236}">
                  <a16:creationId xmlns:a16="http://schemas.microsoft.com/office/drawing/2014/main" id="{200D2741-242C-5DB0-5B8D-635DE929287A}"/>
                </a:ext>
              </a:extLst>
            </p:cNvPr>
            <p:cNvGrpSpPr/>
            <p:nvPr/>
          </p:nvGrpSpPr>
          <p:grpSpPr>
            <a:xfrm>
              <a:off x="2592110" y="1214841"/>
              <a:ext cx="776631" cy="750900"/>
              <a:chOff x="1057593" y="1217258"/>
              <a:chExt cx="801600" cy="801300"/>
            </a:xfrm>
          </p:grpSpPr>
          <p:sp>
            <p:nvSpPr>
              <p:cNvPr id="167" name="Google Shape;184;p26">
                <a:extLst>
                  <a:ext uri="{FF2B5EF4-FFF2-40B4-BE49-F238E27FC236}">
                    <a16:creationId xmlns:a16="http://schemas.microsoft.com/office/drawing/2014/main" id="{E980C5ED-0EC8-ACDA-BB9A-E4DA4AD405AD}"/>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85;p26">
                <a:extLst>
                  <a:ext uri="{FF2B5EF4-FFF2-40B4-BE49-F238E27FC236}">
                    <a16:creationId xmlns:a16="http://schemas.microsoft.com/office/drawing/2014/main" id="{2E21E434-1668-3778-0ACF-8B06CF0F4B67}"/>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202;p26">
              <a:extLst>
                <a:ext uri="{FF2B5EF4-FFF2-40B4-BE49-F238E27FC236}">
                  <a16:creationId xmlns:a16="http://schemas.microsoft.com/office/drawing/2014/main" id="{5555BB03-8C39-5622-D15B-411992C7DB89}"/>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6</a:t>
              </a:r>
            </a:p>
          </p:txBody>
        </p:sp>
        <p:sp>
          <p:nvSpPr>
            <p:cNvPr id="166" name="Google Shape;208;p26">
              <a:extLst>
                <a:ext uri="{FF2B5EF4-FFF2-40B4-BE49-F238E27FC236}">
                  <a16:creationId xmlns:a16="http://schemas.microsoft.com/office/drawing/2014/main" id="{2852BB35-B39D-E345-B110-5E01F9002E26}"/>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Ride </a:t>
              </a:r>
            </a:p>
            <a:p>
              <a:pPr marL="0" indent="0"/>
              <a:r>
                <a:rPr lang="en-US" sz="1600" dirty="0"/>
                <a:t>Duration</a:t>
              </a:r>
            </a:p>
          </p:txBody>
        </p:sp>
      </p:grpSp>
      <p:grpSp>
        <p:nvGrpSpPr>
          <p:cNvPr id="170" name="Group 169">
            <a:extLst>
              <a:ext uri="{FF2B5EF4-FFF2-40B4-BE49-F238E27FC236}">
                <a16:creationId xmlns:a16="http://schemas.microsoft.com/office/drawing/2014/main" id="{08CDE965-CDB8-0FC0-22E6-75DAAE6FC773}"/>
              </a:ext>
            </a:extLst>
          </p:cNvPr>
          <p:cNvGrpSpPr/>
          <p:nvPr/>
        </p:nvGrpSpPr>
        <p:grpSpPr>
          <a:xfrm>
            <a:off x="2189837" y="2925676"/>
            <a:ext cx="1559904" cy="1598550"/>
            <a:chOff x="2289094" y="1214841"/>
            <a:chExt cx="1559904" cy="1598550"/>
          </a:xfrm>
        </p:grpSpPr>
        <p:grpSp>
          <p:nvGrpSpPr>
            <p:cNvPr id="171" name="Google Shape;183;p26">
              <a:extLst>
                <a:ext uri="{FF2B5EF4-FFF2-40B4-BE49-F238E27FC236}">
                  <a16:creationId xmlns:a16="http://schemas.microsoft.com/office/drawing/2014/main" id="{E8EAF5B8-E382-82AC-710B-3B9ACE9E8C35}"/>
                </a:ext>
              </a:extLst>
            </p:cNvPr>
            <p:cNvGrpSpPr/>
            <p:nvPr/>
          </p:nvGrpSpPr>
          <p:grpSpPr>
            <a:xfrm>
              <a:off x="2592110" y="1214841"/>
              <a:ext cx="776631" cy="750900"/>
              <a:chOff x="1057593" y="1217258"/>
              <a:chExt cx="801600" cy="801300"/>
            </a:xfrm>
          </p:grpSpPr>
          <p:sp>
            <p:nvSpPr>
              <p:cNvPr id="174" name="Google Shape;184;p26">
                <a:extLst>
                  <a:ext uri="{FF2B5EF4-FFF2-40B4-BE49-F238E27FC236}">
                    <a16:creationId xmlns:a16="http://schemas.microsoft.com/office/drawing/2014/main" id="{51BBE20B-8C82-3626-32B7-8EBFE21FD1A5}"/>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85;p26">
                <a:extLst>
                  <a:ext uri="{FF2B5EF4-FFF2-40B4-BE49-F238E27FC236}">
                    <a16:creationId xmlns:a16="http://schemas.microsoft.com/office/drawing/2014/main" id="{5AB36CEC-6E25-DA9C-5597-764FAA399D48}"/>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202;p26">
              <a:extLst>
                <a:ext uri="{FF2B5EF4-FFF2-40B4-BE49-F238E27FC236}">
                  <a16:creationId xmlns:a16="http://schemas.microsoft.com/office/drawing/2014/main" id="{7D00AE46-EBFD-16EF-5A82-44A9B81AF2A8}"/>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7</a:t>
              </a:r>
            </a:p>
          </p:txBody>
        </p:sp>
        <p:sp>
          <p:nvSpPr>
            <p:cNvPr id="173" name="Google Shape;208;p26">
              <a:extLst>
                <a:ext uri="{FF2B5EF4-FFF2-40B4-BE49-F238E27FC236}">
                  <a16:creationId xmlns:a16="http://schemas.microsoft.com/office/drawing/2014/main" id="{C7F8D1A1-7832-F85B-C7AE-5B59B1CDA1F4}"/>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Mechanical Service</a:t>
              </a:r>
            </a:p>
          </p:txBody>
        </p:sp>
      </p:grpSp>
      <p:sp>
        <p:nvSpPr>
          <p:cNvPr id="176" name="Google Shape;202;p26">
            <a:extLst>
              <a:ext uri="{FF2B5EF4-FFF2-40B4-BE49-F238E27FC236}">
                <a16:creationId xmlns:a16="http://schemas.microsoft.com/office/drawing/2014/main" id="{76CF1EC0-843F-6169-5BFF-E3331E4270C2}"/>
              </a:ext>
            </a:extLst>
          </p:cNvPr>
          <p:cNvSpPr txBox="1">
            <a:spLocks/>
          </p:cNvSpPr>
          <p:nvPr/>
        </p:nvSpPr>
        <p:spPr>
          <a:xfrm>
            <a:off x="3731537" y="2978106"/>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a:t>1</a:t>
            </a:r>
            <a:endParaRPr lang="en" dirty="0"/>
          </a:p>
        </p:txBody>
      </p:sp>
      <p:grpSp>
        <p:nvGrpSpPr>
          <p:cNvPr id="177" name="Group 176">
            <a:extLst>
              <a:ext uri="{FF2B5EF4-FFF2-40B4-BE49-F238E27FC236}">
                <a16:creationId xmlns:a16="http://schemas.microsoft.com/office/drawing/2014/main" id="{4FDA2E97-487B-047F-C541-6B9EE0EFC26A}"/>
              </a:ext>
            </a:extLst>
          </p:cNvPr>
          <p:cNvGrpSpPr/>
          <p:nvPr/>
        </p:nvGrpSpPr>
        <p:grpSpPr>
          <a:xfrm>
            <a:off x="3797007" y="2926449"/>
            <a:ext cx="1559904" cy="1598550"/>
            <a:chOff x="2289094" y="1214841"/>
            <a:chExt cx="1559904" cy="1598550"/>
          </a:xfrm>
        </p:grpSpPr>
        <p:grpSp>
          <p:nvGrpSpPr>
            <p:cNvPr id="178" name="Google Shape;183;p26">
              <a:extLst>
                <a:ext uri="{FF2B5EF4-FFF2-40B4-BE49-F238E27FC236}">
                  <a16:creationId xmlns:a16="http://schemas.microsoft.com/office/drawing/2014/main" id="{C28863BD-5139-7FC8-3BF9-E9DD3EF6CD65}"/>
                </a:ext>
              </a:extLst>
            </p:cNvPr>
            <p:cNvGrpSpPr/>
            <p:nvPr/>
          </p:nvGrpSpPr>
          <p:grpSpPr>
            <a:xfrm>
              <a:off x="2592110" y="1214841"/>
              <a:ext cx="776631" cy="750900"/>
              <a:chOff x="1057593" y="1217258"/>
              <a:chExt cx="801600" cy="801300"/>
            </a:xfrm>
          </p:grpSpPr>
          <p:sp>
            <p:nvSpPr>
              <p:cNvPr id="181" name="Google Shape;184;p26">
                <a:extLst>
                  <a:ext uri="{FF2B5EF4-FFF2-40B4-BE49-F238E27FC236}">
                    <a16:creationId xmlns:a16="http://schemas.microsoft.com/office/drawing/2014/main" id="{DCBB564E-099A-893A-4010-253D3C670660}"/>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5;p26">
                <a:extLst>
                  <a:ext uri="{FF2B5EF4-FFF2-40B4-BE49-F238E27FC236}">
                    <a16:creationId xmlns:a16="http://schemas.microsoft.com/office/drawing/2014/main" id="{929DC375-344E-6968-9234-6AB190E3D632}"/>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202;p26">
              <a:extLst>
                <a:ext uri="{FF2B5EF4-FFF2-40B4-BE49-F238E27FC236}">
                  <a16:creationId xmlns:a16="http://schemas.microsoft.com/office/drawing/2014/main" id="{674CA03B-4A33-7800-790F-B42B77DADCE5}"/>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8</a:t>
              </a:r>
            </a:p>
          </p:txBody>
        </p:sp>
        <p:sp>
          <p:nvSpPr>
            <p:cNvPr id="180" name="Google Shape;208;p26">
              <a:extLst>
                <a:ext uri="{FF2B5EF4-FFF2-40B4-BE49-F238E27FC236}">
                  <a16:creationId xmlns:a16="http://schemas.microsoft.com/office/drawing/2014/main" id="{7376E90B-FAFF-466B-0FB2-193DDD702D08}"/>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Additional Analysis</a:t>
              </a:r>
            </a:p>
          </p:txBody>
        </p:sp>
      </p:grpSp>
      <p:grpSp>
        <p:nvGrpSpPr>
          <p:cNvPr id="214" name="Group 213">
            <a:extLst>
              <a:ext uri="{FF2B5EF4-FFF2-40B4-BE49-F238E27FC236}">
                <a16:creationId xmlns:a16="http://schemas.microsoft.com/office/drawing/2014/main" id="{D7918495-4F0A-1EB2-BA37-1CE374E0302E}"/>
              </a:ext>
            </a:extLst>
          </p:cNvPr>
          <p:cNvGrpSpPr/>
          <p:nvPr/>
        </p:nvGrpSpPr>
        <p:grpSpPr>
          <a:xfrm>
            <a:off x="5468830" y="2933933"/>
            <a:ext cx="1559904" cy="1598550"/>
            <a:chOff x="2289094" y="1214841"/>
            <a:chExt cx="1559904" cy="1598550"/>
          </a:xfrm>
        </p:grpSpPr>
        <p:grpSp>
          <p:nvGrpSpPr>
            <p:cNvPr id="215" name="Google Shape;183;p26">
              <a:extLst>
                <a:ext uri="{FF2B5EF4-FFF2-40B4-BE49-F238E27FC236}">
                  <a16:creationId xmlns:a16="http://schemas.microsoft.com/office/drawing/2014/main" id="{6C4DE818-2E97-BD30-BD22-E3F5F9F1870B}"/>
                </a:ext>
              </a:extLst>
            </p:cNvPr>
            <p:cNvGrpSpPr/>
            <p:nvPr/>
          </p:nvGrpSpPr>
          <p:grpSpPr>
            <a:xfrm>
              <a:off x="2592110" y="1214841"/>
              <a:ext cx="776631" cy="750900"/>
              <a:chOff x="1057593" y="1217258"/>
              <a:chExt cx="801600" cy="801300"/>
            </a:xfrm>
          </p:grpSpPr>
          <p:sp>
            <p:nvSpPr>
              <p:cNvPr id="218" name="Google Shape;184;p26">
                <a:extLst>
                  <a:ext uri="{FF2B5EF4-FFF2-40B4-BE49-F238E27FC236}">
                    <a16:creationId xmlns:a16="http://schemas.microsoft.com/office/drawing/2014/main" id="{C81B4322-8381-BF3E-ED15-B56B7AE71C32}"/>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185;p26">
                <a:extLst>
                  <a:ext uri="{FF2B5EF4-FFF2-40B4-BE49-F238E27FC236}">
                    <a16:creationId xmlns:a16="http://schemas.microsoft.com/office/drawing/2014/main" id="{11B96108-4C4F-BDFC-B274-A76CF77F2A1A}"/>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02;p26">
              <a:extLst>
                <a:ext uri="{FF2B5EF4-FFF2-40B4-BE49-F238E27FC236}">
                  <a16:creationId xmlns:a16="http://schemas.microsoft.com/office/drawing/2014/main" id="{7F7C8DAB-862C-A37C-EFE2-90131A157FE1}"/>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9</a:t>
              </a:r>
            </a:p>
          </p:txBody>
        </p:sp>
        <p:sp>
          <p:nvSpPr>
            <p:cNvPr id="217" name="Google Shape;208;p26">
              <a:extLst>
                <a:ext uri="{FF2B5EF4-FFF2-40B4-BE49-F238E27FC236}">
                  <a16:creationId xmlns:a16="http://schemas.microsoft.com/office/drawing/2014/main" id="{9F05C481-2272-472B-F6F7-8955847669CA}"/>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Data Model Improvement</a:t>
              </a:r>
            </a:p>
          </p:txBody>
        </p:sp>
      </p:grpSp>
      <p:grpSp>
        <p:nvGrpSpPr>
          <p:cNvPr id="220" name="Group 219">
            <a:extLst>
              <a:ext uri="{FF2B5EF4-FFF2-40B4-BE49-F238E27FC236}">
                <a16:creationId xmlns:a16="http://schemas.microsoft.com/office/drawing/2014/main" id="{860B8038-384A-582A-2BD5-24CB5FA80CD7}"/>
              </a:ext>
            </a:extLst>
          </p:cNvPr>
          <p:cNvGrpSpPr/>
          <p:nvPr/>
        </p:nvGrpSpPr>
        <p:grpSpPr>
          <a:xfrm>
            <a:off x="7181400" y="2950442"/>
            <a:ext cx="1559904" cy="1598550"/>
            <a:chOff x="2289094" y="1214841"/>
            <a:chExt cx="1559904" cy="1598550"/>
          </a:xfrm>
        </p:grpSpPr>
        <p:grpSp>
          <p:nvGrpSpPr>
            <p:cNvPr id="221" name="Google Shape;183;p26">
              <a:extLst>
                <a:ext uri="{FF2B5EF4-FFF2-40B4-BE49-F238E27FC236}">
                  <a16:creationId xmlns:a16="http://schemas.microsoft.com/office/drawing/2014/main" id="{AF19886D-671F-72A6-FFDD-EA03E5BA6786}"/>
                </a:ext>
              </a:extLst>
            </p:cNvPr>
            <p:cNvGrpSpPr/>
            <p:nvPr/>
          </p:nvGrpSpPr>
          <p:grpSpPr>
            <a:xfrm>
              <a:off x="2592110" y="1214841"/>
              <a:ext cx="776631" cy="750900"/>
              <a:chOff x="1057593" y="1217258"/>
              <a:chExt cx="801600" cy="801300"/>
            </a:xfrm>
          </p:grpSpPr>
          <p:sp>
            <p:nvSpPr>
              <p:cNvPr id="224" name="Google Shape;184;p26">
                <a:extLst>
                  <a:ext uri="{FF2B5EF4-FFF2-40B4-BE49-F238E27FC236}">
                    <a16:creationId xmlns:a16="http://schemas.microsoft.com/office/drawing/2014/main" id="{F1998B25-7A6E-E4DA-34BA-414FD9085180}"/>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185;p26">
                <a:extLst>
                  <a:ext uri="{FF2B5EF4-FFF2-40B4-BE49-F238E27FC236}">
                    <a16:creationId xmlns:a16="http://schemas.microsoft.com/office/drawing/2014/main" id="{6ECFE05D-857A-214B-2628-B9CC9C23EAB5}"/>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02;p26">
              <a:extLst>
                <a:ext uri="{FF2B5EF4-FFF2-40B4-BE49-F238E27FC236}">
                  <a16:creationId xmlns:a16="http://schemas.microsoft.com/office/drawing/2014/main" id="{4711ED36-7EC3-7D37-5580-CED547EB1D08}"/>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10</a:t>
              </a:r>
            </a:p>
          </p:txBody>
        </p:sp>
        <p:sp>
          <p:nvSpPr>
            <p:cNvPr id="223" name="Google Shape;208;p26">
              <a:extLst>
                <a:ext uri="{FF2B5EF4-FFF2-40B4-BE49-F238E27FC236}">
                  <a16:creationId xmlns:a16="http://schemas.microsoft.com/office/drawing/2014/main" id="{578E44D1-051D-3D55-6467-7B22B3D4DF9D}"/>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Feature Suggestion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p:cNvGrpSpPr/>
          <p:nvPr/>
        </p:nvGrpSpPr>
        <p:grpSpPr>
          <a:xfrm>
            <a:off x="5420863" y="1181200"/>
            <a:ext cx="2781300" cy="2780700"/>
            <a:chOff x="5420863" y="1181200"/>
            <a:chExt cx="2781300" cy="2780700"/>
          </a:xfrm>
        </p:grpSpPr>
        <p:sp>
          <p:nvSpPr>
            <p:cNvPr id="278" name="Google Shape;278;p29"/>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0" name="Google Shape;280;p29"/>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Trending Stations</a:t>
            </a:r>
            <a:endParaRPr dirty="0"/>
          </a:p>
        </p:txBody>
      </p:sp>
      <p:sp>
        <p:nvSpPr>
          <p:cNvPr id="281" name="Google Shape;281;p29"/>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86" name="Google Shape;286;p29"/>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5051;p56">
            <a:extLst>
              <a:ext uri="{FF2B5EF4-FFF2-40B4-BE49-F238E27FC236}">
                <a16:creationId xmlns:a16="http://schemas.microsoft.com/office/drawing/2014/main" id="{17938DCB-5CDF-4158-5A78-C71CD84F4ED0}"/>
              </a:ext>
            </a:extLst>
          </p:cNvPr>
          <p:cNvGrpSpPr/>
          <p:nvPr/>
        </p:nvGrpSpPr>
        <p:grpSpPr>
          <a:xfrm>
            <a:off x="6347407" y="1594288"/>
            <a:ext cx="1215292" cy="1839518"/>
            <a:chOff x="8027227" y="3215041"/>
            <a:chExt cx="231829" cy="371782"/>
          </a:xfrm>
        </p:grpSpPr>
        <p:sp>
          <p:nvSpPr>
            <p:cNvPr id="264" name="Google Shape;5052;p56">
              <a:extLst>
                <a:ext uri="{FF2B5EF4-FFF2-40B4-BE49-F238E27FC236}">
                  <a16:creationId xmlns:a16="http://schemas.microsoft.com/office/drawing/2014/main" id="{1AC3B94C-1220-E37A-A5FF-5F174E7B2AAE}"/>
                </a:ext>
              </a:extLst>
            </p:cNvPr>
            <p:cNvSpPr/>
            <p:nvPr/>
          </p:nvSpPr>
          <p:spPr>
            <a:xfrm>
              <a:off x="8135102" y="3239080"/>
              <a:ext cx="123954" cy="131967"/>
            </a:xfrm>
            <a:custGeom>
              <a:avLst/>
              <a:gdLst/>
              <a:ahLst/>
              <a:cxnLst/>
              <a:rect l="l" t="t" r="r" b="b"/>
              <a:pathLst>
                <a:path w="4718" h="5023" extrusionOk="0">
                  <a:moveTo>
                    <a:pt x="4450" y="1"/>
                  </a:moveTo>
                  <a:cubicBezTo>
                    <a:pt x="4446" y="1"/>
                    <a:pt x="4443" y="1"/>
                    <a:pt x="4440" y="1"/>
                  </a:cubicBezTo>
                  <a:lnTo>
                    <a:pt x="230" y="1"/>
                  </a:lnTo>
                  <a:cubicBezTo>
                    <a:pt x="105" y="1"/>
                    <a:pt x="1" y="98"/>
                    <a:pt x="1" y="223"/>
                  </a:cubicBezTo>
                  <a:lnTo>
                    <a:pt x="1" y="5023"/>
                  </a:lnTo>
                  <a:lnTo>
                    <a:pt x="4440" y="5023"/>
                  </a:lnTo>
                  <a:cubicBezTo>
                    <a:pt x="4606" y="5023"/>
                    <a:pt x="4717" y="4850"/>
                    <a:pt x="4648" y="4697"/>
                  </a:cubicBezTo>
                  <a:lnTo>
                    <a:pt x="3656" y="2512"/>
                  </a:lnTo>
                  <a:lnTo>
                    <a:pt x="4655" y="320"/>
                  </a:lnTo>
                  <a:cubicBezTo>
                    <a:pt x="4716" y="171"/>
                    <a:pt x="4611" y="1"/>
                    <a:pt x="4450" y="1"/>
                  </a:cubicBez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53;p56">
              <a:extLst>
                <a:ext uri="{FF2B5EF4-FFF2-40B4-BE49-F238E27FC236}">
                  <a16:creationId xmlns:a16="http://schemas.microsoft.com/office/drawing/2014/main" id="{FD29FBDF-69EE-7EB1-6E3B-6A854164001E}"/>
                </a:ext>
              </a:extLst>
            </p:cNvPr>
            <p:cNvSpPr/>
            <p:nvPr/>
          </p:nvSpPr>
          <p:spPr>
            <a:xfrm>
              <a:off x="8135285" y="3240184"/>
              <a:ext cx="40302" cy="22805"/>
            </a:xfrm>
            <a:custGeom>
              <a:avLst/>
              <a:gdLst/>
              <a:ahLst/>
              <a:cxnLst/>
              <a:rect l="l" t="t" r="r" b="b"/>
              <a:pathLst>
                <a:path w="1534" h="868" extrusionOk="0">
                  <a:moveTo>
                    <a:pt x="91" y="1"/>
                  </a:moveTo>
                  <a:cubicBezTo>
                    <a:pt x="35" y="42"/>
                    <a:pt x="1" y="112"/>
                    <a:pt x="1" y="181"/>
                  </a:cubicBezTo>
                  <a:lnTo>
                    <a:pt x="1" y="868"/>
                  </a:lnTo>
                  <a:lnTo>
                    <a:pt x="1388" y="868"/>
                  </a:lnTo>
                  <a:cubicBezTo>
                    <a:pt x="1492" y="868"/>
                    <a:pt x="1534" y="722"/>
                    <a:pt x="1430" y="674"/>
                  </a:cubicBezTo>
                  <a:lnTo>
                    <a:pt x="91" y="1"/>
                  </a:lnTo>
                  <a:close/>
                </a:path>
              </a:pathLst>
            </a:custGeom>
            <a:solidFill>
              <a:srgbClr val="7A8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54;p56">
              <a:extLst>
                <a:ext uri="{FF2B5EF4-FFF2-40B4-BE49-F238E27FC236}">
                  <a16:creationId xmlns:a16="http://schemas.microsoft.com/office/drawing/2014/main" id="{F2345F9A-13D3-8C85-8E3C-849D6C26BDA6}"/>
                </a:ext>
              </a:extLst>
            </p:cNvPr>
            <p:cNvSpPr/>
            <p:nvPr/>
          </p:nvSpPr>
          <p:spPr>
            <a:xfrm>
              <a:off x="8057309" y="3262962"/>
              <a:ext cx="23882" cy="12059"/>
            </a:xfrm>
            <a:custGeom>
              <a:avLst/>
              <a:gdLst/>
              <a:ahLst/>
              <a:cxnLst/>
              <a:rect l="l" t="t" r="r" b="b"/>
              <a:pathLst>
                <a:path w="909" h="459" extrusionOk="0">
                  <a:moveTo>
                    <a:pt x="0" y="1"/>
                  </a:moveTo>
                  <a:lnTo>
                    <a:pt x="0" y="459"/>
                  </a:lnTo>
                  <a:lnTo>
                    <a:pt x="909" y="459"/>
                  </a:lnTo>
                  <a:lnTo>
                    <a:pt x="909" y="1"/>
                  </a:ln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055;p56">
              <a:extLst>
                <a:ext uri="{FF2B5EF4-FFF2-40B4-BE49-F238E27FC236}">
                  <a16:creationId xmlns:a16="http://schemas.microsoft.com/office/drawing/2014/main" id="{B4065C19-CFE0-CC41-315B-E5190A4B9B4D}"/>
                </a:ext>
              </a:extLst>
            </p:cNvPr>
            <p:cNvSpPr/>
            <p:nvPr/>
          </p:nvSpPr>
          <p:spPr>
            <a:xfrm>
              <a:off x="8057309" y="3382870"/>
              <a:ext cx="23882" cy="12059"/>
            </a:xfrm>
            <a:custGeom>
              <a:avLst/>
              <a:gdLst/>
              <a:ahLst/>
              <a:cxnLst/>
              <a:rect l="l" t="t" r="r" b="b"/>
              <a:pathLst>
                <a:path w="909" h="459" extrusionOk="0">
                  <a:moveTo>
                    <a:pt x="0" y="1"/>
                  </a:moveTo>
                  <a:lnTo>
                    <a:pt x="0" y="459"/>
                  </a:lnTo>
                  <a:lnTo>
                    <a:pt x="909" y="459"/>
                  </a:lnTo>
                  <a:lnTo>
                    <a:pt x="909" y="1"/>
                  </a:ln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056;p56">
              <a:extLst>
                <a:ext uri="{FF2B5EF4-FFF2-40B4-BE49-F238E27FC236}">
                  <a16:creationId xmlns:a16="http://schemas.microsoft.com/office/drawing/2014/main" id="{1A75897C-3172-441C-CAF9-970E3774EBE5}"/>
                </a:ext>
              </a:extLst>
            </p:cNvPr>
            <p:cNvSpPr/>
            <p:nvPr/>
          </p:nvSpPr>
          <p:spPr>
            <a:xfrm>
              <a:off x="8075148" y="3256946"/>
              <a:ext cx="102095" cy="144000"/>
            </a:xfrm>
            <a:custGeom>
              <a:avLst/>
              <a:gdLst/>
              <a:ahLst/>
              <a:cxnLst/>
              <a:rect l="l" t="t" r="r" b="b"/>
              <a:pathLst>
                <a:path w="3886" h="5481" extrusionOk="0">
                  <a:moveTo>
                    <a:pt x="230" y="1"/>
                  </a:moveTo>
                  <a:cubicBezTo>
                    <a:pt x="105" y="1"/>
                    <a:pt x="1" y="105"/>
                    <a:pt x="1" y="230"/>
                  </a:cubicBezTo>
                  <a:lnTo>
                    <a:pt x="1" y="5252"/>
                  </a:lnTo>
                  <a:cubicBezTo>
                    <a:pt x="1" y="5376"/>
                    <a:pt x="105" y="5480"/>
                    <a:pt x="230" y="5480"/>
                  </a:cubicBezTo>
                  <a:lnTo>
                    <a:pt x="3656" y="5480"/>
                  </a:lnTo>
                  <a:cubicBezTo>
                    <a:pt x="3781" y="5480"/>
                    <a:pt x="3885" y="5376"/>
                    <a:pt x="3885" y="5252"/>
                  </a:cubicBezTo>
                  <a:lnTo>
                    <a:pt x="3885" y="230"/>
                  </a:lnTo>
                  <a:cubicBezTo>
                    <a:pt x="3885" y="105"/>
                    <a:pt x="3781" y="1"/>
                    <a:pt x="3656" y="1"/>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057;p56">
              <a:extLst>
                <a:ext uri="{FF2B5EF4-FFF2-40B4-BE49-F238E27FC236}">
                  <a16:creationId xmlns:a16="http://schemas.microsoft.com/office/drawing/2014/main" id="{0B71141C-A714-6AF9-A135-618B4B9F468A}"/>
                </a:ext>
              </a:extLst>
            </p:cNvPr>
            <p:cNvSpPr/>
            <p:nvPr/>
          </p:nvSpPr>
          <p:spPr>
            <a:xfrm>
              <a:off x="8051292" y="3232906"/>
              <a:ext cx="12033" cy="335868"/>
            </a:xfrm>
            <a:custGeom>
              <a:avLst/>
              <a:gdLst/>
              <a:ahLst/>
              <a:cxnLst/>
              <a:rect l="l" t="t" r="r" b="b"/>
              <a:pathLst>
                <a:path w="458" h="12784" extrusionOk="0">
                  <a:moveTo>
                    <a:pt x="0" y="0"/>
                  </a:moveTo>
                  <a:lnTo>
                    <a:pt x="0" y="12784"/>
                  </a:lnTo>
                  <a:lnTo>
                    <a:pt x="458" y="12784"/>
                  </a:lnTo>
                  <a:lnTo>
                    <a:pt x="458"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058;p56">
              <a:extLst>
                <a:ext uri="{FF2B5EF4-FFF2-40B4-BE49-F238E27FC236}">
                  <a16:creationId xmlns:a16="http://schemas.microsoft.com/office/drawing/2014/main" id="{06D09ABD-AE7D-714E-4772-A9A09D1C5D21}"/>
                </a:ext>
              </a:extLst>
            </p:cNvPr>
            <p:cNvSpPr/>
            <p:nvPr/>
          </p:nvSpPr>
          <p:spPr>
            <a:xfrm>
              <a:off x="8027411" y="3562915"/>
              <a:ext cx="59980" cy="23908"/>
            </a:xfrm>
            <a:custGeom>
              <a:avLst/>
              <a:gdLst/>
              <a:ahLst/>
              <a:cxnLst/>
              <a:rect l="l" t="t" r="r" b="b"/>
              <a:pathLst>
                <a:path w="2283" h="910" extrusionOk="0">
                  <a:moveTo>
                    <a:pt x="458" y="1"/>
                  </a:moveTo>
                  <a:cubicBezTo>
                    <a:pt x="202" y="1"/>
                    <a:pt x="1" y="202"/>
                    <a:pt x="1" y="459"/>
                  </a:cubicBezTo>
                  <a:lnTo>
                    <a:pt x="1" y="687"/>
                  </a:lnTo>
                  <a:cubicBezTo>
                    <a:pt x="1" y="812"/>
                    <a:pt x="98" y="909"/>
                    <a:pt x="229" y="909"/>
                  </a:cubicBezTo>
                  <a:lnTo>
                    <a:pt x="2047" y="909"/>
                  </a:lnTo>
                  <a:cubicBezTo>
                    <a:pt x="2051" y="910"/>
                    <a:pt x="2055" y="910"/>
                    <a:pt x="2059" y="910"/>
                  </a:cubicBezTo>
                  <a:cubicBezTo>
                    <a:pt x="2185" y="910"/>
                    <a:pt x="2283" y="808"/>
                    <a:pt x="2283" y="680"/>
                  </a:cubicBezTo>
                  <a:lnTo>
                    <a:pt x="2283" y="459"/>
                  </a:lnTo>
                  <a:cubicBezTo>
                    <a:pt x="2283" y="202"/>
                    <a:pt x="2075" y="1"/>
                    <a:pt x="1825" y="1"/>
                  </a:cubicBezTo>
                  <a:close/>
                </a:path>
              </a:pathLst>
            </a:custGeom>
            <a:solidFill>
              <a:srgbClr val="9F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059;p56">
              <a:extLst>
                <a:ext uri="{FF2B5EF4-FFF2-40B4-BE49-F238E27FC236}">
                  <a16:creationId xmlns:a16="http://schemas.microsoft.com/office/drawing/2014/main" id="{8124BAD1-2FBF-8511-5C2D-16033201F3B8}"/>
                </a:ext>
              </a:extLst>
            </p:cNvPr>
            <p:cNvSpPr/>
            <p:nvPr/>
          </p:nvSpPr>
          <p:spPr>
            <a:xfrm>
              <a:off x="8045276" y="3215041"/>
              <a:ext cx="23882" cy="24092"/>
            </a:xfrm>
            <a:custGeom>
              <a:avLst/>
              <a:gdLst/>
              <a:ahLst/>
              <a:cxnLst/>
              <a:rect l="l" t="t" r="r" b="b"/>
              <a:pathLst>
                <a:path w="909" h="917" extrusionOk="0">
                  <a:moveTo>
                    <a:pt x="458" y="1"/>
                  </a:moveTo>
                  <a:cubicBezTo>
                    <a:pt x="201" y="1"/>
                    <a:pt x="0" y="202"/>
                    <a:pt x="0" y="458"/>
                  </a:cubicBezTo>
                  <a:cubicBezTo>
                    <a:pt x="0" y="708"/>
                    <a:pt x="201" y="916"/>
                    <a:pt x="458" y="916"/>
                  </a:cubicBezTo>
                  <a:cubicBezTo>
                    <a:pt x="708" y="916"/>
                    <a:pt x="909" y="708"/>
                    <a:pt x="909" y="458"/>
                  </a:cubicBezTo>
                  <a:cubicBezTo>
                    <a:pt x="909" y="202"/>
                    <a:pt x="708" y="1"/>
                    <a:pt x="458" y="1"/>
                  </a:cubicBezTo>
                  <a:close/>
                </a:path>
              </a:pathLst>
            </a:custGeom>
            <a:solidFill>
              <a:srgbClr val="9F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060;p56">
              <a:extLst>
                <a:ext uri="{FF2B5EF4-FFF2-40B4-BE49-F238E27FC236}">
                  <a16:creationId xmlns:a16="http://schemas.microsoft.com/office/drawing/2014/main" id="{0704DA52-80FE-27A3-EA4E-81BDF295B5FC}"/>
                </a:ext>
              </a:extLst>
            </p:cNvPr>
            <p:cNvSpPr/>
            <p:nvPr/>
          </p:nvSpPr>
          <p:spPr>
            <a:xfrm>
              <a:off x="8027227" y="3562915"/>
              <a:ext cx="30108" cy="23908"/>
            </a:xfrm>
            <a:custGeom>
              <a:avLst/>
              <a:gdLst/>
              <a:ahLst/>
              <a:cxnLst/>
              <a:rect l="l" t="t" r="r" b="b"/>
              <a:pathLst>
                <a:path w="1146" h="910" extrusionOk="0">
                  <a:moveTo>
                    <a:pt x="458" y="1"/>
                  </a:moveTo>
                  <a:cubicBezTo>
                    <a:pt x="209" y="1"/>
                    <a:pt x="1" y="202"/>
                    <a:pt x="1" y="459"/>
                  </a:cubicBezTo>
                  <a:lnTo>
                    <a:pt x="1" y="680"/>
                  </a:lnTo>
                  <a:cubicBezTo>
                    <a:pt x="1" y="812"/>
                    <a:pt x="105" y="909"/>
                    <a:pt x="230" y="909"/>
                  </a:cubicBezTo>
                  <a:lnTo>
                    <a:pt x="916" y="909"/>
                  </a:lnTo>
                  <a:cubicBezTo>
                    <a:pt x="791" y="909"/>
                    <a:pt x="687" y="812"/>
                    <a:pt x="687" y="680"/>
                  </a:cubicBezTo>
                  <a:lnTo>
                    <a:pt x="687" y="459"/>
                  </a:lnTo>
                  <a:cubicBezTo>
                    <a:pt x="687" y="202"/>
                    <a:pt x="888" y="1"/>
                    <a:pt x="1145" y="1"/>
                  </a:cubicBezTo>
                  <a:close/>
                </a:path>
              </a:pathLst>
            </a:custGeom>
            <a:solidFill>
              <a:srgbClr val="7F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061;p56">
              <a:extLst>
                <a:ext uri="{FF2B5EF4-FFF2-40B4-BE49-F238E27FC236}">
                  <a16:creationId xmlns:a16="http://schemas.microsoft.com/office/drawing/2014/main" id="{E23FA566-6ABA-F893-5724-83997454441F}"/>
                </a:ext>
              </a:extLst>
            </p:cNvPr>
            <p:cNvSpPr/>
            <p:nvPr/>
          </p:nvSpPr>
          <p:spPr>
            <a:xfrm>
              <a:off x="8043095" y="3216144"/>
              <a:ext cx="25169" cy="22778"/>
            </a:xfrm>
            <a:custGeom>
              <a:avLst/>
              <a:gdLst/>
              <a:ahLst/>
              <a:cxnLst/>
              <a:rect l="l" t="t" r="r" b="b"/>
              <a:pathLst>
                <a:path w="958" h="867" extrusionOk="0">
                  <a:moveTo>
                    <a:pt x="354" y="0"/>
                  </a:moveTo>
                  <a:cubicBezTo>
                    <a:pt x="63" y="132"/>
                    <a:pt x="0" y="507"/>
                    <a:pt x="222" y="735"/>
                  </a:cubicBezTo>
                  <a:cubicBezTo>
                    <a:pt x="311" y="825"/>
                    <a:pt x="426" y="867"/>
                    <a:pt x="541" y="867"/>
                  </a:cubicBezTo>
                  <a:cubicBezTo>
                    <a:pt x="710" y="867"/>
                    <a:pt x="878" y="774"/>
                    <a:pt x="957" y="604"/>
                  </a:cubicBezTo>
                  <a:lnTo>
                    <a:pt x="957" y="604"/>
                  </a:lnTo>
                  <a:cubicBezTo>
                    <a:pt x="895" y="631"/>
                    <a:pt x="832" y="645"/>
                    <a:pt x="770" y="645"/>
                  </a:cubicBezTo>
                  <a:cubicBezTo>
                    <a:pt x="437" y="645"/>
                    <a:pt x="215" y="298"/>
                    <a:pt x="354" y="0"/>
                  </a:cubicBezTo>
                  <a:close/>
                </a:path>
              </a:pathLst>
            </a:custGeom>
            <a:solidFill>
              <a:srgbClr val="7F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Trending Stations</a:t>
            </a:r>
            <a:endParaRPr dirty="0"/>
          </a:p>
        </p:txBody>
      </p:sp>
      <p:pic>
        <p:nvPicPr>
          <p:cNvPr id="7" name="Picture 6">
            <a:extLst>
              <a:ext uri="{FF2B5EF4-FFF2-40B4-BE49-F238E27FC236}">
                <a16:creationId xmlns:a16="http://schemas.microsoft.com/office/drawing/2014/main" id="{85DF2EBD-9CB0-0183-22E4-C19937EB1C3C}"/>
              </a:ext>
            </a:extLst>
          </p:cNvPr>
          <p:cNvPicPr>
            <a:picLocks noChangeAspect="1"/>
          </p:cNvPicPr>
          <p:nvPr/>
        </p:nvPicPr>
        <p:blipFill>
          <a:blip r:embed="rId3"/>
          <a:stretch>
            <a:fillRect/>
          </a:stretch>
        </p:blipFill>
        <p:spPr>
          <a:xfrm>
            <a:off x="720000" y="1343764"/>
            <a:ext cx="4913376" cy="2908886"/>
          </a:xfrm>
          <a:prstGeom prst="rect">
            <a:avLst/>
          </a:prstGeom>
        </p:spPr>
      </p:pic>
      <p:sp>
        <p:nvSpPr>
          <p:cNvPr id="10" name="TextBox 9">
            <a:extLst>
              <a:ext uri="{FF2B5EF4-FFF2-40B4-BE49-F238E27FC236}">
                <a16:creationId xmlns:a16="http://schemas.microsoft.com/office/drawing/2014/main" id="{A0930E90-5731-F01D-1D35-813967082FF4}"/>
              </a:ext>
            </a:extLst>
          </p:cNvPr>
          <p:cNvSpPr txBox="1"/>
          <p:nvPr/>
        </p:nvSpPr>
        <p:spPr>
          <a:xfrm>
            <a:off x="6105167" y="1552240"/>
            <a:ext cx="2530069" cy="2616101"/>
          </a:xfrm>
          <a:prstGeom prst="rect">
            <a:avLst/>
          </a:prstGeom>
          <a:noFill/>
        </p:spPr>
        <p:txBody>
          <a:bodyPr wrap="square" rtlCol="0">
            <a:spAutoFit/>
          </a:bodyPr>
          <a:lstStyle/>
          <a:p>
            <a:pPr algn="l">
              <a:lnSpc>
                <a:spcPts val="1500"/>
              </a:lnSpc>
            </a:pPr>
            <a:r>
              <a:rPr lang="en-US" dirty="0">
                <a:latin typeface="Open Sans" panose="020B0606030504020204" pitchFamily="34" charset="0"/>
                <a:ea typeface="Open Sans" panose="020B0606030504020204" pitchFamily="34" charset="0"/>
                <a:cs typeface="Open Sans" panose="020B0606030504020204" pitchFamily="34" charset="0"/>
              </a:rPr>
              <a:t>Overall, the top stations show relatively stable demand, with only moderate fluctuations in rank changes. While </a:t>
            </a:r>
            <a:r>
              <a:rPr lang="en-US" b="1" dirty="0">
                <a:latin typeface="Open Sans" panose="020B0606030504020204" pitchFamily="34" charset="0"/>
                <a:ea typeface="Open Sans" panose="020B0606030504020204" pitchFamily="34" charset="0"/>
                <a:cs typeface="Open Sans" panose="020B0606030504020204" pitchFamily="34" charset="0"/>
              </a:rPr>
              <a:t>014 - </a:t>
            </a:r>
            <a:r>
              <a:rPr lang="en-US" b="1" dirty="0" err="1">
                <a:latin typeface="Open Sans" panose="020B0606030504020204" pitchFamily="34" charset="0"/>
                <a:ea typeface="Open Sans" panose="020B0606030504020204" pitchFamily="34" charset="0"/>
                <a:cs typeface="Open Sans" panose="020B0606030504020204" pitchFamily="34" charset="0"/>
              </a:rPr>
              <a:t>Pacífico</a:t>
            </a:r>
            <a:r>
              <a:rPr lang="en-US" dirty="0">
                <a:latin typeface="Open Sans" panose="020B0606030504020204" pitchFamily="34" charset="0"/>
                <a:ea typeface="Open Sans" panose="020B0606030504020204" pitchFamily="34" charset="0"/>
                <a:cs typeface="Open Sans" panose="020B0606030504020204" pitchFamily="34" charset="0"/>
              </a:rPr>
              <a:t> continues to lead, other stations—like </a:t>
            </a:r>
            <a:r>
              <a:rPr lang="en-US" b="1" dirty="0">
                <a:latin typeface="Open Sans" panose="020B0606030504020204" pitchFamily="34" charset="0"/>
                <a:ea typeface="Open Sans" panose="020B0606030504020204" pitchFamily="34" charset="0"/>
                <a:cs typeface="Open Sans" panose="020B0606030504020204" pitchFamily="34" charset="0"/>
              </a:rPr>
              <a:t>288 - Plaza de la </a:t>
            </a:r>
            <a:r>
              <a:rPr lang="en-US" b="1" dirty="0" err="1">
                <a:latin typeface="Open Sans" panose="020B0606030504020204" pitchFamily="34" charset="0"/>
                <a:ea typeface="Open Sans" panose="020B0606030504020204" pitchFamily="34" charset="0"/>
                <a:cs typeface="Open Sans" panose="020B0606030504020204" pitchFamily="34" charset="0"/>
              </a:rPr>
              <a:t>Shoa</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b="1" dirty="0">
                <a:latin typeface="Open Sans" panose="020B0606030504020204" pitchFamily="34" charset="0"/>
                <a:ea typeface="Open Sans" panose="020B0606030504020204" pitchFamily="34" charset="0"/>
                <a:cs typeface="Open Sans" panose="020B0606030504020204" pitchFamily="34" charset="0"/>
              </a:rPr>
              <a:t>005 - Plaza Italia</a:t>
            </a:r>
            <a:r>
              <a:rPr lang="en-US" dirty="0">
                <a:latin typeface="Open Sans" panose="020B0606030504020204" pitchFamily="34" charset="0"/>
                <a:ea typeface="Open Sans" panose="020B0606030504020204" pitchFamily="34" charset="0"/>
                <a:cs typeface="Open Sans" panose="020B0606030504020204" pitchFamily="34" charset="0"/>
              </a:rPr>
              <a:t>—remain close contenders, indicating steady usage patterns across high-demand areas. </a:t>
            </a:r>
            <a:endPar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AC11077B-259A-24BB-9B30-A48A2F2AF163}"/>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817DBADD-DABA-A8FC-3EE4-FAA261C1A9B8}"/>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8BA078B6-DFD4-3E99-E1DC-72C8B8F3B6AF}"/>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491B9BBF-108B-A180-A435-5FF3F8D66469}"/>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EC3A151D-C934-E84D-B8F3-A068A8D8E609}"/>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17B303E0-7DBB-8152-8EDF-FC07F8B467E2}"/>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7B750151-E37D-2627-1F04-B3552FDE8EE0}"/>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a:t>Start vs. Finish Trends</a:t>
            </a:r>
            <a:endParaRPr sz="5000" dirty="0"/>
          </a:p>
        </p:txBody>
      </p:sp>
      <p:sp>
        <p:nvSpPr>
          <p:cNvPr id="281" name="Google Shape;281;p29">
            <a:extLst>
              <a:ext uri="{FF2B5EF4-FFF2-40B4-BE49-F238E27FC236}">
                <a16:creationId xmlns:a16="http://schemas.microsoft.com/office/drawing/2014/main" id="{7E1DD51E-CF6E-C3C4-C40A-30A189C30A7C}"/>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282" name="Google Shape;282;p29">
            <a:extLst>
              <a:ext uri="{FF2B5EF4-FFF2-40B4-BE49-F238E27FC236}">
                <a16:creationId xmlns:a16="http://schemas.microsoft.com/office/drawing/2014/main" id="{9A9B4D77-016B-C765-DD5B-B5A86AF84DAE}"/>
              </a:ext>
            </a:extLst>
          </p:cNvPr>
          <p:cNvGrpSpPr/>
          <p:nvPr/>
        </p:nvGrpSpPr>
        <p:grpSpPr>
          <a:xfrm flipH="1">
            <a:off x="5787435" y="1668645"/>
            <a:ext cx="1974724" cy="1806310"/>
            <a:chOff x="6246200" y="2659275"/>
            <a:chExt cx="889075" cy="813250"/>
          </a:xfrm>
        </p:grpSpPr>
        <p:sp>
          <p:nvSpPr>
            <p:cNvPr id="283" name="Google Shape;283;p29">
              <a:extLst>
                <a:ext uri="{FF2B5EF4-FFF2-40B4-BE49-F238E27FC236}">
                  <a16:creationId xmlns:a16="http://schemas.microsoft.com/office/drawing/2014/main" id="{1850240D-C97A-773C-F47F-5932B831A117}"/>
                </a:ext>
              </a:extLst>
            </p:cNvPr>
            <p:cNvSpPr/>
            <p:nvPr/>
          </p:nvSpPr>
          <p:spPr>
            <a:xfrm>
              <a:off x="6431925" y="3005650"/>
              <a:ext cx="449625" cy="466875"/>
            </a:xfrm>
            <a:custGeom>
              <a:avLst/>
              <a:gdLst/>
              <a:ahLst/>
              <a:cxnLst/>
              <a:rect l="l" t="t" r="r" b="b"/>
              <a:pathLst>
                <a:path w="17985" h="18675" extrusionOk="0">
                  <a:moveTo>
                    <a:pt x="12058" y="13803"/>
                  </a:moveTo>
                  <a:cubicBezTo>
                    <a:pt x="12626" y="13803"/>
                    <a:pt x="13073" y="14249"/>
                    <a:pt x="13073" y="14818"/>
                  </a:cubicBezTo>
                  <a:cubicBezTo>
                    <a:pt x="13073" y="15386"/>
                    <a:pt x="12626" y="15833"/>
                    <a:pt x="12058" y="15833"/>
                  </a:cubicBezTo>
                  <a:cubicBezTo>
                    <a:pt x="11489" y="15833"/>
                    <a:pt x="11043" y="15386"/>
                    <a:pt x="11043" y="14818"/>
                  </a:cubicBezTo>
                  <a:cubicBezTo>
                    <a:pt x="11043" y="14249"/>
                    <a:pt x="11489" y="13803"/>
                    <a:pt x="12058" y="13803"/>
                  </a:cubicBezTo>
                  <a:close/>
                  <a:moveTo>
                    <a:pt x="17985" y="0"/>
                  </a:moveTo>
                  <a:lnTo>
                    <a:pt x="15427" y="41"/>
                  </a:lnTo>
                  <a:lnTo>
                    <a:pt x="11652" y="13072"/>
                  </a:lnTo>
                  <a:cubicBezTo>
                    <a:pt x="11489" y="13519"/>
                    <a:pt x="11165" y="13843"/>
                    <a:pt x="10677" y="13884"/>
                  </a:cubicBezTo>
                  <a:cubicBezTo>
                    <a:pt x="10556" y="13884"/>
                    <a:pt x="10353" y="13884"/>
                    <a:pt x="10190" y="13843"/>
                  </a:cubicBezTo>
                  <a:lnTo>
                    <a:pt x="529" y="9784"/>
                  </a:lnTo>
                  <a:cubicBezTo>
                    <a:pt x="285" y="10149"/>
                    <a:pt x="244" y="12098"/>
                    <a:pt x="1" y="12463"/>
                  </a:cubicBezTo>
                  <a:lnTo>
                    <a:pt x="10677" y="15792"/>
                  </a:lnTo>
                  <a:cubicBezTo>
                    <a:pt x="10799" y="15833"/>
                    <a:pt x="10880" y="15833"/>
                    <a:pt x="11002" y="15833"/>
                  </a:cubicBezTo>
                  <a:lnTo>
                    <a:pt x="15955" y="18674"/>
                  </a:lnTo>
                  <a:lnTo>
                    <a:pt x="17335" y="16441"/>
                  </a:lnTo>
                  <a:lnTo>
                    <a:pt x="13438" y="14615"/>
                  </a:lnTo>
                  <a:cubicBezTo>
                    <a:pt x="13478" y="14493"/>
                    <a:pt x="13600" y="14371"/>
                    <a:pt x="13641" y="14209"/>
                  </a:cubicBezTo>
                  <a:lnTo>
                    <a:pt x="17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a:extLst>
                <a:ext uri="{FF2B5EF4-FFF2-40B4-BE49-F238E27FC236}">
                  <a16:creationId xmlns:a16="http://schemas.microsoft.com/office/drawing/2014/main" id="{D85E589C-62D7-528D-1ADB-207939DA2C02}"/>
                </a:ext>
              </a:extLst>
            </p:cNvPr>
            <p:cNvSpPr/>
            <p:nvPr/>
          </p:nvSpPr>
          <p:spPr>
            <a:xfrm>
              <a:off x="6246200" y="2659275"/>
              <a:ext cx="889075" cy="710750"/>
            </a:xfrm>
            <a:custGeom>
              <a:avLst/>
              <a:gdLst/>
              <a:ahLst/>
              <a:cxnLst/>
              <a:rect l="l" t="t" r="r" b="b"/>
              <a:pathLst>
                <a:path w="35563" h="28430" extrusionOk="0">
                  <a:moveTo>
                    <a:pt x="18427" y="1683"/>
                  </a:moveTo>
                  <a:cubicBezTo>
                    <a:pt x="19091" y="1683"/>
                    <a:pt x="20104" y="1980"/>
                    <a:pt x="21151" y="2529"/>
                  </a:cubicBezTo>
                  <a:cubicBezTo>
                    <a:pt x="22856" y="3341"/>
                    <a:pt x="23952" y="4478"/>
                    <a:pt x="23668" y="5006"/>
                  </a:cubicBezTo>
                  <a:cubicBezTo>
                    <a:pt x="23564" y="5214"/>
                    <a:pt x="23290" y="5313"/>
                    <a:pt x="22905" y="5313"/>
                  </a:cubicBezTo>
                  <a:cubicBezTo>
                    <a:pt x="22241" y="5313"/>
                    <a:pt x="21246" y="5018"/>
                    <a:pt x="20217" y="4478"/>
                  </a:cubicBezTo>
                  <a:cubicBezTo>
                    <a:pt x="18594" y="3585"/>
                    <a:pt x="17457" y="2489"/>
                    <a:pt x="17700" y="1961"/>
                  </a:cubicBezTo>
                  <a:cubicBezTo>
                    <a:pt x="17801" y="1773"/>
                    <a:pt x="18061" y="1683"/>
                    <a:pt x="18427" y="1683"/>
                  </a:cubicBezTo>
                  <a:close/>
                  <a:moveTo>
                    <a:pt x="26642" y="6608"/>
                  </a:moveTo>
                  <a:cubicBezTo>
                    <a:pt x="27202" y="6608"/>
                    <a:pt x="28092" y="7075"/>
                    <a:pt x="28864" y="7847"/>
                  </a:cubicBezTo>
                  <a:cubicBezTo>
                    <a:pt x="29960" y="8943"/>
                    <a:pt x="30447" y="10161"/>
                    <a:pt x="30001" y="10567"/>
                  </a:cubicBezTo>
                  <a:cubicBezTo>
                    <a:pt x="29907" y="10661"/>
                    <a:pt x="29771" y="10705"/>
                    <a:pt x="29604" y="10705"/>
                  </a:cubicBezTo>
                  <a:cubicBezTo>
                    <a:pt x="29045" y="10705"/>
                    <a:pt x="28144" y="10212"/>
                    <a:pt x="27362" y="9431"/>
                  </a:cubicBezTo>
                  <a:cubicBezTo>
                    <a:pt x="26347" y="8416"/>
                    <a:pt x="25820" y="7198"/>
                    <a:pt x="26225" y="6751"/>
                  </a:cubicBezTo>
                  <a:cubicBezTo>
                    <a:pt x="26322" y="6654"/>
                    <a:pt x="26466" y="6608"/>
                    <a:pt x="26642" y="6608"/>
                  </a:cubicBezTo>
                  <a:close/>
                  <a:moveTo>
                    <a:pt x="16015" y="0"/>
                  </a:moveTo>
                  <a:cubicBezTo>
                    <a:pt x="10740" y="0"/>
                    <a:pt x="6338" y="2798"/>
                    <a:pt x="3208" y="5087"/>
                  </a:cubicBezTo>
                  <a:cubicBezTo>
                    <a:pt x="3654" y="8172"/>
                    <a:pt x="6293" y="11907"/>
                    <a:pt x="15387" y="15642"/>
                  </a:cubicBezTo>
                  <a:cubicBezTo>
                    <a:pt x="10393" y="14261"/>
                    <a:pt x="4101" y="11826"/>
                    <a:pt x="1341" y="7766"/>
                  </a:cubicBezTo>
                  <a:cubicBezTo>
                    <a:pt x="813" y="8862"/>
                    <a:pt x="407" y="10161"/>
                    <a:pt x="204" y="11460"/>
                  </a:cubicBezTo>
                  <a:cubicBezTo>
                    <a:pt x="407" y="11582"/>
                    <a:pt x="610" y="11623"/>
                    <a:pt x="813" y="11704"/>
                  </a:cubicBezTo>
                  <a:cubicBezTo>
                    <a:pt x="2802" y="12719"/>
                    <a:pt x="3979" y="14343"/>
                    <a:pt x="3452" y="15317"/>
                  </a:cubicBezTo>
                  <a:cubicBezTo>
                    <a:pt x="3213" y="15794"/>
                    <a:pt x="2623" y="16033"/>
                    <a:pt x="1847" y="16033"/>
                  </a:cubicBezTo>
                  <a:cubicBezTo>
                    <a:pt x="1304" y="16033"/>
                    <a:pt x="670" y="15916"/>
                    <a:pt x="1" y="15682"/>
                  </a:cubicBezTo>
                  <a:lnTo>
                    <a:pt x="1" y="15682"/>
                  </a:lnTo>
                  <a:cubicBezTo>
                    <a:pt x="42" y="16372"/>
                    <a:pt x="163" y="17103"/>
                    <a:pt x="326" y="17793"/>
                  </a:cubicBezTo>
                  <a:cubicBezTo>
                    <a:pt x="1990" y="18199"/>
                    <a:pt x="3167" y="19173"/>
                    <a:pt x="3005" y="20026"/>
                  </a:cubicBezTo>
                  <a:cubicBezTo>
                    <a:pt x="2883" y="20594"/>
                    <a:pt x="2274" y="20960"/>
                    <a:pt x="1422" y="21122"/>
                  </a:cubicBezTo>
                  <a:cubicBezTo>
                    <a:pt x="2843" y="24167"/>
                    <a:pt x="5278" y="26846"/>
                    <a:pt x="9094" y="28429"/>
                  </a:cubicBezTo>
                  <a:cubicBezTo>
                    <a:pt x="15265" y="24085"/>
                    <a:pt x="12179" y="18930"/>
                    <a:pt x="19405" y="18321"/>
                  </a:cubicBezTo>
                  <a:cubicBezTo>
                    <a:pt x="25373" y="17793"/>
                    <a:pt x="31462" y="18727"/>
                    <a:pt x="35562" y="13815"/>
                  </a:cubicBezTo>
                  <a:cubicBezTo>
                    <a:pt x="28369" y="3235"/>
                    <a:pt x="21688" y="0"/>
                    <a:pt x="16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a:extLst>
                <a:ext uri="{FF2B5EF4-FFF2-40B4-BE49-F238E27FC236}">
                  <a16:creationId xmlns:a16="http://schemas.microsoft.com/office/drawing/2014/main" id="{1FE1630D-B14B-27CA-5B2E-1B5A4E3BF7B2}"/>
                </a:ext>
              </a:extLst>
            </p:cNvPr>
            <p:cNvSpPr/>
            <p:nvPr/>
          </p:nvSpPr>
          <p:spPr>
            <a:xfrm>
              <a:off x="6246200" y="2853425"/>
              <a:ext cx="447600" cy="515575"/>
            </a:xfrm>
            <a:custGeom>
              <a:avLst/>
              <a:gdLst/>
              <a:ahLst/>
              <a:cxnLst/>
              <a:rect l="l" t="t" r="r" b="b"/>
              <a:pathLst>
                <a:path w="17904" h="20623" extrusionOk="0">
                  <a:moveTo>
                    <a:pt x="1341" y="0"/>
                  </a:moveTo>
                  <a:cubicBezTo>
                    <a:pt x="813" y="1096"/>
                    <a:pt x="407" y="2355"/>
                    <a:pt x="204" y="3694"/>
                  </a:cubicBezTo>
                  <a:cubicBezTo>
                    <a:pt x="407" y="3816"/>
                    <a:pt x="610" y="3857"/>
                    <a:pt x="813" y="3938"/>
                  </a:cubicBezTo>
                  <a:cubicBezTo>
                    <a:pt x="2802" y="4953"/>
                    <a:pt x="3979" y="6577"/>
                    <a:pt x="3452" y="7551"/>
                  </a:cubicBezTo>
                  <a:cubicBezTo>
                    <a:pt x="3213" y="8028"/>
                    <a:pt x="2623" y="8267"/>
                    <a:pt x="1847" y="8267"/>
                  </a:cubicBezTo>
                  <a:cubicBezTo>
                    <a:pt x="1304" y="8267"/>
                    <a:pt x="670" y="8150"/>
                    <a:pt x="1" y="7916"/>
                  </a:cubicBezTo>
                  <a:lnTo>
                    <a:pt x="1" y="7916"/>
                  </a:lnTo>
                  <a:cubicBezTo>
                    <a:pt x="42" y="8606"/>
                    <a:pt x="163" y="9337"/>
                    <a:pt x="326" y="10027"/>
                  </a:cubicBezTo>
                  <a:cubicBezTo>
                    <a:pt x="1990" y="10433"/>
                    <a:pt x="3167" y="11407"/>
                    <a:pt x="3005" y="12260"/>
                  </a:cubicBezTo>
                  <a:cubicBezTo>
                    <a:pt x="2883" y="12828"/>
                    <a:pt x="2274" y="13194"/>
                    <a:pt x="1422" y="13315"/>
                  </a:cubicBezTo>
                  <a:cubicBezTo>
                    <a:pt x="2843" y="16360"/>
                    <a:pt x="5278" y="19080"/>
                    <a:pt x="9094" y="20622"/>
                  </a:cubicBezTo>
                  <a:cubicBezTo>
                    <a:pt x="14818" y="16644"/>
                    <a:pt x="12585" y="11976"/>
                    <a:pt x="17903" y="10758"/>
                  </a:cubicBezTo>
                  <a:cubicBezTo>
                    <a:pt x="17092" y="8525"/>
                    <a:pt x="16280" y="8119"/>
                    <a:pt x="15387" y="7876"/>
                  </a:cubicBezTo>
                  <a:cubicBezTo>
                    <a:pt x="10393" y="6495"/>
                    <a:pt x="4101" y="4060"/>
                    <a:pt x="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9">
            <a:extLst>
              <a:ext uri="{FF2B5EF4-FFF2-40B4-BE49-F238E27FC236}">
                <a16:creationId xmlns:a16="http://schemas.microsoft.com/office/drawing/2014/main" id="{FABF7B2E-5F1D-7AED-6499-3A7F28EB2C41}"/>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2FC7DBB4-C48A-E692-2BA6-92D56EA29C23}"/>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1B057EE8-E489-29AA-BFEF-E6BE5224A014}"/>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38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34FE342B-55DE-BC00-1B8A-2DCAD25D1C59}"/>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07120283-0119-75A7-1791-F49A053F340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Start vs. Finish Trends</a:t>
            </a:r>
            <a:endParaRPr dirty="0"/>
          </a:p>
        </p:txBody>
      </p:sp>
      <p:sp>
        <p:nvSpPr>
          <p:cNvPr id="296" name="Google Shape;296;p30">
            <a:extLst>
              <a:ext uri="{FF2B5EF4-FFF2-40B4-BE49-F238E27FC236}">
                <a16:creationId xmlns:a16="http://schemas.microsoft.com/office/drawing/2014/main" id="{B68AF6E4-E12E-E0B6-96DD-FCBA2E2217F5}"/>
              </a:ext>
            </a:extLst>
          </p:cNvPr>
          <p:cNvSpPr txBox="1">
            <a:spLocks noGrp="1"/>
          </p:cNvSpPr>
          <p:nvPr>
            <p:ph type="subTitle" idx="2"/>
          </p:nvPr>
        </p:nvSpPr>
        <p:spPr>
          <a:xfrm>
            <a:off x="382409" y="3921382"/>
            <a:ext cx="8379182" cy="835682"/>
          </a:xfrm>
          <a:prstGeom prst="rect">
            <a:avLst/>
          </a:prstGeom>
        </p:spPr>
        <p:txBody>
          <a:bodyPr spcFirstLastPara="1" wrap="square" lIns="91425" tIns="91425" rIns="91425" bIns="91425" anchor="t" anchorCtr="0">
            <a:noAutofit/>
          </a:bodyPr>
          <a:lstStyle/>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We can see that the same stations dominate both trip origins and trip destinations, suggesting there is no significant change in the list of high-traffic stations when distinguishing between starting and ending points. This consistency points to a robust demand for these specific locations, possibly due to their centrality, transit connections, or proximity to major points of interest.</a:t>
            </a:r>
          </a:p>
        </p:txBody>
      </p:sp>
      <p:pic>
        <p:nvPicPr>
          <p:cNvPr id="3" name="Picture 2">
            <a:extLst>
              <a:ext uri="{FF2B5EF4-FFF2-40B4-BE49-F238E27FC236}">
                <a16:creationId xmlns:a16="http://schemas.microsoft.com/office/drawing/2014/main" id="{E3EA0553-83D2-8CE8-DAB1-B0379509427A}"/>
              </a:ext>
            </a:extLst>
          </p:cNvPr>
          <p:cNvPicPr>
            <a:picLocks noChangeAspect="1"/>
          </p:cNvPicPr>
          <p:nvPr/>
        </p:nvPicPr>
        <p:blipFill>
          <a:blip r:embed="rId3"/>
          <a:stretch>
            <a:fillRect/>
          </a:stretch>
        </p:blipFill>
        <p:spPr>
          <a:xfrm>
            <a:off x="830490" y="1222117"/>
            <a:ext cx="7748072" cy="2699265"/>
          </a:xfrm>
          <a:prstGeom prst="rect">
            <a:avLst/>
          </a:prstGeom>
        </p:spPr>
      </p:pic>
    </p:spTree>
    <p:extLst>
      <p:ext uri="{BB962C8B-B14F-4D97-AF65-F5344CB8AC3E}">
        <p14:creationId xmlns:p14="http://schemas.microsoft.com/office/powerpoint/2010/main" val="763416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97D4D5DA-2E87-5517-5C6B-05DB0F80773B}"/>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F2A965CF-9BDC-50B7-AB3C-AFF6AFC5991F}"/>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51605673-B32D-A7DA-FECA-D6E80E1198BF}"/>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F1E7C8BD-4406-2524-B79C-F4DCC0AAE731}"/>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11B75A44-D480-2B8D-4727-CD5FB6C40EE9}"/>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BF1458C7-2778-D857-D29F-539905D7BEB8}"/>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88322D19-926F-1163-9424-BBA3590759B2}"/>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Popular timeframes</a:t>
            </a:r>
            <a:endParaRPr dirty="0"/>
          </a:p>
        </p:txBody>
      </p:sp>
      <p:sp>
        <p:nvSpPr>
          <p:cNvPr id="281" name="Google Shape;281;p29">
            <a:extLst>
              <a:ext uri="{FF2B5EF4-FFF2-40B4-BE49-F238E27FC236}">
                <a16:creationId xmlns:a16="http://schemas.microsoft.com/office/drawing/2014/main" id="{9DFC5DA2-1DAA-29AD-16CF-1A660FAE1ACA}"/>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86" name="Google Shape;286;p29">
            <a:extLst>
              <a:ext uri="{FF2B5EF4-FFF2-40B4-BE49-F238E27FC236}">
                <a16:creationId xmlns:a16="http://schemas.microsoft.com/office/drawing/2014/main" id="{99D61CB0-BFBE-EF2F-A11E-28D84FC12549}"/>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03CF54D0-C7FA-D0EF-6BDD-1E08883567EF}"/>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B2EEEA37-4360-7545-59B6-DA386EBAB4E7}"/>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763;p56">
            <a:extLst>
              <a:ext uri="{FF2B5EF4-FFF2-40B4-BE49-F238E27FC236}">
                <a16:creationId xmlns:a16="http://schemas.microsoft.com/office/drawing/2014/main" id="{F49C58E8-B5CB-9429-D0DF-223D194A2E9B}"/>
              </a:ext>
            </a:extLst>
          </p:cNvPr>
          <p:cNvGrpSpPr/>
          <p:nvPr/>
        </p:nvGrpSpPr>
        <p:grpSpPr>
          <a:xfrm>
            <a:off x="5754914" y="1645659"/>
            <a:ext cx="2113125" cy="2016082"/>
            <a:chOff x="5873617" y="2309901"/>
            <a:chExt cx="345720" cy="345720"/>
          </a:xfrm>
        </p:grpSpPr>
        <p:sp>
          <p:nvSpPr>
            <p:cNvPr id="11" name="Google Shape;4764;p56">
              <a:extLst>
                <a:ext uri="{FF2B5EF4-FFF2-40B4-BE49-F238E27FC236}">
                  <a16:creationId xmlns:a16="http://schemas.microsoft.com/office/drawing/2014/main" id="{BEE8A2F7-9D82-9AF3-0EED-EA7F0BC59216}"/>
                </a:ext>
              </a:extLst>
            </p:cNvPr>
            <p:cNvSpPr/>
            <p:nvPr/>
          </p:nvSpPr>
          <p:spPr>
            <a:xfrm>
              <a:off x="5873617" y="2309901"/>
              <a:ext cx="345720" cy="345720"/>
            </a:xfrm>
            <a:custGeom>
              <a:avLst/>
              <a:gdLst/>
              <a:ahLst/>
              <a:cxnLst/>
              <a:rect l="l" t="t" r="r" b="b"/>
              <a:pathLst>
                <a:path w="13159" h="13159" extrusionOk="0">
                  <a:moveTo>
                    <a:pt x="6583" y="1"/>
                  </a:moveTo>
                  <a:cubicBezTo>
                    <a:pt x="2949" y="1"/>
                    <a:pt x="1" y="2942"/>
                    <a:pt x="1" y="6576"/>
                  </a:cubicBezTo>
                  <a:cubicBezTo>
                    <a:pt x="1" y="10211"/>
                    <a:pt x="2949" y="13159"/>
                    <a:pt x="6583" y="13159"/>
                  </a:cubicBezTo>
                  <a:cubicBezTo>
                    <a:pt x="10218" y="13159"/>
                    <a:pt x="13159" y="10211"/>
                    <a:pt x="13159" y="6576"/>
                  </a:cubicBezTo>
                  <a:cubicBezTo>
                    <a:pt x="13159" y="2942"/>
                    <a:pt x="10218" y="1"/>
                    <a:pt x="6583" y="1"/>
                  </a:cubicBezTo>
                  <a:close/>
                </a:path>
              </a:pathLst>
            </a:custGeom>
            <a:solidFill>
              <a:srgbClr val="798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65;p56">
              <a:extLst>
                <a:ext uri="{FF2B5EF4-FFF2-40B4-BE49-F238E27FC236}">
                  <a16:creationId xmlns:a16="http://schemas.microsoft.com/office/drawing/2014/main" id="{F7526ACF-7770-4E7E-7AD2-25B67D0EACCF}"/>
                </a:ext>
              </a:extLst>
            </p:cNvPr>
            <p:cNvSpPr/>
            <p:nvPr/>
          </p:nvSpPr>
          <p:spPr>
            <a:xfrm>
              <a:off x="5899496" y="2335779"/>
              <a:ext cx="293963" cy="293963"/>
            </a:xfrm>
            <a:custGeom>
              <a:avLst/>
              <a:gdLst/>
              <a:ahLst/>
              <a:cxnLst/>
              <a:rect l="l" t="t" r="r" b="b"/>
              <a:pathLst>
                <a:path w="11189" h="11189" extrusionOk="0">
                  <a:moveTo>
                    <a:pt x="5598" y="1"/>
                  </a:moveTo>
                  <a:cubicBezTo>
                    <a:pt x="2505" y="1"/>
                    <a:pt x="1" y="2504"/>
                    <a:pt x="1" y="5591"/>
                  </a:cubicBezTo>
                  <a:cubicBezTo>
                    <a:pt x="1" y="8685"/>
                    <a:pt x="2505" y="11189"/>
                    <a:pt x="5598" y="11189"/>
                  </a:cubicBezTo>
                  <a:cubicBezTo>
                    <a:pt x="8685" y="11189"/>
                    <a:pt x="11189" y="8685"/>
                    <a:pt x="11189" y="5591"/>
                  </a:cubicBezTo>
                  <a:cubicBezTo>
                    <a:pt x="11189" y="2504"/>
                    <a:pt x="8685" y="1"/>
                    <a:pt x="5598" y="1"/>
                  </a:cubicBezTo>
                  <a:close/>
                </a:path>
              </a:pathLst>
            </a:custGeom>
            <a:solidFill>
              <a:srgbClr val="F2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66;p56">
              <a:extLst>
                <a:ext uri="{FF2B5EF4-FFF2-40B4-BE49-F238E27FC236}">
                  <a16:creationId xmlns:a16="http://schemas.microsoft.com/office/drawing/2014/main" id="{E35BC8DC-D908-D102-D362-D6CA28F8D0F9}"/>
                </a:ext>
              </a:extLst>
            </p:cNvPr>
            <p:cNvSpPr/>
            <p:nvPr/>
          </p:nvSpPr>
          <p:spPr>
            <a:xfrm>
              <a:off x="6041288" y="2356088"/>
              <a:ext cx="10404" cy="131888"/>
            </a:xfrm>
            <a:custGeom>
              <a:avLst/>
              <a:gdLst/>
              <a:ahLst/>
              <a:cxnLst/>
              <a:rect l="l" t="t" r="r" b="b"/>
              <a:pathLst>
                <a:path w="396" h="5020" extrusionOk="0">
                  <a:moveTo>
                    <a:pt x="198" y="1"/>
                  </a:moveTo>
                  <a:cubicBezTo>
                    <a:pt x="99" y="1"/>
                    <a:pt x="0" y="67"/>
                    <a:pt x="0" y="199"/>
                  </a:cubicBezTo>
                  <a:lnTo>
                    <a:pt x="0" y="4818"/>
                  </a:lnTo>
                  <a:cubicBezTo>
                    <a:pt x="0" y="4929"/>
                    <a:pt x="90" y="5019"/>
                    <a:pt x="201" y="5019"/>
                  </a:cubicBezTo>
                  <a:cubicBezTo>
                    <a:pt x="305" y="5019"/>
                    <a:pt x="395" y="4929"/>
                    <a:pt x="395" y="4818"/>
                  </a:cubicBezTo>
                  <a:lnTo>
                    <a:pt x="395" y="199"/>
                  </a:lnTo>
                  <a:cubicBezTo>
                    <a:pt x="395" y="67"/>
                    <a:pt x="297" y="1"/>
                    <a:pt x="198" y="1"/>
                  </a:cubicBezTo>
                  <a:close/>
                </a:path>
              </a:pathLst>
            </a:custGeom>
            <a:solidFill>
              <a:srgbClr val="A3A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67;p56">
              <a:extLst>
                <a:ext uri="{FF2B5EF4-FFF2-40B4-BE49-F238E27FC236}">
                  <a16:creationId xmlns:a16="http://schemas.microsoft.com/office/drawing/2014/main" id="{A58F0608-F741-BDA8-4A17-382D1C0BEC3D}"/>
                </a:ext>
              </a:extLst>
            </p:cNvPr>
            <p:cNvSpPr/>
            <p:nvPr/>
          </p:nvSpPr>
          <p:spPr>
            <a:xfrm>
              <a:off x="6039449" y="2477546"/>
              <a:ext cx="135435" cy="10430"/>
            </a:xfrm>
            <a:custGeom>
              <a:avLst/>
              <a:gdLst/>
              <a:ahLst/>
              <a:cxnLst/>
              <a:rect l="l" t="t" r="r" b="b"/>
              <a:pathLst>
                <a:path w="5155" h="397" extrusionOk="0">
                  <a:moveTo>
                    <a:pt x="271" y="1"/>
                  </a:moveTo>
                  <a:cubicBezTo>
                    <a:pt x="1" y="1"/>
                    <a:pt x="1" y="396"/>
                    <a:pt x="271" y="396"/>
                  </a:cubicBezTo>
                  <a:lnTo>
                    <a:pt x="4891" y="396"/>
                  </a:lnTo>
                  <a:cubicBezTo>
                    <a:pt x="5154" y="396"/>
                    <a:pt x="5154" y="1"/>
                    <a:pt x="4891" y="1"/>
                  </a:cubicBezTo>
                  <a:close/>
                </a:path>
              </a:pathLst>
            </a:custGeom>
            <a:solidFill>
              <a:srgbClr val="A3A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68;p56">
              <a:extLst>
                <a:ext uri="{FF2B5EF4-FFF2-40B4-BE49-F238E27FC236}">
                  <a16:creationId xmlns:a16="http://schemas.microsoft.com/office/drawing/2014/main" id="{52649A08-A6E4-B440-9277-D6E1E4369216}"/>
                </a:ext>
              </a:extLst>
            </p:cNvPr>
            <p:cNvSpPr/>
            <p:nvPr/>
          </p:nvSpPr>
          <p:spPr>
            <a:xfrm>
              <a:off x="5935778" y="2372035"/>
              <a:ext cx="275178" cy="257970"/>
            </a:xfrm>
            <a:custGeom>
              <a:avLst/>
              <a:gdLst/>
              <a:ahLst/>
              <a:cxnLst/>
              <a:rect l="l" t="t" r="r" b="b"/>
              <a:pathLst>
                <a:path w="10474" h="9819" extrusionOk="0">
                  <a:moveTo>
                    <a:pt x="7893" y="1"/>
                  </a:moveTo>
                  <a:cubicBezTo>
                    <a:pt x="9815" y="2213"/>
                    <a:pt x="9697" y="5543"/>
                    <a:pt x="7623" y="7617"/>
                  </a:cubicBezTo>
                  <a:cubicBezTo>
                    <a:pt x="6532" y="8704"/>
                    <a:pt x="5100" y="9254"/>
                    <a:pt x="3664" y="9254"/>
                  </a:cubicBezTo>
                  <a:cubicBezTo>
                    <a:pt x="2361" y="9254"/>
                    <a:pt x="1056" y="8801"/>
                    <a:pt x="0" y="7887"/>
                  </a:cubicBezTo>
                  <a:lnTo>
                    <a:pt x="0" y="7887"/>
                  </a:lnTo>
                  <a:cubicBezTo>
                    <a:pt x="1112" y="9170"/>
                    <a:pt x="2669" y="9818"/>
                    <a:pt x="4229" y="9818"/>
                  </a:cubicBezTo>
                  <a:cubicBezTo>
                    <a:pt x="5657" y="9818"/>
                    <a:pt x="7088" y="9275"/>
                    <a:pt x="8185" y="8179"/>
                  </a:cubicBezTo>
                  <a:cubicBezTo>
                    <a:pt x="10474" y="5883"/>
                    <a:pt x="10342" y="2123"/>
                    <a:pt x="7893" y="1"/>
                  </a:cubicBezTo>
                  <a:close/>
                </a:path>
              </a:pathLst>
            </a:custGeom>
            <a:solidFill>
              <a:srgbClr val="BCC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69;p56">
              <a:extLst>
                <a:ext uri="{FF2B5EF4-FFF2-40B4-BE49-F238E27FC236}">
                  <a16:creationId xmlns:a16="http://schemas.microsoft.com/office/drawing/2014/main" id="{1931E4C8-2609-DD14-FB3F-43552D42456B}"/>
                </a:ext>
              </a:extLst>
            </p:cNvPr>
            <p:cNvSpPr/>
            <p:nvPr/>
          </p:nvSpPr>
          <p:spPr>
            <a:xfrm>
              <a:off x="5918097" y="2477546"/>
              <a:ext cx="21333" cy="10430"/>
            </a:xfrm>
            <a:custGeom>
              <a:avLst/>
              <a:gdLst/>
              <a:ahLst/>
              <a:cxnLst/>
              <a:rect l="l" t="t" r="r" b="b"/>
              <a:pathLst>
                <a:path w="812" h="397" extrusionOk="0">
                  <a:moveTo>
                    <a:pt x="264" y="1"/>
                  </a:moveTo>
                  <a:cubicBezTo>
                    <a:pt x="0" y="1"/>
                    <a:pt x="0" y="396"/>
                    <a:pt x="264" y="396"/>
                  </a:cubicBezTo>
                  <a:lnTo>
                    <a:pt x="548" y="396"/>
                  </a:lnTo>
                  <a:cubicBezTo>
                    <a:pt x="812" y="396"/>
                    <a:pt x="812" y="1"/>
                    <a:pt x="548"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70;p56">
              <a:extLst>
                <a:ext uri="{FF2B5EF4-FFF2-40B4-BE49-F238E27FC236}">
                  <a16:creationId xmlns:a16="http://schemas.microsoft.com/office/drawing/2014/main" id="{67B27D17-EEDB-9739-BCA3-0804AE0BF84F}"/>
                </a:ext>
              </a:extLst>
            </p:cNvPr>
            <p:cNvSpPr/>
            <p:nvPr/>
          </p:nvSpPr>
          <p:spPr>
            <a:xfrm>
              <a:off x="6041288" y="2591542"/>
              <a:ext cx="10404" cy="17970"/>
            </a:xfrm>
            <a:custGeom>
              <a:avLst/>
              <a:gdLst/>
              <a:ahLst/>
              <a:cxnLst/>
              <a:rect l="l" t="t" r="r" b="b"/>
              <a:pathLst>
                <a:path w="396" h="684" extrusionOk="0">
                  <a:moveTo>
                    <a:pt x="198" y="0"/>
                  </a:moveTo>
                  <a:cubicBezTo>
                    <a:pt x="99" y="0"/>
                    <a:pt x="0" y="66"/>
                    <a:pt x="0" y="198"/>
                  </a:cubicBezTo>
                  <a:lnTo>
                    <a:pt x="0" y="483"/>
                  </a:lnTo>
                  <a:cubicBezTo>
                    <a:pt x="0" y="594"/>
                    <a:pt x="90" y="684"/>
                    <a:pt x="201" y="684"/>
                  </a:cubicBezTo>
                  <a:cubicBezTo>
                    <a:pt x="305" y="684"/>
                    <a:pt x="395" y="594"/>
                    <a:pt x="395" y="483"/>
                  </a:cubicBezTo>
                  <a:lnTo>
                    <a:pt x="395" y="198"/>
                  </a:lnTo>
                  <a:cubicBezTo>
                    <a:pt x="395" y="66"/>
                    <a:pt x="297" y="0"/>
                    <a:pt x="198"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71;p56">
              <a:extLst>
                <a:ext uri="{FF2B5EF4-FFF2-40B4-BE49-F238E27FC236}">
                  <a16:creationId xmlns:a16="http://schemas.microsoft.com/office/drawing/2014/main" id="{8670939B-563D-E48E-ADCF-BF9AB47A26DE}"/>
                </a:ext>
              </a:extLst>
            </p:cNvPr>
            <p:cNvSpPr/>
            <p:nvPr/>
          </p:nvSpPr>
          <p:spPr>
            <a:xfrm>
              <a:off x="5953144" y="2391556"/>
              <a:ext cx="19836" cy="15869"/>
            </a:xfrm>
            <a:custGeom>
              <a:avLst/>
              <a:gdLst/>
              <a:ahLst/>
              <a:cxnLst/>
              <a:rect l="l" t="t" r="r" b="b"/>
              <a:pathLst>
                <a:path w="755" h="604" extrusionOk="0">
                  <a:moveTo>
                    <a:pt x="285" y="0"/>
                  </a:moveTo>
                  <a:cubicBezTo>
                    <a:pt x="133" y="0"/>
                    <a:pt x="0" y="196"/>
                    <a:pt x="144" y="340"/>
                  </a:cubicBezTo>
                  <a:lnTo>
                    <a:pt x="345" y="541"/>
                  </a:lnTo>
                  <a:cubicBezTo>
                    <a:pt x="379" y="583"/>
                    <a:pt x="435" y="603"/>
                    <a:pt x="484" y="603"/>
                  </a:cubicBezTo>
                  <a:cubicBezTo>
                    <a:pt x="664" y="603"/>
                    <a:pt x="754" y="388"/>
                    <a:pt x="629" y="264"/>
                  </a:cubicBezTo>
                  <a:lnTo>
                    <a:pt x="421" y="62"/>
                  </a:lnTo>
                  <a:cubicBezTo>
                    <a:pt x="379" y="19"/>
                    <a:pt x="331" y="0"/>
                    <a:pt x="285"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72;p56">
              <a:extLst>
                <a:ext uri="{FF2B5EF4-FFF2-40B4-BE49-F238E27FC236}">
                  <a16:creationId xmlns:a16="http://schemas.microsoft.com/office/drawing/2014/main" id="{19C3C660-E444-D3F3-9A8E-57E1025C6978}"/>
                </a:ext>
              </a:extLst>
            </p:cNvPr>
            <p:cNvSpPr/>
            <p:nvPr/>
          </p:nvSpPr>
          <p:spPr>
            <a:xfrm>
              <a:off x="6119686" y="2557939"/>
              <a:ext cx="19652" cy="15869"/>
            </a:xfrm>
            <a:custGeom>
              <a:avLst/>
              <a:gdLst/>
              <a:ahLst/>
              <a:cxnLst/>
              <a:rect l="l" t="t" r="r" b="b"/>
              <a:pathLst>
                <a:path w="748" h="604" extrusionOk="0">
                  <a:moveTo>
                    <a:pt x="285" y="1"/>
                  </a:moveTo>
                  <a:cubicBezTo>
                    <a:pt x="131" y="1"/>
                    <a:pt x="0" y="202"/>
                    <a:pt x="144" y="347"/>
                  </a:cubicBezTo>
                  <a:lnTo>
                    <a:pt x="345" y="548"/>
                  </a:lnTo>
                  <a:cubicBezTo>
                    <a:pt x="380" y="582"/>
                    <a:pt x="429" y="603"/>
                    <a:pt x="484" y="603"/>
                  </a:cubicBezTo>
                  <a:cubicBezTo>
                    <a:pt x="658" y="603"/>
                    <a:pt x="748" y="388"/>
                    <a:pt x="623" y="263"/>
                  </a:cubicBezTo>
                  <a:lnTo>
                    <a:pt x="422" y="62"/>
                  </a:lnTo>
                  <a:cubicBezTo>
                    <a:pt x="379" y="19"/>
                    <a:pt x="331" y="1"/>
                    <a:pt x="28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73;p56">
              <a:extLst>
                <a:ext uri="{FF2B5EF4-FFF2-40B4-BE49-F238E27FC236}">
                  <a16:creationId xmlns:a16="http://schemas.microsoft.com/office/drawing/2014/main" id="{67CB115E-E1F0-174F-D904-467279C0E17F}"/>
                </a:ext>
              </a:extLst>
            </p:cNvPr>
            <p:cNvSpPr/>
            <p:nvPr/>
          </p:nvSpPr>
          <p:spPr>
            <a:xfrm>
              <a:off x="6120185" y="2391556"/>
              <a:ext cx="19652" cy="15869"/>
            </a:xfrm>
            <a:custGeom>
              <a:avLst/>
              <a:gdLst/>
              <a:ahLst/>
              <a:cxnLst/>
              <a:rect l="l" t="t" r="r" b="b"/>
              <a:pathLst>
                <a:path w="748" h="604" extrusionOk="0">
                  <a:moveTo>
                    <a:pt x="466" y="0"/>
                  </a:moveTo>
                  <a:cubicBezTo>
                    <a:pt x="419" y="0"/>
                    <a:pt x="370" y="19"/>
                    <a:pt x="326" y="62"/>
                  </a:cubicBezTo>
                  <a:lnTo>
                    <a:pt x="125" y="264"/>
                  </a:lnTo>
                  <a:cubicBezTo>
                    <a:pt x="0" y="388"/>
                    <a:pt x="84" y="603"/>
                    <a:pt x="264" y="603"/>
                  </a:cubicBezTo>
                  <a:cubicBezTo>
                    <a:pt x="313" y="603"/>
                    <a:pt x="368" y="583"/>
                    <a:pt x="403" y="541"/>
                  </a:cubicBezTo>
                  <a:lnTo>
                    <a:pt x="604" y="340"/>
                  </a:lnTo>
                  <a:cubicBezTo>
                    <a:pt x="747" y="196"/>
                    <a:pt x="618" y="0"/>
                    <a:pt x="46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74;p56">
              <a:extLst>
                <a:ext uri="{FF2B5EF4-FFF2-40B4-BE49-F238E27FC236}">
                  <a16:creationId xmlns:a16="http://schemas.microsoft.com/office/drawing/2014/main" id="{066C07D4-9FBE-4838-8C98-85178C68AB06}"/>
                </a:ext>
              </a:extLst>
            </p:cNvPr>
            <p:cNvSpPr/>
            <p:nvPr/>
          </p:nvSpPr>
          <p:spPr>
            <a:xfrm>
              <a:off x="5953617" y="2557939"/>
              <a:ext cx="19862" cy="15869"/>
            </a:xfrm>
            <a:custGeom>
              <a:avLst/>
              <a:gdLst/>
              <a:ahLst/>
              <a:cxnLst/>
              <a:rect l="l" t="t" r="r" b="b"/>
              <a:pathLst>
                <a:path w="756" h="604" extrusionOk="0">
                  <a:moveTo>
                    <a:pt x="465" y="1"/>
                  </a:moveTo>
                  <a:cubicBezTo>
                    <a:pt x="418" y="1"/>
                    <a:pt x="370" y="19"/>
                    <a:pt x="327" y="62"/>
                  </a:cubicBezTo>
                  <a:lnTo>
                    <a:pt x="126" y="263"/>
                  </a:lnTo>
                  <a:cubicBezTo>
                    <a:pt x="1" y="388"/>
                    <a:pt x="91" y="603"/>
                    <a:pt x="264" y="603"/>
                  </a:cubicBezTo>
                  <a:cubicBezTo>
                    <a:pt x="320" y="603"/>
                    <a:pt x="368" y="582"/>
                    <a:pt x="403" y="548"/>
                  </a:cubicBezTo>
                  <a:lnTo>
                    <a:pt x="611" y="347"/>
                  </a:lnTo>
                  <a:cubicBezTo>
                    <a:pt x="755" y="202"/>
                    <a:pt x="620" y="1"/>
                    <a:pt x="46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75;p56">
              <a:extLst>
                <a:ext uri="{FF2B5EF4-FFF2-40B4-BE49-F238E27FC236}">
                  <a16:creationId xmlns:a16="http://schemas.microsoft.com/office/drawing/2014/main" id="{FFF8D5E2-DC11-8198-37B5-235562D1BB12}"/>
                </a:ext>
              </a:extLst>
            </p:cNvPr>
            <p:cNvSpPr/>
            <p:nvPr/>
          </p:nvSpPr>
          <p:spPr>
            <a:xfrm>
              <a:off x="5927056" y="2429887"/>
              <a:ext cx="21859" cy="13425"/>
            </a:xfrm>
            <a:custGeom>
              <a:avLst/>
              <a:gdLst/>
              <a:ahLst/>
              <a:cxnLst/>
              <a:rect l="l" t="t" r="r" b="b"/>
              <a:pathLst>
                <a:path w="832" h="511" extrusionOk="0">
                  <a:moveTo>
                    <a:pt x="289" y="0"/>
                  </a:moveTo>
                  <a:cubicBezTo>
                    <a:pt x="98" y="0"/>
                    <a:pt x="1" y="295"/>
                    <a:pt x="214" y="386"/>
                  </a:cubicBezTo>
                  <a:lnTo>
                    <a:pt x="478" y="497"/>
                  </a:lnTo>
                  <a:cubicBezTo>
                    <a:pt x="499" y="504"/>
                    <a:pt x="526" y="511"/>
                    <a:pt x="554" y="511"/>
                  </a:cubicBezTo>
                  <a:cubicBezTo>
                    <a:pt x="769" y="511"/>
                    <a:pt x="831" y="213"/>
                    <a:pt x="630" y="129"/>
                  </a:cubicBezTo>
                  <a:lnTo>
                    <a:pt x="374" y="18"/>
                  </a:lnTo>
                  <a:cubicBezTo>
                    <a:pt x="344" y="6"/>
                    <a:pt x="316" y="0"/>
                    <a:pt x="289"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76;p56">
              <a:extLst>
                <a:ext uri="{FF2B5EF4-FFF2-40B4-BE49-F238E27FC236}">
                  <a16:creationId xmlns:a16="http://schemas.microsoft.com/office/drawing/2014/main" id="{86DD4DC1-7B82-AF8E-E1F7-505E2527B86A}"/>
                </a:ext>
              </a:extLst>
            </p:cNvPr>
            <p:cNvSpPr/>
            <p:nvPr/>
          </p:nvSpPr>
          <p:spPr>
            <a:xfrm>
              <a:off x="6143751" y="2522077"/>
              <a:ext cx="21832" cy="13452"/>
            </a:xfrm>
            <a:custGeom>
              <a:avLst/>
              <a:gdLst/>
              <a:ahLst/>
              <a:cxnLst/>
              <a:rect l="l" t="t" r="r" b="b"/>
              <a:pathLst>
                <a:path w="831" h="512" extrusionOk="0">
                  <a:moveTo>
                    <a:pt x="287" y="0"/>
                  </a:moveTo>
                  <a:cubicBezTo>
                    <a:pt x="97" y="0"/>
                    <a:pt x="1" y="289"/>
                    <a:pt x="213" y="380"/>
                  </a:cubicBezTo>
                  <a:lnTo>
                    <a:pt x="477" y="491"/>
                  </a:lnTo>
                  <a:cubicBezTo>
                    <a:pt x="498" y="505"/>
                    <a:pt x="525" y="512"/>
                    <a:pt x="553" y="512"/>
                  </a:cubicBezTo>
                  <a:cubicBezTo>
                    <a:pt x="768" y="512"/>
                    <a:pt x="831" y="213"/>
                    <a:pt x="629" y="130"/>
                  </a:cubicBezTo>
                  <a:lnTo>
                    <a:pt x="373" y="19"/>
                  </a:lnTo>
                  <a:cubicBezTo>
                    <a:pt x="343" y="6"/>
                    <a:pt x="314" y="0"/>
                    <a:pt x="287"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77;p56">
              <a:extLst>
                <a:ext uri="{FF2B5EF4-FFF2-40B4-BE49-F238E27FC236}">
                  <a16:creationId xmlns:a16="http://schemas.microsoft.com/office/drawing/2014/main" id="{02D3599B-95B6-61D2-3AB0-854499E4191D}"/>
                </a:ext>
              </a:extLst>
            </p:cNvPr>
            <p:cNvSpPr/>
            <p:nvPr/>
          </p:nvSpPr>
          <p:spPr>
            <a:xfrm>
              <a:off x="6084822" y="2365730"/>
              <a:ext cx="15816" cy="17261"/>
            </a:xfrm>
            <a:custGeom>
              <a:avLst/>
              <a:gdLst/>
              <a:ahLst/>
              <a:cxnLst/>
              <a:rect l="l" t="t" r="r" b="b"/>
              <a:pathLst>
                <a:path w="602" h="657" extrusionOk="0">
                  <a:moveTo>
                    <a:pt x="345" y="0"/>
                  </a:moveTo>
                  <a:cubicBezTo>
                    <a:pt x="275" y="0"/>
                    <a:pt x="204" y="37"/>
                    <a:pt x="167" y="123"/>
                  </a:cubicBezTo>
                  <a:lnTo>
                    <a:pt x="56" y="386"/>
                  </a:lnTo>
                  <a:cubicBezTo>
                    <a:pt x="1" y="511"/>
                    <a:pt x="98" y="657"/>
                    <a:pt x="237" y="657"/>
                  </a:cubicBezTo>
                  <a:cubicBezTo>
                    <a:pt x="320" y="657"/>
                    <a:pt x="389" y="608"/>
                    <a:pt x="424" y="539"/>
                  </a:cubicBezTo>
                  <a:lnTo>
                    <a:pt x="535" y="276"/>
                  </a:lnTo>
                  <a:cubicBezTo>
                    <a:pt x="602" y="119"/>
                    <a:pt x="473" y="0"/>
                    <a:pt x="345"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78;p56">
              <a:extLst>
                <a:ext uri="{FF2B5EF4-FFF2-40B4-BE49-F238E27FC236}">
                  <a16:creationId xmlns:a16="http://schemas.microsoft.com/office/drawing/2014/main" id="{9E496DC9-F6BA-04C6-BED5-FFB55A25078F}"/>
                </a:ext>
              </a:extLst>
            </p:cNvPr>
            <p:cNvSpPr/>
            <p:nvPr/>
          </p:nvSpPr>
          <p:spPr>
            <a:xfrm>
              <a:off x="5992632" y="2582399"/>
              <a:ext cx="15816" cy="17287"/>
            </a:xfrm>
            <a:custGeom>
              <a:avLst/>
              <a:gdLst/>
              <a:ahLst/>
              <a:cxnLst/>
              <a:rect l="l" t="t" r="r" b="b"/>
              <a:pathLst>
                <a:path w="602" h="658" extrusionOk="0">
                  <a:moveTo>
                    <a:pt x="350" y="0"/>
                  </a:moveTo>
                  <a:cubicBezTo>
                    <a:pt x="280" y="0"/>
                    <a:pt x="211" y="37"/>
                    <a:pt x="174" y="123"/>
                  </a:cubicBezTo>
                  <a:lnTo>
                    <a:pt x="56" y="387"/>
                  </a:lnTo>
                  <a:cubicBezTo>
                    <a:pt x="0" y="511"/>
                    <a:pt x="97" y="657"/>
                    <a:pt x="243" y="657"/>
                  </a:cubicBezTo>
                  <a:cubicBezTo>
                    <a:pt x="319" y="657"/>
                    <a:pt x="396" y="609"/>
                    <a:pt x="423" y="539"/>
                  </a:cubicBezTo>
                  <a:lnTo>
                    <a:pt x="534" y="276"/>
                  </a:lnTo>
                  <a:cubicBezTo>
                    <a:pt x="601" y="119"/>
                    <a:pt x="475" y="0"/>
                    <a:pt x="350"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79;p56">
              <a:extLst>
                <a:ext uri="{FF2B5EF4-FFF2-40B4-BE49-F238E27FC236}">
                  <a16:creationId xmlns:a16="http://schemas.microsoft.com/office/drawing/2014/main" id="{D0305923-A6D0-29DD-1BA6-CF4EEA02CA97}"/>
                </a:ext>
              </a:extLst>
            </p:cNvPr>
            <p:cNvSpPr/>
            <p:nvPr/>
          </p:nvSpPr>
          <p:spPr>
            <a:xfrm>
              <a:off x="5994445" y="2364758"/>
              <a:ext cx="15527" cy="17524"/>
            </a:xfrm>
            <a:custGeom>
              <a:avLst/>
              <a:gdLst/>
              <a:ahLst/>
              <a:cxnLst/>
              <a:rect l="l" t="t" r="r" b="b"/>
              <a:pathLst>
                <a:path w="591" h="667" extrusionOk="0">
                  <a:moveTo>
                    <a:pt x="255" y="1"/>
                  </a:moveTo>
                  <a:cubicBezTo>
                    <a:pt x="129" y="1"/>
                    <a:pt x="1" y="118"/>
                    <a:pt x="63" y="278"/>
                  </a:cubicBezTo>
                  <a:lnTo>
                    <a:pt x="174" y="541"/>
                  </a:lnTo>
                  <a:cubicBezTo>
                    <a:pt x="202" y="611"/>
                    <a:pt x="271" y="659"/>
                    <a:pt x="354" y="666"/>
                  </a:cubicBezTo>
                  <a:cubicBezTo>
                    <a:pt x="493" y="666"/>
                    <a:pt x="590" y="521"/>
                    <a:pt x="542" y="389"/>
                  </a:cubicBezTo>
                  <a:lnTo>
                    <a:pt x="431" y="125"/>
                  </a:lnTo>
                  <a:cubicBezTo>
                    <a:pt x="396" y="38"/>
                    <a:pt x="326" y="1"/>
                    <a:pt x="25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80;p56">
              <a:extLst>
                <a:ext uri="{FF2B5EF4-FFF2-40B4-BE49-F238E27FC236}">
                  <a16:creationId xmlns:a16="http://schemas.microsoft.com/office/drawing/2014/main" id="{1F1311F6-46E9-94BB-DB08-D069722EE21D}"/>
                </a:ext>
              </a:extLst>
            </p:cNvPr>
            <p:cNvSpPr/>
            <p:nvPr/>
          </p:nvSpPr>
          <p:spPr>
            <a:xfrm>
              <a:off x="6082641" y="2583161"/>
              <a:ext cx="15527" cy="17419"/>
            </a:xfrm>
            <a:custGeom>
              <a:avLst/>
              <a:gdLst/>
              <a:ahLst/>
              <a:cxnLst/>
              <a:rect l="l" t="t" r="r" b="b"/>
              <a:pathLst>
                <a:path w="591" h="663" extrusionOk="0">
                  <a:moveTo>
                    <a:pt x="254" y="1"/>
                  </a:moveTo>
                  <a:cubicBezTo>
                    <a:pt x="129" y="1"/>
                    <a:pt x="1" y="119"/>
                    <a:pt x="63" y="274"/>
                  </a:cubicBezTo>
                  <a:lnTo>
                    <a:pt x="174" y="538"/>
                  </a:lnTo>
                  <a:cubicBezTo>
                    <a:pt x="202" y="614"/>
                    <a:pt x="271" y="663"/>
                    <a:pt x="354" y="663"/>
                  </a:cubicBezTo>
                  <a:cubicBezTo>
                    <a:pt x="493" y="663"/>
                    <a:pt x="590" y="524"/>
                    <a:pt x="542" y="392"/>
                  </a:cubicBezTo>
                  <a:lnTo>
                    <a:pt x="431" y="129"/>
                  </a:lnTo>
                  <a:cubicBezTo>
                    <a:pt x="396" y="39"/>
                    <a:pt x="325" y="1"/>
                    <a:pt x="254"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81;p56">
              <a:extLst>
                <a:ext uri="{FF2B5EF4-FFF2-40B4-BE49-F238E27FC236}">
                  <a16:creationId xmlns:a16="http://schemas.microsoft.com/office/drawing/2014/main" id="{FFCA87BA-3C12-D09C-AEFC-DCDD2CE0487D}"/>
                </a:ext>
              </a:extLst>
            </p:cNvPr>
            <p:cNvSpPr/>
            <p:nvPr/>
          </p:nvSpPr>
          <p:spPr>
            <a:xfrm>
              <a:off x="6144776" y="2431936"/>
              <a:ext cx="22069" cy="13399"/>
            </a:xfrm>
            <a:custGeom>
              <a:avLst/>
              <a:gdLst/>
              <a:ahLst/>
              <a:cxnLst/>
              <a:rect l="l" t="t" r="r" b="b"/>
              <a:pathLst>
                <a:path w="840" h="510" extrusionOk="0">
                  <a:moveTo>
                    <a:pt x="552" y="1"/>
                  </a:moveTo>
                  <a:cubicBezTo>
                    <a:pt x="527" y="1"/>
                    <a:pt x="500" y="6"/>
                    <a:pt x="473" y="17"/>
                  </a:cubicBezTo>
                  <a:lnTo>
                    <a:pt x="209" y="128"/>
                  </a:lnTo>
                  <a:cubicBezTo>
                    <a:pt x="1" y="204"/>
                    <a:pt x="63" y="509"/>
                    <a:pt x="285" y="509"/>
                  </a:cubicBezTo>
                  <a:cubicBezTo>
                    <a:pt x="306" y="509"/>
                    <a:pt x="334" y="502"/>
                    <a:pt x="355" y="495"/>
                  </a:cubicBezTo>
                  <a:lnTo>
                    <a:pt x="618" y="384"/>
                  </a:lnTo>
                  <a:cubicBezTo>
                    <a:pt x="839" y="298"/>
                    <a:pt x="745" y="1"/>
                    <a:pt x="552"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2;p56">
              <a:extLst>
                <a:ext uri="{FF2B5EF4-FFF2-40B4-BE49-F238E27FC236}">
                  <a16:creationId xmlns:a16="http://schemas.microsoft.com/office/drawing/2014/main" id="{CD232CBE-137B-7C4C-92A0-FD086CE24D2B}"/>
                </a:ext>
              </a:extLst>
            </p:cNvPr>
            <p:cNvSpPr/>
            <p:nvPr/>
          </p:nvSpPr>
          <p:spPr>
            <a:xfrm>
              <a:off x="5926530" y="2520081"/>
              <a:ext cx="21964" cy="13268"/>
            </a:xfrm>
            <a:custGeom>
              <a:avLst/>
              <a:gdLst/>
              <a:ahLst/>
              <a:cxnLst/>
              <a:rect l="l" t="t" r="r" b="b"/>
              <a:pathLst>
                <a:path w="836" h="505" extrusionOk="0">
                  <a:moveTo>
                    <a:pt x="553" y="1"/>
                  </a:moveTo>
                  <a:cubicBezTo>
                    <a:pt x="527" y="1"/>
                    <a:pt x="499" y="6"/>
                    <a:pt x="470" y="19"/>
                  </a:cubicBezTo>
                  <a:lnTo>
                    <a:pt x="206" y="123"/>
                  </a:lnTo>
                  <a:cubicBezTo>
                    <a:pt x="1" y="205"/>
                    <a:pt x="59" y="504"/>
                    <a:pt x="275" y="504"/>
                  </a:cubicBezTo>
                  <a:cubicBezTo>
                    <a:pt x="278" y="504"/>
                    <a:pt x="280" y="504"/>
                    <a:pt x="283" y="504"/>
                  </a:cubicBezTo>
                  <a:lnTo>
                    <a:pt x="276" y="504"/>
                  </a:lnTo>
                  <a:cubicBezTo>
                    <a:pt x="303" y="504"/>
                    <a:pt x="331" y="504"/>
                    <a:pt x="352" y="490"/>
                  </a:cubicBezTo>
                  <a:lnTo>
                    <a:pt x="616" y="386"/>
                  </a:lnTo>
                  <a:cubicBezTo>
                    <a:pt x="835" y="301"/>
                    <a:pt x="744" y="1"/>
                    <a:pt x="553"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580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24DCEC02-9F6C-1BB6-91A2-A553C45F17A9}"/>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AFAC3B51-5C74-EC94-6F6B-9D030E2259A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a:t>P</a:t>
            </a:r>
            <a:r>
              <a:rPr lang="en-US" sz="3600" dirty="0" err="1"/>
              <a:t>opular</a:t>
            </a:r>
            <a:r>
              <a:rPr lang="en-US" sz="3600" dirty="0"/>
              <a:t> Timeframes</a:t>
            </a:r>
            <a:endParaRPr lang="en-US" dirty="0"/>
          </a:p>
        </p:txBody>
      </p:sp>
      <p:sp>
        <p:nvSpPr>
          <p:cNvPr id="296" name="Google Shape;296;p30">
            <a:extLst>
              <a:ext uri="{FF2B5EF4-FFF2-40B4-BE49-F238E27FC236}">
                <a16:creationId xmlns:a16="http://schemas.microsoft.com/office/drawing/2014/main" id="{D17D13A8-5572-FBB2-16C2-BF44B0AF1D50}"/>
              </a:ext>
            </a:extLst>
          </p:cNvPr>
          <p:cNvSpPr txBox="1">
            <a:spLocks noGrp="1"/>
          </p:cNvSpPr>
          <p:nvPr>
            <p:ph type="subTitle" idx="2"/>
          </p:nvPr>
        </p:nvSpPr>
        <p:spPr>
          <a:xfrm>
            <a:off x="382409" y="3720581"/>
            <a:ext cx="8379182" cy="1036483"/>
          </a:xfrm>
          <a:prstGeom prst="rect">
            <a:avLst/>
          </a:prstGeom>
        </p:spPr>
        <p:txBody>
          <a:bodyPr spcFirstLastPara="1" wrap="square" lIns="91425" tIns="91425" rIns="91425" bIns="91425" anchor="t" anchorCtr="0">
            <a:noAutofit/>
          </a:bodyPr>
          <a:lstStyle/>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This chart shows that bike trip demand peaks late in the afternoon (roughly 4–8 PM), with Friday having the highest total number of trips among weekdays. Early morning hours (around 7–9 AM) also see increased activity on weekdays, suggesting a strong commuter pattern. Meanwhile, weekend totals are lower, indicating fewer rides overall on Saturdays and Sundays. The visual highlights a clear weekday vs. weekend difference, with demand heavily concentrated around typical commute times during the workweek.</a:t>
            </a:r>
          </a:p>
        </p:txBody>
      </p:sp>
      <p:pic>
        <p:nvPicPr>
          <p:cNvPr id="4" name="Picture 3">
            <a:extLst>
              <a:ext uri="{FF2B5EF4-FFF2-40B4-BE49-F238E27FC236}">
                <a16:creationId xmlns:a16="http://schemas.microsoft.com/office/drawing/2014/main" id="{0BDCFC47-5C17-BB37-3FC2-B3FBCF79E4E8}"/>
              </a:ext>
            </a:extLst>
          </p:cNvPr>
          <p:cNvPicPr>
            <a:picLocks noChangeAspect="1"/>
          </p:cNvPicPr>
          <p:nvPr/>
        </p:nvPicPr>
        <p:blipFill>
          <a:blip r:embed="rId3"/>
          <a:stretch>
            <a:fillRect/>
          </a:stretch>
        </p:blipFill>
        <p:spPr>
          <a:xfrm>
            <a:off x="835335" y="1135707"/>
            <a:ext cx="7473329" cy="2466892"/>
          </a:xfrm>
          <a:prstGeom prst="rect">
            <a:avLst/>
          </a:prstGeom>
        </p:spPr>
      </p:pic>
    </p:spTree>
    <p:extLst>
      <p:ext uri="{BB962C8B-B14F-4D97-AF65-F5344CB8AC3E}">
        <p14:creationId xmlns:p14="http://schemas.microsoft.com/office/powerpoint/2010/main" val="3147616553"/>
      </p:ext>
    </p:extLst>
  </p:cSld>
  <p:clrMapOvr>
    <a:masterClrMapping/>
  </p:clrMapOvr>
</p:sld>
</file>

<file path=ppt/theme/theme1.xml><?xml version="1.0" encoding="utf-8"?>
<a:theme xmlns:a="http://schemas.openxmlformats.org/drawingml/2006/main" name="Cycling Equipment Brand Pitch Deck by Slidesgo">
  <a:themeElements>
    <a:clrScheme name="Simple Light">
      <a:dk1>
        <a:srgbClr val="000000"/>
      </a:dk1>
      <a:lt1>
        <a:srgbClr val="FCF8F4"/>
      </a:lt1>
      <a:dk2>
        <a:srgbClr val="6E8FC3"/>
      </a:dk2>
      <a:lt2>
        <a:srgbClr val="D8E1F1"/>
      </a:lt2>
      <a:accent1>
        <a:srgbClr val="DFB05E"/>
      </a:accent1>
      <a:accent2>
        <a:srgbClr val="E4D1AD"/>
      </a:accent2>
      <a:accent3>
        <a:srgbClr val="6B3A32"/>
      </a:accent3>
      <a:accent4>
        <a:srgbClr val="C2C7CC"/>
      </a:accent4>
      <a:accent5>
        <a:srgbClr val="676D6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1399</Words>
  <Application>Microsoft Office PowerPoint</Application>
  <PresentationFormat>On-screen Show (16:9)</PresentationFormat>
  <Paragraphs>85</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JetBrains Mono</vt:lpstr>
      <vt:lpstr>Arial</vt:lpstr>
      <vt:lpstr>Pridi</vt:lpstr>
      <vt:lpstr>Open Sans</vt:lpstr>
      <vt:lpstr>Anaheim</vt:lpstr>
      <vt:lpstr>Bebas Neue</vt:lpstr>
      <vt:lpstr>Nunito Light</vt:lpstr>
      <vt:lpstr>Cycling Equipment Brand Pitch Deck by Slidesgo</vt:lpstr>
      <vt:lpstr>Bike Analytics Decentraland Foundation</vt:lpstr>
      <vt:lpstr>Challenge</vt:lpstr>
      <vt:lpstr>Table of contents</vt:lpstr>
      <vt:lpstr>Trending Stations</vt:lpstr>
      <vt:lpstr>Trending Stations</vt:lpstr>
      <vt:lpstr>Start vs. Finish Trends</vt:lpstr>
      <vt:lpstr>Start vs. Finish Trends</vt:lpstr>
      <vt:lpstr>Popular timeframes</vt:lpstr>
      <vt:lpstr>Popular Timeframes</vt:lpstr>
      <vt:lpstr>Average Weekly Rides</vt:lpstr>
      <vt:lpstr>Average Weekly Rides</vt:lpstr>
      <vt:lpstr>Bike redistribution</vt:lpstr>
      <vt:lpstr>Average Weekly Rides</vt:lpstr>
      <vt:lpstr>Ride Duration</vt:lpstr>
      <vt:lpstr>Ride Duration</vt:lpstr>
      <vt:lpstr>Mechanical Service</vt:lpstr>
      <vt:lpstr>Ride Duration</vt:lpstr>
      <vt:lpstr>Ride Duration - Proposal</vt:lpstr>
      <vt:lpstr>Additional Analysis</vt:lpstr>
      <vt:lpstr>Additional Analysis - Retention</vt:lpstr>
      <vt:lpstr>Additional Analysis – Age Distribution</vt:lpstr>
      <vt:lpstr>Data Model Improvement</vt:lpstr>
      <vt:lpstr>Additional Analysis - Retention</vt:lpstr>
      <vt:lpstr>Feature Suggestion</vt:lpstr>
      <vt:lpstr>Feature Suggestions</vt:lpstr>
      <vt:lpstr>Proposed Data to be tracked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Duki</dc:creator>
  <cp:lastModifiedBy>Ezequiel Ferrario</cp:lastModifiedBy>
  <cp:revision>2</cp:revision>
  <dcterms:modified xsi:type="dcterms:W3CDTF">2025-03-10T17:19:03Z</dcterms:modified>
</cp:coreProperties>
</file>