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abin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Radoslav H. Todor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bold.fntdata"/><Relationship Id="rId20" Type="http://schemas.openxmlformats.org/officeDocument/2006/relationships/slide" Target="slides/slide15.xml"/><Relationship Id="rId42" Type="http://schemas.openxmlformats.org/officeDocument/2006/relationships/font" Target="fonts/Cabin-boldItalic.fntdata"/><Relationship Id="rId41" Type="http://schemas.openxmlformats.org/officeDocument/2006/relationships/font" Target="fonts/Cabin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bin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Remind me: 1. To start the Node app on my computer.
2. To connect the phone and the computer to the wireless</p:text>
  </p:cm>
  <p:cm authorId="0" idx="2">
    <p:pos x="6000" y="100"/>
    <p:text>So, now we are using the Google Docs version, right?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/Users/radoslav/Desktop/IoTIntelEdison/Devices/MyMacBookAir/node_modules/aws-iot-device-sdk/examples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device-example.js -f ~/</a:t>
            </a:r>
            <a:r>
              <a:rPr b="1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Desktop/IoTIntelEdison/Devices/MyMacBookAir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-F ~</a:t>
            </a:r>
            <a:r>
              <a:rPr b="1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/Desktop/IoTIntelEdison/Devices/MyMacBookAir/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config.json -g eu-west-1 -D -T=MyMacBookComputer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 about Shadow on a device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delta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Bluemix is a platform developed with a thought of Big Data and IoT trends in mind.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and explanation for the MQTT server that is presented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512 bytes is a message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Bluemix June 2014 // MS Azure February 2010 // AWS 2006 // Google Platform April 2008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Ask Uffe for space and time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To specify the workshop 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examined three different approaches. 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saw that the benefits from developing complete solution from scratch are slim compared to adopting/integrating/ PaaS, but the initial investment and time to market are substantially higher. That is why we looked into the available PaaS solutions.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(when was acquired, when was released)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Competitors - IBM BlueMix, Microsoft Azure and other smaller players (find more)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protocols and connectivity options on devices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interface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and Authorization mechanisms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SDKs (C++, Node)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IoT API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Candyman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Cyclon js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Johny Five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Mraa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MQTT over TCP connections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WebSockets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437663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4" name="Shape 24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4527909" y="-1060599"/>
            <a:ext cx="3450612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2" name="Shape 9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7917037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3029142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9" name="Shape 99"/>
          <p:cNvCxnSpPr/>
          <p:nvPr/>
        </p:nvCxnSpPr>
        <p:spPr>
          <a:xfrm>
            <a:off x="9439110" y="798972"/>
            <a:ext cx="0" cy="4659888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to the right, picture to the lef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800000" y="1440000"/>
            <a:ext cx="6671999" cy="4990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78282" lvl="1" marL="813282" marR="0" rtl="0" algn="l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38770" lvl="2" marL="1218270" marR="0" rtl="0" algn="l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46247" lvl="3" marL="1619448" marR="0" rtl="0" algn="l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6160" lvl="4" marL="2023060" marR="0" rtl="0" algn="l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Shape 103"/>
          <p:cNvSpPr/>
          <p:nvPr>
            <p:ph idx="2" type="pic"/>
          </p:nvPr>
        </p:nvSpPr>
        <p:spPr>
          <a:xfrm>
            <a:off x="0" y="864000"/>
            <a:ext cx="4080000" cy="5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1" name="Shape 31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447191" y="2824268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1" name="Shape 51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454238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454238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4238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447330" y="2010877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413771" y="2017342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66" name="Shape 66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444670" y="798972"/>
            <a:ext cx="3273098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444670" y="3205491"/>
            <a:ext cx="3275012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4" name="Shape 74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7" name="Shape 77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1451205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450329" y="3145991"/>
            <a:ext cx="5524403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447382" y="318639"/>
            <a:ext cx="554100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5" name="Shape 8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019475"/>
            <a:ext cx="12192000" cy="410594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554138" y="33036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451579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NULL" TargetMode="External"/><Relationship Id="rId4" Type="http://schemas.openxmlformats.org/officeDocument/2006/relationships/hyperlink" Target="https://aws.amazon.com/documentation/iot/" TargetMode="External"/><Relationship Id="rId5" Type="http://schemas.openxmlformats.org/officeDocument/2006/relationships/hyperlink" Target="https://aws.amazon.com/blogs/aw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GdtV27LKGtQ" TargetMode="External"/><Relationship Id="rId4" Type="http://schemas.openxmlformats.org/officeDocument/2006/relationships/hyperlink" Target="https://www.youtube.com/watch?v=tTazcL61JG8" TargetMode="External"/><Relationship Id="rId5" Type="http://schemas.openxmlformats.org/officeDocument/2006/relationships/hyperlink" Target="https://www.youtube.com/watch?v=0Izh6ySpwb8" TargetMode="External"/><Relationship Id="rId6" Type="http://schemas.openxmlformats.org/officeDocument/2006/relationships/hyperlink" Target="https://www.youtube.com/watch?v=bac35yWJF08" TargetMode="External"/><Relationship Id="rId7" Type="http://schemas.openxmlformats.org/officeDocument/2006/relationships/hyperlink" Target="https://www.youtube.com/watch?v=0X54z4fzN9g" TargetMode="External"/><Relationship Id="rId8" Type="http://schemas.openxmlformats.org/officeDocument/2006/relationships/hyperlink" Target="https://www.youtube.com/watch?v=lUXFVJbDtU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hackster.io/amazonwebservices" TargetMode="External"/><Relationship Id="rId4" Type="http://schemas.openxmlformats.org/officeDocument/2006/relationships/hyperlink" Target="https://aws.amazon.com/blogs/aws/hackster-aws-iot-mega-contes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7lmfb9.internetofthings.ibmcloud.com/dashboard/#/overview" TargetMode="External"/><Relationship Id="rId4" Type="http://schemas.openxmlformats.org/officeDocument/2006/relationships/hyperlink" Target="https://7lmfb9.internetofthings.ibmcloud.com/dashboard/#/devices/browse" TargetMode="External"/><Relationship Id="rId5" Type="http://schemas.openxmlformats.org/officeDocument/2006/relationships/hyperlink" Target="https://7lmfb9.internetofthings.ibmcloud.com/dashboard/#/access/apikey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ibm.biz/IBMStuden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radoslav.h.todorov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nsole.aws.amazon.com/" TargetMode="External"/><Relationship Id="rId4" Type="http://schemas.openxmlformats.org/officeDocument/2006/relationships/hyperlink" Target="http://aws.amazon.com/about-aws/global-infrastructure/)" TargetMode="External"/><Relationship Id="rId5" Type="http://schemas.openxmlformats.org/officeDocument/2006/relationships/hyperlink" Target="http://aws.amazon.com/fre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2417778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IOT MEETUP #4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PLATFORMS AS A SERVICE (PAAS) AND INTERNET OF THINGS (IOT)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04-04-2016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8337847" y="4385844"/>
            <a:ext cx="1627093" cy="1734670"/>
          </a:xfrm>
          <a:prstGeom prst="can">
            <a:avLst>
              <a:gd fmla="val 250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DynamoDB</a:t>
            </a:r>
          </a:p>
        </p:txBody>
      </p:sp>
      <p:sp>
        <p:nvSpPr>
          <p:cNvPr id="202" name="Shape 202"/>
          <p:cNvSpPr/>
          <p:nvPr/>
        </p:nvSpPr>
        <p:spPr>
          <a:xfrm>
            <a:off x="4718912" y="2245658"/>
            <a:ext cx="3013150" cy="2299446"/>
          </a:xfrm>
          <a:prstGeom prst="cloud">
            <a:avLst/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AWS IoT</a:t>
            </a:r>
          </a:p>
        </p:txBody>
      </p:sp>
      <p:sp>
        <p:nvSpPr>
          <p:cNvPr id="203" name="Shape 203"/>
          <p:cNvSpPr/>
          <p:nvPr/>
        </p:nvSpPr>
        <p:spPr>
          <a:xfrm>
            <a:off x="8592592" y="618564"/>
            <a:ext cx="1707776" cy="954740"/>
          </a:xfrm>
          <a:prstGeom prst="verticalScroll">
            <a:avLst>
              <a:gd fmla="val 125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Notifications via Email</a:t>
            </a:r>
          </a:p>
        </p:txBody>
      </p:sp>
      <p:sp>
        <p:nvSpPr>
          <p:cNvPr id="204" name="Shape 204"/>
          <p:cNvSpPr/>
          <p:nvPr/>
        </p:nvSpPr>
        <p:spPr>
          <a:xfrm>
            <a:off x="1990166" y="1102658"/>
            <a:ext cx="1573306" cy="9412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9999" y="135555"/>
                </a:lnTo>
              </a:path>
            </a:pathLst>
          </a:cu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HW Device with Scanner and Screen</a:t>
            </a:r>
          </a:p>
        </p:txBody>
      </p:sp>
      <p:sp>
        <p:nvSpPr>
          <p:cNvPr id="205" name="Shape 205"/>
          <p:cNvSpPr/>
          <p:nvPr/>
        </p:nvSpPr>
        <p:spPr>
          <a:xfrm>
            <a:off x="2076216" y="4420737"/>
            <a:ext cx="1177972" cy="1953167"/>
          </a:xfrm>
          <a:prstGeom prst="parallelogram">
            <a:avLst>
              <a:gd fmla="val 0" name="adj"/>
            </a:avLst>
          </a:prstGeom>
          <a:solidFill>
            <a:srgbClr val="FF9944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Android Smart</a:t>
            </a:r>
            <a:b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Phone</a:t>
            </a:r>
          </a:p>
        </p:txBody>
      </p:sp>
      <p:sp>
        <p:nvSpPr>
          <p:cNvPr id="206" name="Shape 206"/>
          <p:cNvSpPr/>
          <p:nvPr/>
        </p:nvSpPr>
        <p:spPr>
          <a:xfrm rot="2091079">
            <a:off x="7086602" y="4370294"/>
            <a:ext cx="981634" cy="77993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Shape 207"/>
          <p:cNvSpPr/>
          <p:nvPr/>
        </p:nvSpPr>
        <p:spPr>
          <a:xfrm rot="2144795">
            <a:off x="3763828" y="1909480"/>
            <a:ext cx="968187" cy="6723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8" name="Shape 208"/>
          <p:cNvSpPr/>
          <p:nvPr/>
        </p:nvSpPr>
        <p:spPr>
          <a:xfrm rot="-2325198">
            <a:off x="3240787" y="3525438"/>
            <a:ext cx="1155439" cy="7484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Shape 209"/>
          <p:cNvSpPr/>
          <p:nvPr/>
        </p:nvSpPr>
        <p:spPr>
          <a:xfrm rot="-2733094">
            <a:off x="7369468" y="1441375"/>
            <a:ext cx="1156447" cy="67235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8337847" y="4385844"/>
            <a:ext cx="1627093" cy="1734670"/>
          </a:xfrm>
          <a:prstGeom prst="can">
            <a:avLst>
              <a:gd fmla="val 250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DynamoDB</a:t>
            </a:r>
          </a:p>
        </p:txBody>
      </p:sp>
      <p:sp>
        <p:nvSpPr>
          <p:cNvPr id="216" name="Shape 216"/>
          <p:cNvSpPr/>
          <p:nvPr/>
        </p:nvSpPr>
        <p:spPr>
          <a:xfrm>
            <a:off x="4718912" y="2245658"/>
            <a:ext cx="3013150" cy="2299446"/>
          </a:xfrm>
          <a:prstGeom prst="cloud">
            <a:avLst/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AWS IoT</a:t>
            </a:r>
          </a:p>
        </p:txBody>
      </p:sp>
      <p:sp>
        <p:nvSpPr>
          <p:cNvPr id="217" name="Shape 217"/>
          <p:cNvSpPr/>
          <p:nvPr/>
        </p:nvSpPr>
        <p:spPr>
          <a:xfrm>
            <a:off x="8592592" y="618564"/>
            <a:ext cx="1707776" cy="954740"/>
          </a:xfrm>
          <a:prstGeom prst="verticalScroll">
            <a:avLst>
              <a:gd fmla="val 125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Notifications via Email</a:t>
            </a:r>
          </a:p>
        </p:txBody>
      </p:sp>
      <p:sp>
        <p:nvSpPr>
          <p:cNvPr id="218" name="Shape 218"/>
          <p:cNvSpPr/>
          <p:nvPr/>
        </p:nvSpPr>
        <p:spPr>
          <a:xfrm>
            <a:off x="1990166" y="1102658"/>
            <a:ext cx="1573306" cy="9412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9999" y="135555"/>
                </a:lnTo>
              </a:path>
            </a:pathLst>
          </a:custGeom>
          <a:solidFill>
            <a:srgbClr val="FFC00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HW Device with Scanner and Screen</a:t>
            </a:r>
          </a:p>
        </p:txBody>
      </p:sp>
      <p:sp>
        <p:nvSpPr>
          <p:cNvPr id="219" name="Shape 219"/>
          <p:cNvSpPr/>
          <p:nvPr/>
        </p:nvSpPr>
        <p:spPr>
          <a:xfrm>
            <a:off x="2076216" y="4420737"/>
            <a:ext cx="1177972" cy="1953167"/>
          </a:xfrm>
          <a:prstGeom prst="parallelogram">
            <a:avLst>
              <a:gd fmla="val 0" name="adj"/>
            </a:avLst>
          </a:prstGeom>
          <a:solidFill>
            <a:srgbClr val="FF9944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Android Smart</a:t>
            </a:r>
            <a:b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Phone</a:t>
            </a:r>
          </a:p>
        </p:txBody>
      </p:sp>
      <p:sp>
        <p:nvSpPr>
          <p:cNvPr id="220" name="Shape 220"/>
          <p:cNvSpPr/>
          <p:nvPr/>
        </p:nvSpPr>
        <p:spPr>
          <a:xfrm rot="2091079">
            <a:off x="7086602" y="4370294"/>
            <a:ext cx="981634" cy="77993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/>
          <p:nvPr/>
        </p:nvSpPr>
        <p:spPr>
          <a:xfrm rot="2144795">
            <a:off x="3763828" y="1909480"/>
            <a:ext cx="968187" cy="6723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 rot="-2325198">
            <a:off x="3240787" y="3525438"/>
            <a:ext cx="1155439" cy="7484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Shape 223"/>
          <p:cNvSpPr/>
          <p:nvPr/>
        </p:nvSpPr>
        <p:spPr>
          <a:xfrm rot="-2733094">
            <a:off x="7369468" y="1441375"/>
            <a:ext cx="1156447" cy="67235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658632" y="1036700"/>
            <a:ext cx="2670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Publish 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‘products/remove’ 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topic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538987" y="2161950"/>
            <a:ext cx="22449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Subscribe 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‘products/add’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topic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– FUNCTIONALITY FOR SMALL AUTONOMOUS DEVICES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and connect a device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Install SDK on the device (Node or C)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Configure a device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Publish and subscribe to a topic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8337847" y="4385844"/>
            <a:ext cx="1627093" cy="1734670"/>
          </a:xfrm>
          <a:prstGeom prst="can">
            <a:avLst>
              <a:gd fmla="val 250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DynamoDB</a:t>
            </a:r>
          </a:p>
        </p:txBody>
      </p:sp>
      <p:sp>
        <p:nvSpPr>
          <p:cNvPr id="238" name="Shape 238"/>
          <p:cNvSpPr/>
          <p:nvPr/>
        </p:nvSpPr>
        <p:spPr>
          <a:xfrm>
            <a:off x="4718912" y="2245658"/>
            <a:ext cx="3013150" cy="2299446"/>
          </a:xfrm>
          <a:prstGeom prst="cloud">
            <a:avLst/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AWS IoT</a:t>
            </a:r>
          </a:p>
        </p:txBody>
      </p:sp>
      <p:sp>
        <p:nvSpPr>
          <p:cNvPr id="239" name="Shape 239"/>
          <p:cNvSpPr/>
          <p:nvPr/>
        </p:nvSpPr>
        <p:spPr>
          <a:xfrm>
            <a:off x="8592592" y="618564"/>
            <a:ext cx="1707776" cy="954740"/>
          </a:xfrm>
          <a:prstGeom prst="verticalScroll">
            <a:avLst>
              <a:gd fmla="val 125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Notifications via Email</a:t>
            </a:r>
          </a:p>
        </p:txBody>
      </p:sp>
      <p:sp>
        <p:nvSpPr>
          <p:cNvPr id="240" name="Shape 240"/>
          <p:cNvSpPr/>
          <p:nvPr/>
        </p:nvSpPr>
        <p:spPr>
          <a:xfrm>
            <a:off x="1990166" y="1102658"/>
            <a:ext cx="1573306" cy="9412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9999" y="135555"/>
                </a:lnTo>
              </a:path>
            </a:pathLst>
          </a:cu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HW Device with Scanner and Screen</a:t>
            </a:r>
          </a:p>
        </p:txBody>
      </p:sp>
      <p:sp>
        <p:nvSpPr>
          <p:cNvPr id="241" name="Shape 241"/>
          <p:cNvSpPr/>
          <p:nvPr/>
        </p:nvSpPr>
        <p:spPr>
          <a:xfrm>
            <a:off x="2076216" y="4420737"/>
            <a:ext cx="1177972" cy="1953167"/>
          </a:xfrm>
          <a:prstGeom prst="parallelogram">
            <a:avLst>
              <a:gd fmla="val 0" name="adj"/>
            </a:avLst>
          </a:prstGeom>
          <a:solidFill>
            <a:srgbClr val="FFC000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Android Smart</a:t>
            </a:r>
            <a:b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Phone</a:t>
            </a:r>
          </a:p>
        </p:txBody>
      </p:sp>
      <p:sp>
        <p:nvSpPr>
          <p:cNvPr id="242" name="Shape 242"/>
          <p:cNvSpPr/>
          <p:nvPr/>
        </p:nvSpPr>
        <p:spPr>
          <a:xfrm rot="2091079">
            <a:off x="7086602" y="4370294"/>
            <a:ext cx="981634" cy="77993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/>
          <p:nvPr/>
        </p:nvSpPr>
        <p:spPr>
          <a:xfrm rot="2144795">
            <a:off x="3763828" y="1909480"/>
            <a:ext cx="968187" cy="6723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4" name="Shape 244"/>
          <p:cNvSpPr/>
          <p:nvPr/>
        </p:nvSpPr>
        <p:spPr>
          <a:xfrm rot="-2325198">
            <a:off x="3240787" y="3525438"/>
            <a:ext cx="1155439" cy="7484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 rot="-2733094">
            <a:off x="7369468" y="1441375"/>
            <a:ext cx="1156447" cy="67235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071045" y="3718223"/>
            <a:ext cx="22449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Publish 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‘products/add’ 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topic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316019" y="4461400"/>
            <a:ext cx="2670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Subscribe 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‘products/remove’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topic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– INTEGRATION WITH ANDROID APP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AWS Cognito Identity Pool to authenticate mobile app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Generate public/private keys and certificate inside mobile app. Assign policy.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 mobile app as a MQTT client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Publish and subscribe to a topic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Scan barcode or QR code. Publish the data to AWS IoT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Live demonstrate with ‘DroidAtScreen’ (a software for screen capturing)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8337847" y="4385844"/>
            <a:ext cx="1627093" cy="1734670"/>
          </a:xfrm>
          <a:prstGeom prst="can">
            <a:avLst>
              <a:gd fmla="val 25000" name="adj"/>
            </a:avLst>
          </a:prstGeom>
          <a:solidFill>
            <a:srgbClr val="FFC00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DynamoDB</a:t>
            </a:r>
          </a:p>
        </p:txBody>
      </p:sp>
      <p:sp>
        <p:nvSpPr>
          <p:cNvPr id="261" name="Shape 261"/>
          <p:cNvSpPr/>
          <p:nvPr/>
        </p:nvSpPr>
        <p:spPr>
          <a:xfrm>
            <a:off x="4718912" y="2245658"/>
            <a:ext cx="3013150" cy="2299446"/>
          </a:xfrm>
          <a:prstGeom prst="cloud">
            <a:avLst/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AWS IoT</a:t>
            </a:r>
          </a:p>
        </p:txBody>
      </p:sp>
      <p:sp>
        <p:nvSpPr>
          <p:cNvPr id="262" name="Shape 262"/>
          <p:cNvSpPr/>
          <p:nvPr/>
        </p:nvSpPr>
        <p:spPr>
          <a:xfrm>
            <a:off x="8592592" y="618564"/>
            <a:ext cx="1707776" cy="954740"/>
          </a:xfrm>
          <a:prstGeom prst="verticalScroll">
            <a:avLst>
              <a:gd fmla="val 125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Notifications via Email</a:t>
            </a:r>
          </a:p>
        </p:txBody>
      </p:sp>
      <p:sp>
        <p:nvSpPr>
          <p:cNvPr id="263" name="Shape 263"/>
          <p:cNvSpPr/>
          <p:nvPr/>
        </p:nvSpPr>
        <p:spPr>
          <a:xfrm>
            <a:off x="1990166" y="1102658"/>
            <a:ext cx="1573306" cy="9412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9999" y="135555"/>
                </a:lnTo>
              </a:path>
            </a:pathLst>
          </a:cu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HW Device with Scanner and Screen</a:t>
            </a:r>
          </a:p>
        </p:txBody>
      </p:sp>
      <p:sp>
        <p:nvSpPr>
          <p:cNvPr id="264" name="Shape 264"/>
          <p:cNvSpPr/>
          <p:nvPr/>
        </p:nvSpPr>
        <p:spPr>
          <a:xfrm>
            <a:off x="2076216" y="4420737"/>
            <a:ext cx="1177972" cy="1953167"/>
          </a:xfrm>
          <a:prstGeom prst="parallelogram">
            <a:avLst>
              <a:gd fmla="val 0" name="adj"/>
            </a:avLst>
          </a:prstGeom>
          <a:solidFill>
            <a:srgbClr val="FF9944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Android Smart</a:t>
            </a:r>
            <a:b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Phone</a:t>
            </a:r>
          </a:p>
        </p:txBody>
      </p:sp>
      <p:sp>
        <p:nvSpPr>
          <p:cNvPr id="265" name="Shape 265"/>
          <p:cNvSpPr/>
          <p:nvPr/>
        </p:nvSpPr>
        <p:spPr>
          <a:xfrm rot="2091079">
            <a:off x="7086602" y="4370294"/>
            <a:ext cx="981634" cy="77993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 rot="2144795">
            <a:off x="3763828" y="1909480"/>
            <a:ext cx="968187" cy="6723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 rot="-2325198">
            <a:off x="3240787" y="3525438"/>
            <a:ext cx="1155439" cy="7484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/>
          <p:nvPr/>
        </p:nvSpPr>
        <p:spPr>
          <a:xfrm rot="-2733094">
            <a:off x="7369468" y="1441375"/>
            <a:ext cx="1156447" cy="67235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5926667" y="5012267"/>
            <a:ext cx="180539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Execute rule which saves data in the DB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– RULES ENGINE AND DYNAMO DB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DynamoDB table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IoT rule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Assign role which has the required policy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Publish sample data in the table via client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8337847" y="4385844"/>
            <a:ext cx="1627093" cy="1734670"/>
          </a:xfrm>
          <a:prstGeom prst="can">
            <a:avLst>
              <a:gd fmla="val 25000" name="adj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DynamoDB</a:t>
            </a:r>
          </a:p>
        </p:txBody>
      </p:sp>
      <p:sp>
        <p:nvSpPr>
          <p:cNvPr id="281" name="Shape 281"/>
          <p:cNvSpPr/>
          <p:nvPr/>
        </p:nvSpPr>
        <p:spPr>
          <a:xfrm>
            <a:off x="4718912" y="2245658"/>
            <a:ext cx="3013150" cy="2299446"/>
          </a:xfrm>
          <a:prstGeom prst="cloud">
            <a:avLst/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AWS IoT</a:t>
            </a:r>
          </a:p>
        </p:txBody>
      </p:sp>
      <p:sp>
        <p:nvSpPr>
          <p:cNvPr id="282" name="Shape 282"/>
          <p:cNvSpPr/>
          <p:nvPr/>
        </p:nvSpPr>
        <p:spPr>
          <a:xfrm>
            <a:off x="8592592" y="618564"/>
            <a:ext cx="1707776" cy="954740"/>
          </a:xfrm>
          <a:prstGeom prst="verticalScroll">
            <a:avLst>
              <a:gd fmla="val 12500" name="adj"/>
            </a:avLst>
          </a:prstGeom>
          <a:solidFill>
            <a:srgbClr val="FFC00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Notifications via Email</a:t>
            </a:r>
          </a:p>
        </p:txBody>
      </p:sp>
      <p:sp>
        <p:nvSpPr>
          <p:cNvPr id="283" name="Shape 283"/>
          <p:cNvSpPr/>
          <p:nvPr/>
        </p:nvSpPr>
        <p:spPr>
          <a:xfrm>
            <a:off x="1990166" y="1102658"/>
            <a:ext cx="1573306" cy="9412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9999" y="135555"/>
                </a:lnTo>
              </a:path>
            </a:pathLst>
          </a:cu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HW Device with Scanner and Screen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6216" y="4420737"/>
            <a:ext cx="1177972" cy="1953167"/>
          </a:xfrm>
          <a:prstGeom prst="parallelogram">
            <a:avLst>
              <a:gd fmla="val 0" name="adj"/>
            </a:avLst>
          </a:prstGeom>
          <a:solidFill>
            <a:srgbClr val="FF9944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Android Smart</a:t>
            </a:r>
            <a:b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Phone</a:t>
            </a:r>
          </a:p>
        </p:txBody>
      </p:sp>
      <p:sp>
        <p:nvSpPr>
          <p:cNvPr id="285" name="Shape 285"/>
          <p:cNvSpPr/>
          <p:nvPr/>
        </p:nvSpPr>
        <p:spPr>
          <a:xfrm rot="2091079">
            <a:off x="7086602" y="4370294"/>
            <a:ext cx="981634" cy="77993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Shape 286"/>
          <p:cNvSpPr/>
          <p:nvPr/>
        </p:nvSpPr>
        <p:spPr>
          <a:xfrm rot="2144795">
            <a:off x="3763828" y="1909480"/>
            <a:ext cx="968187" cy="6723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 rot="-2325198">
            <a:off x="3240787" y="3525438"/>
            <a:ext cx="1155439" cy="7484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/>
          <p:nvPr/>
        </p:nvSpPr>
        <p:spPr>
          <a:xfrm rot="-2733094">
            <a:off x="7369468" y="1441375"/>
            <a:ext cx="1156447" cy="67235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44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8337847" y="2043952"/>
            <a:ext cx="28250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Execute rule which sends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 via notification service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– RULES ENGINE AND SNS SERVICE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topic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email subscription to topic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Confirm email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Publish sample data and test the notification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 – FIRST HAND RESOURCES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451579" y="2015732"/>
            <a:ext cx="9603275" cy="4007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https://aws.amazon.com/iot AWS/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b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IoT Official Page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https://aws.amazon.com/documentation/iot/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Documentation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https://aws.amazon.com/blogs/aws/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Official blog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Welcome!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Agenda: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1. What is Paas?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2. Amazon Web Services for IoT + Example Cloud Architecture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3. Bluemix as IoT + Demo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4. Comparison and conclusion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 - TUTORIALS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https://www.youtube.com/watch?v=GdtV27LKGtQ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October 2015 Webinar Series - Essentials: Getting Started with AWS IoT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https://www.youtube.com/watch?v=tTazcL61JG8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January 2016 Webinar Series - Getting Started with AWS IoT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https://www.youtube.com/watch?v=0Izh6ySpwb8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January 2016 Webinar Series - Best Practices for Building IoT Backends with AWS IoT &amp; AWS Lambda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https://www.youtube.com/watch?v=bac35yWJF08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February 2016 Webinar Series - Best Practices for IoT Security in the Cloud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7"/>
              </a:rPr>
              <a:t>https://www.youtube.com/watch?v=0X54z4fzN9g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Webinar for EMEA Analysts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8"/>
              </a:rPr>
              <a:t>https://www.youtube.com/watch?v=lUXFVJbDtUY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re:Invent 2015 | (MBL303) Build Mobile Apps for IoT Devices and IoT Apps for Devices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RESOURCES - PROJECTS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https://www.hackster.io/amazonwebservices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IoT Ideas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https://aws.amazon.com/blogs/aws/hackster-aws-iot-mega-contest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Hackster AWS IoT Mega Contest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BLUEMIX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BLUEMIX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1447191" y="2023002"/>
            <a:ext cx="4582133" cy="344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0990" lvl="0" marL="38099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Noto Sans Symbols"/>
              <a:buChar char="▪"/>
            </a:pPr>
            <a:r>
              <a:rPr b="1" i="0" lang="en-US" sz="185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Looking for early adopters</a:t>
            </a:r>
            <a:r>
              <a:rPr b="0" i="0" lang="en-US" sz="185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. Willing to invest themselves in advising and consulting.</a:t>
            </a:r>
          </a:p>
          <a:p>
            <a:pPr indent="-380990" lvl="0" marL="38099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Noto Sans Symbols"/>
              <a:buChar char="▪"/>
            </a:pPr>
            <a:r>
              <a:rPr b="1" i="0" lang="en-US" sz="185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Initial investment in 1.2 B USD </a:t>
            </a:r>
            <a:r>
              <a:rPr b="0" i="0" lang="en-US" sz="185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– 3B USD more planned in the next 4 years – (Bluemix will be around for a while.)</a:t>
            </a:r>
          </a:p>
          <a:p>
            <a:pPr indent="-380990" lvl="0" marL="38099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Noto Sans Symbols"/>
              <a:buChar char="▪"/>
            </a:pPr>
            <a:r>
              <a:rPr b="1" i="0" lang="en-US" sz="185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Flexible cloud </a:t>
            </a:r>
            <a:r>
              <a:rPr b="0" i="0" lang="en-US" sz="185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– Offers: public, dedicated and local deployment models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3621" y="1907098"/>
            <a:ext cx="6418378" cy="4150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BLUEMIX – KEY FACTS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Open Platform – Based on open-source standards/ platforms -  Everybody could contribute with service.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Looking for early adopters. Willing to invest themselves in advising and consulting of companies and startups.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Offers IBM IoT Foundation Service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Flexible cloud – Offers: public, dedicated and local deployment models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IOTF SERVICE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https://7lmfb9.internetofthings.ibmcloud.com/dashboard/#/overview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https://7lmfb9.internetofthings.ibmcloud.com/dashboard/#/devices/browse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https://7lmfb9.internetofthings.ibmcloud.com/dashboard/#/access/apikeys</a:t>
            </a:r>
            <a:r>
              <a:rPr lang="en-US" u="sng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FOOTPRINT OF THE DEMO</a:t>
            </a:r>
          </a:p>
        </p:txBody>
      </p:sp>
      <p:sp>
        <p:nvSpPr>
          <p:cNvPr id="346" name="Shape 346"/>
          <p:cNvSpPr/>
          <p:nvPr/>
        </p:nvSpPr>
        <p:spPr>
          <a:xfrm>
            <a:off x="4490312" y="2667141"/>
            <a:ext cx="3013150" cy="2299446"/>
          </a:xfrm>
          <a:prstGeom prst="cloud">
            <a:avLst/>
          </a:prstGeom>
          <a:solidFill>
            <a:srgbClr val="0070C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Bluemix IoTF</a:t>
            </a:r>
          </a:p>
        </p:txBody>
      </p:sp>
      <p:sp>
        <p:nvSpPr>
          <p:cNvPr id="347" name="Shape 347"/>
          <p:cNvSpPr/>
          <p:nvPr/>
        </p:nvSpPr>
        <p:spPr>
          <a:xfrm>
            <a:off x="10089321" y="3179651"/>
            <a:ext cx="1573306" cy="9412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9999" y="135555"/>
                </a:lnTo>
              </a:path>
            </a:pathLst>
          </a:custGeom>
          <a:solidFill>
            <a:srgbClr val="0070C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Smart Light </a:t>
            </a:r>
            <a:r>
              <a:rPr lang="en-US" sz="1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(Node.js MQTT Client)</a:t>
            </a:r>
          </a:p>
        </p:txBody>
      </p:sp>
      <p:sp>
        <p:nvSpPr>
          <p:cNvPr id="348" name="Shape 348"/>
          <p:cNvSpPr/>
          <p:nvPr/>
        </p:nvSpPr>
        <p:spPr>
          <a:xfrm>
            <a:off x="485775" y="2667141"/>
            <a:ext cx="1438931" cy="2126307"/>
          </a:xfrm>
          <a:prstGeom prst="parallelogram">
            <a:avLst>
              <a:gd fmla="val 0" name="adj"/>
            </a:avLst>
          </a:prstGeom>
          <a:solidFill>
            <a:srgbClr val="0070C0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Cordova </a:t>
            </a: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(Cross Platform App + MQTT JS client)</a:t>
            </a:r>
          </a:p>
        </p:txBody>
      </p:sp>
      <p:sp>
        <p:nvSpPr>
          <p:cNvPr id="349" name="Shape 349"/>
          <p:cNvSpPr/>
          <p:nvPr/>
        </p:nvSpPr>
        <p:spPr>
          <a:xfrm>
            <a:off x="7632050" y="3236802"/>
            <a:ext cx="2112025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MQTT Subscribe</a:t>
            </a:r>
          </a:p>
        </p:txBody>
      </p:sp>
      <p:sp>
        <p:nvSpPr>
          <p:cNvPr id="350" name="Shape 350"/>
          <p:cNvSpPr/>
          <p:nvPr/>
        </p:nvSpPr>
        <p:spPr>
          <a:xfrm flipH="1">
            <a:off x="7632048" y="3649457"/>
            <a:ext cx="2112025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MQTT Publish</a:t>
            </a:r>
          </a:p>
        </p:txBody>
      </p:sp>
      <p:sp>
        <p:nvSpPr>
          <p:cNvPr id="351" name="Shape 351"/>
          <p:cNvSpPr/>
          <p:nvPr/>
        </p:nvSpPr>
        <p:spPr>
          <a:xfrm>
            <a:off x="2033041" y="3236802"/>
            <a:ext cx="2348940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MQTT Publish</a:t>
            </a:r>
          </a:p>
        </p:txBody>
      </p:sp>
      <p:sp>
        <p:nvSpPr>
          <p:cNvPr id="352" name="Shape 352"/>
          <p:cNvSpPr/>
          <p:nvPr/>
        </p:nvSpPr>
        <p:spPr>
          <a:xfrm flipH="1">
            <a:off x="2033038" y="3649457"/>
            <a:ext cx="2348940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8515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MQTT Subscribe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033036" y="2655109"/>
            <a:ext cx="251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IoTF Application API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430184" y="2650333"/>
            <a:ext cx="2126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 IoTF Device API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BONUS FOR STUDENTS – 6 MONTHS FREE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bi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 up for a free trial period using below link (use your university email)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bi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Validate your email (check your inbox)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bi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Got to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www.ibm.biz/IBMStudent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 Fill in your email address and password: IBMstudent4344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bi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will receive your student code in an email</a:t>
            </a:r>
          </a:p>
          <a:p>
            <a:pPr indent="-457200" lvl="0" marL="4572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bi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 to Bluemix, log in, click the calendar up right corner and choose apply promo code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COMPARISON OF AWS AND BLUEMIX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FEATURES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AMAZON WEB SERVICES</a:t>
            </a:r>
          </a:p>
        </p:txBody>
      </p:sp>
      <p:sp>
        <p:nvSpPr>
          <p:cNvPr id="372" name="Shape 372"/>
          <p:cNvSpPr txBox="1"/>
          <p:nvPr>
            <p:ph idx="2" type="body"/>
          </p:nvPr>
        </p:nvSpPr>
        <p:spPr>
          <a:xfrm>
            <a:off x="1447191" y="2824268"/>
            <a:ext cx="4645151" cy="359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Registry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SDK (iOS, Android, Node.js, C)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Authentication and Authorization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('SigV4’, X.509 compatible certificates,  Cognito, CLI)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Rules engine and integration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(Lambda,  Kinesis, S3, Amazon Machine Learning, DynamoDB, CloudWatch, and Elasticsearch Service with built-in Kibana integration)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Shadow</a:t>
            </a:r>
          </a:p>
        </p:txBody>
      </p:sp>
      <p:sp>
        <p:nvSpPr>
          <p:cNvPr id="373" name="Shape 373"/>
          <p:cNvSpPr txBox="1"/>
          <p:nvPr>
            <p:ph idx="3" type="body"/>
          </p:nvPr>
        </p:nvSpPr>
        <p:spPr>
          <a:xfrm>
            <a:off x="6412362" y="2023002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BLUEMIX</a:t>
            </a:r>
          </a:p>
        </p:txBody>
      </p:sp>
      <p:sp>
        <p:nvSpPr>
          <p:cNvPr id="374" name="Shape 374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management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SDK (Every MQTT client is compatible)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Secure Communication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(basic authentication over TLS)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Storage and access to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ABOUT ME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My name is Radoslav Todorov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Enterprise Developer, 10 years of working experience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Known for teaching at IT University of Copenhagen, 6 years of presence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Newcomer to Aalborg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PRICING MODELS</a:t>
            </a:r>
          </a:p>
        </p:txBody>
      </p:sp>
      <p:pic>
        <p:nvPicPr>
          <p:cNvPr id="381" name="Shape 3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917" y="2016124"/>
            <a:ext cx="5560045" cy="462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25" y="2016124"/>
            <a:ext cx="5903658" cy="39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430" y="57150"/>
            <a:ext cx="6000750" cy="60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7150"/>
            <a:ext cx="600075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11430" y="6259175"/>
            <a:ext cx="12180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http://www.zdnet.com/article/microsoft-and-google-rise-while-ibm-sinks-in-gartners-latest-magic-quadrant-for-cloud-providers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NEXT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Workshop in June – we will need your help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IoT Meetup #5: Business Models Within IoT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can reach Radoslav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radoslav.h.todorov@gmail.com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PLATFORM AS A SERVICE (PAAS) - DEFINITION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PaaS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companies to rapidly build, deploy, and manage their cloud applications, while tapping a growing ecosystem of available services and runtime frameworks.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41960" y="3124200"/>
            <a:ext cx="2270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53897"/>
            <a:ext cx="12192000" cy="343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808" y="1915840"/>
            <a:ext cx="6569018" cy="4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 rot="-5400000">
            <a:off x="5206171" y="4020303"/>
            <a:ext cx="4586596" cy="377667"/>
          </a:xfrm>
          <a:prstGeom prst="rect">
            <a:avLst/>
          </a:prstGeom>
          <a:solidFill>
            <a:srgbClr val="FFC000">
              <a:alpha val="7215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67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Do-it-Yourself</a:t>
            </a:r>
          </a:p>
        </p:txBody>
      </p:sp>
      <p:sp>
        <p:nvSpPr>
          <p:cNvPr id="139" name="Shape 139"/>
          <p:cNvSpPr/>
          <p:nvPr/>
        </p:nvSpPr>
        <p:spPr>
          <a:xfrm rot="-5400000">
            <a:off x="6401980" y="3267995"/>
            <a:ext cx="3081980" cy="377667"/>
          </a:xfrm>
          <a:prstGeom prst="rect">
            <a:avLst/>
          </a:prstGeom>
          <a:solidFill>
            <a:srgbClr val="FFC000">
              <a:alpha val="7215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67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Infrastructure-as-a-Service</a:t>
            </a:r>
          </a:p>
        </p:txBody>
      </p:sp>
      <p:sp>
        <p:nvSpPr>
          <p:cNvPr id="140" name="Shape 140"/>
          <p:cNvSpPr/>
          <p:nvPr/>
        </p:nvSpPr>
        <p:spPr>
          <a:xfrm rot="-5400000">
            <a:off x="7667866" y="2445609"/>
            <a:ext cx="1437211" cy="377669"/>
          </a:xfrm>
          <a:prstGeom prst="rect">
            <a:avLst/>
          </a:prstGeom>
          <a:solidFill>
            <a:srgbClr val="FFC000">
              <a:alpha val="7215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67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Platform-as-a-Service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513808" y="6364273"/>
            <a:ext cx="4856940" cy="42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133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What should you manage?</a:t>
            </a:r>
          </a:p>
        </p:txBody>
      </p:sp>
      <p:sp>
        <p:nvSpPr>
          <p:cNvPr id="142" name="Shape 142"/>
          <p:cNvSpPr txBox="1"/>
          <p:nvPr/>
        </p:nvSpPr>
        <p:spPr>
          <a:xfrm rot="-2761762">
            <a:off x="8136016" y="1397263"/>
            <a:ext cx="740696" cy="31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67">
                <a:solidFill>
                  <a:srgbClr val="09274E"/>
                </a:solidFill>
                <a:latin typeface="Cabin"/>
                <a:ea typeface="Cabin"/>
                <a:cs typeface="Cabin"/>
                <a:sym typeface="Cabin"/>
              </a:rPr>
              <a:t>PaaS</a:t>
            </a:r>
          </a:p>
        </p:txBody>
      </p:sp>
      <p:sp>
        <p:nvSpPr>
          <p:cNvPr id="143" name="Shape 143"/>
          <p:cNvSpPr txBox="1"/>
          <p:nvPr/>
        </p:nvSpPr>
        <p:spPr>
          <a:xfrm rot="-2761762">
            <a:off x="7687535" y="1397263"/>
            <a:ext cx="740696" cy="31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67">
                <a:solidFill>
                  <a:srgbClr val="09274E"/>
                </a:solidFill>
                <a:latin typeface="Cabin"/>
                <a:ea typeface="Cabin"/>
                <a:cs typeface="Cabin"/>
                <a:sym typeface="Cabin"/>
              </a:rPr>
              <a:t>IaaS</a:t>
            </a:r>
          </a:p>
        </p:txBody>
      </p:sp>
      <p:sp>
        <p:nvSpPr>
          <p:cNvPr id="144" name="Shape 144"/>
          <p:cNvSpPr txBox="1"/>
          <p:nvPr/>
        </p:nvSpPr>
        <p:spPr>
          <a:xfrm rot="-2761762">
            <a:off x="7265874" y="1397263"/>
            <a:ext cx="740696" cy="31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67">
                <a:solidFill>
                  <a:srgbClr val="09274E"/>
                </a:solidFill>
                <a:latin typeface="Cabin"/>
                <a:ea typeface="Cabin"/>
                <a:cs typeface="Cabin"/>
                <a:sym typeface="Cabin"/>
              </a:rPr>
              <a:t>DIY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087837" y="2707951"/>
            <a:ext cx="136330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9274E"/>
                </a:solidFill>
                <a:latin typeface="Cabin"/>
                <a:ea typeface="Cabin"/>
                <a:cs typeface="Cabin"/>
                <a:sym typeface="Cabin"/>
              </a:rPr>
              <a:t>Applications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100571" y="3039099"/>
            <a:ext cx="136330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9274E"/>
                </a:solidFill>
                <a:latin typeface="Cabin"/>
                <a:ea typeface="Cabin"/>
                <a:cs typeface="Cabin"/>
                <a:sym typeface="Cabin"/>
              </a:rPr>
              <a:t>Data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116662" y="3692344"/>
            <a:ext cx="1363308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Runtime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Middle Ware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OS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Virtualization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Servers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Storage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2F2F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2F2F2"/>
                </a:solidFill>
                <a:latin typeface="Cabin"/>
                <a:ea typeface="Cabin"/>
                <a:cs typeface="Cabin"/>
                <a:sym typeface="Cabin"/>
              </a:rPr>
              <a:t>Networking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3898">
            <a:off x="9384263" y="5800440"/>
            <a:ext cx="310909" cy="31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3898">
            <a:off x="9583974" y="5803317"/>
            <a:ext cx="310909" cy="31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3898">
            <a:off x="9788539" y="5806192"/>
            <a:ext cx="310909" cy="31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3898">
            <a:off x="9393895" y="4185963"/>
            <a:ext cx="310909" cy="31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3898">
            <a:off x="9598462" y="4188838"/>
            <a:ext cx="310909" cy="31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3898">
            <a:off x="9407962" y="2059467"/>
            <a:ext cx="310909" cy="310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>
            <a:off x="9300435" y="1997727"/>
            <a:ext cx="0" cy="465856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5" name="Shape 15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IOT APPROACHES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AWS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AMAZON WEB SERVICES (AWS)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451579" y="2015732"/>
            <a:ext cx="9603275" cy="34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Definition – collection of cloud computing services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console to AWS -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https://console.aws.amazon.com/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little history… – estabilished in 2006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services through the years were added rapidly and exponentially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Regions,  Availability Zones – 12 regions, 33 availability zones 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http://aws.amazon.com/about-aws/global-infrastructure/)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Free Tier – 1 year of… 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http://aws.amazon.com/free/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167" name="Shape 167"/>
          <p:cNvSpPr/>
          <p:nvPr/>
        </p:nvSpPr>
        <p:spPr>
          <a:xfrm>
            <a:off x="85273" y="6296144"/>
            <a:ext cx="5437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https://aws.amazon.com/about-aws/global-infrastructure/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CORE COMPONENTS IN AWS IOT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451579" y="2015732"/>
            <a:ext cx="9603275" cy="4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registry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Gateway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Rules engine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shadows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Authentication &amp;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Authorization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SDKs (C++, Node.js)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598" y="1853753"/>
            <a:ext cx="7103566" cy="404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”SMART FRIDGE” PROBLEM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064" y="1668609"/>
            <a:ext cx="3251199" cy="32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458" y="2316746"/>
            <a:ext cx="1688352" cy="1688352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0464" y="5705108"/>
            <a:ext cx="1116650" cy="111665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9064" y="5705108"/>
            <a:ext cx="964013" cy="964013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4375" y="5541942"/>
            <a:ext cx="1188035" cy="1188035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78814" y="2984650"/>
            <a:ext cx="899459" cy="89945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00032" y="2648058"/>
            <a:ext cx="678329" cy="775232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664501" y="2606083"/>
            <a:ext cx="1812355" cy="56540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384696" y="4969373"/>
            <a:ext cx="968189" cy="507034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C000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0" name="Shape 190"/>
          <p:cNvSpPr/>
          <p:nvPr/>
        </p:nvSpPr>
        <p:spPr>
          <a:xfrm rot="10800000">
            <a:off x="2625527" y="3066094"/>
            <a:ext cx="1812355" cy="56540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023142" y="2609892"/>
            <a:ext cx="1812355" cy="56540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2" name="Shape 192"/>
          <p:cNvSpPr/>
          <p:nvPr/>
        </p:nvSpPr>
        <p:spPr>
          <a:xfrm rot="10800000">
            <a:off x="6984167" y="3069903"/>
            <a:ext cx="1812355" cy="56540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772458" y="4622800"/>
            <a:ext cx="3782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cloud application which easily tracks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flow of groceries at your home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370264" y="4183075"/>
            <a:ext cx="3809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save you time and money. </a:t>
            </a:r>
            <a:b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will engage the home shoppers.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94231" y="1894589"/>
            <a:ext cx="3860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your phone when you do shopping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023142" y="1959751"/>
            <a:ext cx="48087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Have a small “station” on your fridge which keeps</a:t>
            </a:r>
            <a:b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tracking of all transactions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