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258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28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506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63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8042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636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647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4378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3293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931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48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141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920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89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86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62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542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F143B5-8933-49AF-A11F-A7D438A10D0A}" type="datetimeFigureOut">
              <a:rPr lang="ro-RO" smtClean="0"/>
              <a:t>05.02.2016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928F-062E-41F4-BDDE-5002425142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0853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Internet of Things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Requirements </a:t>
            </a:r>
            <a:r>
              <a:rPr lang="en-US" sz="3200" smtClean="0"/>
              <a:t>and solutions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098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for M2M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Frequencies (licensed) – 850, 900 MHz preferred</a:t>
            </a:r>
          </a:p>
          <a:p>
            <a:r>
              <a:rPr lang="en-US" dirty="0" smtClean="0"/>
              <a:t>GMSK modulation – low complexity PA</a:t>
            </a:r>
          </a:p>
          <a:p>
            <a:r>
              <a:rPr lang="en-US" dirty="0" smtClean="0"/>
              <a:t>Data rate – 9.6 Kbps</a:t>
            </a:r>
          </a:p>
          <a:p>
            <a:r>
              <a:rPr lang="en-US" dirty="0" smtClean="0"/>
              <a:t>Multiple access</a:t>
            </a:r>
          </a:p>
          <a:p>
            <a:pPr lvl="1"/>
            <a:r>
              <a:rPr lang="en-US" dirty="0" smtClean="0"/>
              <a:t>FDMA – 125  channels</a:t>
            </a:r>
          </a:p>
          <a:p>
            <a:pPr lvl="1"/>
            <a:r>
              <a:rPr lang="en-US" dirty="0" smtClean="0"/>
              <a:t>TDMA – 8 slots</a:t>
            </a:r>
          </a:p>
          <a:p>
            <a:pPr lvl="1"/>
            <a:r>
              <a:rPr lang="en-US" dirty="0" smtClean="0"/>
              <a:t>Slotted random access</a:t>
            </a:r>
          </a:p>
          <a:p>
            <a:pPr lvl="2"/>
            <a:r>
              <a:rPr lang="en-US" dirty="0" smtClean="0"/>
              <a:t>217 RACH/s</a:t>
            </a:r>
          </a:p>
          <a:p>
            <a:pPr lvl="2"/>
            <a:r>
              <a:rPr lang="en-US" dirty="0" smtClean="0"/>
              <a:t>24 AGCH/s (enhanced to 24 x 4)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7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NB-LTE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dirty="0" smtClean="0"/>
              <a:t>Scheduled access – good or bad</a:t>
            </a:r>
          </a:p>
          <a:p>
            <a:endParaRPr lang="en-US" dirty="0" smtClean="0"/>
          </a:p>
          <a:p>
            <a:r>
              <a:rPr lang="en-US" dirty="0" smtClean="0"/>
              <a:t>Licensed frequency spectrum</a:t>
            </a:r>
          </a:p>
          <a:p>
            <a:endParaRPr lang="en-US" dirty="0" smtClean="0"/>
          </a:p>
          <a:p>
            <a:r>
              <a:rPr lang="en-US" dirty="0" smtClean="0"/>
              <a:t>64 preambles for random access</a:t>
            </a:r>
          </a:p>
          <a:p>
            <a:endParaRPr lang="en-US" dirty="0"/>
          </a:p>
          <a:p>
            <a:r>
              <a:rPr lang="en-US" dirty="0" smtClean="0"/>
              <a:t>Preventing overload</a:t>
            </a:r>
          </a:p>
          <a:p>
            <a:pPr lvl="1"/>
            <a:r>
              <a:rPr lang="en-US" dirty="0" smtClean="0"/>
              <a:t>Separate RACH resources for M2M and H2H</a:t>
            </a:r>
          </a:p>
          <a:p>
            <a:endParaRPr lang="en-US" dirty="0"/>
          </a:p>
          <a:p>
            <a:r>
              <a:rPr lang="en-US" dirty="0" smtClean="0"/>
              <a:t>180 KHz UL &amp; DL (SC-FDMA )</a:t>
            </a:r>
          </a:p>
        </p:txBody>
      </p:sp>
    </p:spTree>
    <p:extLst>
      <p:ext uri="{BB962C8B-B14F-4D97-AF65-F5344CB8AC3E}">
        <p14:creationId xmlns:p14="http://schemas.microsoft.com/office/powerpoint/2010/main" val="410975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Sigfox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Sub 1-GHz unlicensed spectrum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Ultra narrow band + continuous frequency hopping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Range: 10 km urban / 50 km rural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Uplink: 100bps, 12 bytes/message, 140 messages/day</a:t>
            </a:r>
          </a:p>
          <a:p>
            <a:pPr>
              <a:spcBef>
                <a:spcPts val="1800"/>
              </a:spcBef>
            </a:pPr>
            <a:r>
              <a:rPr lang="en-US" dirty="0"/>
              <a:t>1 million devices per base-station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Base-stations 1000 times more efficient than GSM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3 </a:t>
            </a:r>
            <a:r>
              <a:rPr lang="en-US" dirty="0" err="1" smtClean="0"/>
              <a:t>msg</a:t>
            </a:r>
            <a:r>
              <a:rPr lang="en-US" dirty="0" smtClean="0"/>
              <a:t>/day &amp; 2.5Ah battery =&gt; 20 years autonomy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4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LoRa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1-GHz unlicensed spectrum</a:t>
            </a:r>
          </a:p>
          <a:p>
            <a:r>
              <a:rPr lang="en-US" dirty="0" smtClean="0"/>
              <a:t>125 KHz channels (8 in Europe, 64 in US)</a:t>
            </a:r>
          </a:p>
          <a:p>
            <a:r>
              <a:rPr lang="en-US" dirty="0" smtClean="0"/>
              <a:t>Data rate – 50 kbps</a:t>
            </a:r>
          </a:p>
          <a:p>
            <a:r>
              <a:rPr lang="en-US" dirty="0" smtClean="0"/>
              <a:t>Unlimited packets/day and up to 255 bytes/packet</a:t>
            </a:r>
          </a:p>
          <a:p>
            <a:r>
              <a:rPr lang="en-US" dirty="0" smtClean="0"/>
              <a:t>Range: 5 km urban / 15 km rural</a:t>
            </a:r>
            <a:endParaRPr lang="en-US" dirty="0"/>
          </a:p>
          <a:p>
            <a:r>
              <a:rPr lang="en-US" dirty="0" smtClean="0"/>
              <a:t>Over 1 million devices / base-station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688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Weightless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overhead</a:t>
            </a:r>
          </a:p>
          <a:p>
            <a:r>
              <a:rPr lang="en-US" dirty="0" smtClean="0"/>
              <a:t>Weightless –N: </a:t>
            </a:r>
          </a:p>
          <a:p>
            <a:pPr lvl="1"/>
            <a:r>
              <a:rPr lang="en-US" dirty="0" smtClean="0"/>
              <a:t>Narrowband, 200 Hz channels, unlicensed sub 1-GHz</a:t>
            </a:r>
          </a:p>
          <a:p>
            <a:pPr lvl="1"/>
            <a:r>
              <a:rPr lang="en-US" dirty="0" smtClean="0"/>
              <a:t>Frequency hopping</a:t>
            </a:r>
          </a:p>
          <a:p>
            <a:pPr lvl="1"/>
            <a:r>
              <a:rPr lang="en-US" dirty="0" smtClean="0"/>
              <a:t>Uplink only, 100 bps</a:t>
            </a:r>
          </a:p>
          <a:p>
            <a:pPr lvl="1"/>
            <a:r>
              <a:rPr lang="en-US" dirty="0" smtClean="0"/>
              <a:t>Range: 3 km urban</a:t>
            </a:r>
          </a:p>
          <a:p>
            <a:r>
              <a:rPr lang="en-US" dirty="0" err="1" smtClean="0"/>
              <a:t>Weighless</a:t>
            </a:r>
            <a:r>
              <a:rPr lang="en-US" dirty="0" smtClean="0"/>
              <a:t> –W:   white space TV frequency (400-800 MHz)</a:t>
            </a:r>
          </a:p>
          <a:p>
            <a:pPr lvl="1"/>
            <a:r>
              <a:rPr lang="en-US" dirty="0" smtClean="0"/>
              <a:t>UL &amp; DL (TDD)</a:t>
            </a:r>
          </a:p>
          <a:p>
            <a:pPr lvl="1"/>
            <a:r>
              <a:rPr lang="en-US" dirty="0" smtClean="0"/>
              <a:t>5 MHz channel, 10 Mbps</a:t>
            </a:r>
          </a:p>
        </p:txBody>
      </p:sp>
    </p:spTree>
    <p:extLst>
      <p:ext uri="{BB962C8B-B14F-4D97-AF65-F5344CB8AC3E}">
        <p14:creationId xmlns:p14="http://schemas.microsoft.com/office/powerpoint/2010/main" val="314804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802.11ah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Unlicensed sub 1-GHz ISM spectrum</a:t>
            </a:r>
          </a:p>
          <a:p>
            <a:r>
              <a:rPr lang="en-US" dirty="0" smtClean="0"/>
              <a:t>“Long range Wi-Fi” – up to 1.5 km rural</a:t>
            </a:r>
          </a:p>
          <a:p>
            <a:r>
              <a:rPr lang="en-US" dirty="0" smtClean="0"/>
              <a:t>Channels: 1, 2, 4, 8, 16 MHz (Europe ISM band size ~ 6 MHz)</a:t>
            </a:r>
          </a:p>
          <a:p>
            <a:r>
              <a:rPr lang="en-US" dirty="0" smtClean="0"/>
              <a:t>Restricted access window (RAW)</a:t>
            </a:r>
          </a:p>
          <a:p>
            <a:r>
              <a:rPr lang="en-US" dirty="0" smtClean="0"/>
              <a:t>CSMA-CA</a:t>
            </a:r>
          </a:p>
          <a:p>
            <a:r>
              <a:rPr lang="en-US" dirty="0" smtClean="0"/>
              <a:t>UL &amp; DL</a:t>
            </a:r>
          </a:p>
          <a:p>
            <a:r>
              <a:rPr lang="en-US" dirty="0"/>
              <a:t>Up to 8000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devices</a:t>
            </a:r>
            <a:endParaRPr lang="ro-RO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07" y="3888649"/>
            <a:ext cx="7715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&amp; ZigBee</a:t>
            </a:r>
          </a:p>
          <a:p>
            <a:pPr lvl="1"/>
            <a:r>
              <a:rPr lang="en-US" dirty="0" smtClean="0"/>
              <a:t>Short range</a:t>
            </a:r>
          </a:p>
          <a:p>
            <a:pPr lvl="1"/>
            <a:r>
              <a:rPr lang="en-US" dirty="0" smtClean="0"/>
              <a:t>Cheap</a:t>
            </a:r>
          </a:p>
          <a:p>
            <a:endParaRPr lang="en-US" dirty="0"/>
          </a:p>
          <a:p>
            <a:r>
              <a:rPr lang="en-US" dirty="0" err="1" smtClean="0"/>
              <a:t>Ingenu</a:t>
            </a:r>
            <a:r>
              <a:rPr lang="en-US" dirty="0" smtClean="0"/>
              <a:t> RPMA</a:t>
            </a:r>
          </a:p>
          <a:p>
            <a:pPr lvl="1"/>
            <a:r>
              <a:rPr lang="en-US" dirty="0" smtClean="0"/>
              <a:t>2.4 GHz unlicensed band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C</a:t>
            </a:r>
            <a:r>
              <a:rPr lang="en-US" dirty="0" smtClean="0"/>
              <a:t>arefully synchronized” </a:t>
            </a:r>
          </a:p>
          <a:p>
            <a:pPr lvl="1"/>
            <a:r>
              <a:rPr lang="en-US" dirty="0" smtClean="0"/>
              <a:t>Signaling and power control required</a:t>
            </a:r>
          </a:p>
        </p:txBody>
      </p:sp>
    </p:spTree>
    <p:extLst>
      <p:ext uri="{BB962C8B-B14F-4D97-AF65-F5344CB8AC3E}">
        <p14:creationId xmlns:p14="http://schemas.microsoft.com/office/powerpoint/2010/main" val="220156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Discussion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to choose:</a:t>
            </a:r>
          </a:p>
          <a:p>
            <a:r>
              <a:rPr lang="en-US" dirty="0" smtClean="0"/>
              <a:t>Unlicensed vs. licensed spectrum</a:t>
            </a:r>
          </a:p>
          <a:p>
            <a:r>
              <a:rPr lang="en-US" dirty="0" smtClean="0"/>
              <a:t>Scheduled vs. random access</a:t>
            </a:r>
          </a:p>
          <a:p>
            <a:r>
              <a:rPr lang="en-US" dirty="0" smtClean="0"/>
              <a:t>Range vs. power consumption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Many solutions, limited spectrum – what </a:t>
            </a:r>
            <a:r>
              <a:rPr lang="en-US" smtClean="0"/>
              <a:t>about interference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14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and M2M</a:t>
            </a:r>
          </a:p>
          <a:p>
            <a:r>
              <a:rPr lang="en-US" dirty="0" smtClean="0"/>
              <a:t>Prospects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Solutions</a:t>
            </a:r>
          </a:p>
          <a:p>
            <a:r>
              <a:rPr lang="en-US" dirty="0" smtClean="0"/>
              <a:t>Conclusions and discussion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5999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153797" cy="1400530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and M2M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545" y="2281646"/>
            <a:ext cx="9323026" cy="3767083"/>
          </a:xfrm>
        </p:spPr>
        <p:txBody>
          <a:bodyPr/>
          <a:lstStyle/>
          <a:p>
            <a:r>
              <a:rPr lang="en-US" dirty="0" smtClean="0"/>
              <a:t>Smart, connected devices</a:t>
            </a:r>
          </a:p>
          <a:p>
            <a:endParaRPr lang="en-US" dirty="0" smtClean="0"/>
          </a:p>
          <a:p>
            <a:r>
              <a:rPr lang="en-US" dirty="0" smtClean="0"/>
              <a:t>Collecting and exchanging data </a:t>
            </a:r>
            <a:r>
              <a:rPr lang="en-US" b="1" dirty="0" smtClean="0"/>
              <a:t>autonomously</a:t>
            </a:r>
          </a:p>
          <a:p>
            <a:endParaRPr lang="en-US" b="1" dirty="0" smtClean="0"/>
          </a:p>
          <a:p>
            <a:r>
              <a:rPr lang="en-US" dirty="0" smtClean="0"/>
              <a:t>Little or none human intervention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9389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0"/>
            <a:ext cx="10563497" cy="68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Prospects</a:t>
            </a:r>
            <a:endParaRPr lang="ro-RO" dirty="0"/>
          </a:p>
        </p:txBody>
      </p:sp>
      <p:pic>
        <p:nvPicPr>
          <p:cNvPr id="1026" name="Picture 2" descr="http://www.cisco.com/c/dam/en/us/solutions/collateral/service-provider/visual-networking-index-vni/white_paper_c11-520862.doc/_jcr_content/renditions/white_paper_c11-520862_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75" y="1370422"/>
            <a:ext cx="5762625" cy="235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35581" y="1399635"/>
            <a:ext cx="443533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8543065" y="335485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2014 - Cisco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75" y="4116336"/>
            <a:ext cx="5762625" cy="24256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25244" y="61727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2015 - Ericsson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12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579032" cy="1400530"/>
          </a:xfrm>
        </p:spPr>
        <p:txBody>
          <a:bodyPr/>
          <a:lstStyle/>
          <a:p>
            <a:r>
              <a:rPr lang="en-US" dirty="0" smtClean="0"/>
              <a:t>Drivers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958" y="2052917"/>
            <a:ext cx="4435339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Diminishing prices for devices</a:t>
            </a:r>
          </a:p>
          <a:p>
            <a:endParaRPr lang="en-US" dirty="0" smtClean="0"/>
          </a:p>
          <a:p>
            <a:r>
              <a:rPr lang="en-US" dirty="0" smtClean="0"/>
              <a:t>Diminishing costs for data plans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38651" y="452718"/>
            <a:ext cx="457903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Barriers</a:t>
            </a:r>
            <a:endParaRPr lang="ro-RO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8651" y="2052917"/>
            <a:ext cx="443533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Security &amp; privacy</a:t>
            </a:r>
          </a:p>
          <a:p>
            <a:endParaRPr lang="en-US" dirty="0" smtClean="0"/>
          </a:p>
          <a:p>
            <a:r>
              <a:rPr lang="en-US" dirty="0" smtClean="0"/>
              <a:t>Large number of devices</a:t>
            </a:r>
          </a:p>
          <a:p>
            <a:endParaRPr lang="en-US" dirty="0"/>
          </a:p>
          <a:p>
            <a:r>
              <a:rPr lang="en-US" dirty="0"/>
              <a:t>Various (small) packet sizes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Various latency &amp; reliability requirements</a:t>
            </a:r>
          </a:p>
          <a:p>
            <a:endParaRPr lang="en-US" dirty="0"/>
          </a:p>
          <a:p>
            <a:r>
              <a:rPr lang="en-US" dirty="0" smtClean="0"/>
              <a:t>Billing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637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size</a:t>
            </a:r>
          </a:p>
          <a:p>
            <a:endParaRPr lang="en-US" dirty="0"/>
          </a:p>
          <a:p>
            <a:r>
              <a:rPr lang="en-US" dirty="0" smtClean="0"/>
              <a:t>Packet arrival rate</a:t>
            </a:r>
          </a:p>
          <a:p>
            <a:endParaRPr lang="en-US" dirty="0"/>
          </a:p>
          <a:p>
            <a:r>
              <a:rPr lang="en-US" dirty="0" smtClean="0"/>
              <a:t>Maximum latency</a:t>
            </a:r>
          </a:p>
          <a:p>
            <a:endParaRPr lang="en-US" dirty="0"/>
          </a:p>
          <a:p>
            <a:r>
              <a:rPr lang="en-US" dirty="0" smtClean="0"/>
              <a:t>Energy efficiency</a:t>
            </a:r>
          </a:p>
          <a:p>
            <a:endParaRPr lang="en-US" dirty="0"/>
          </a:p>
          <a:p>
            <a:r>
              <a:rPr lang="en-US" dirty="0" smtClean="0"/>
              <a:t>Reliability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66" y="2517153"/>
            <a:ext cx="6526854" cy="21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Interference (unlicensed spectrum)</a:t>
            </a:r>
          </a:p>
          <a:p>
            <a:endParaRPr lang="en-US" dirty="0"/>
          </a:p>
          <a:p>
            <a:r>
              <a:rPr lang="en-US" dirty="0" smtClean="0"/>
              <a:t>Delay – for CSMA-CA or due to collisions</a:t>
            </a:r>
          </a:p>
          <a:p>
            <a:endParaRPr lang="en-US" dirty="0"/>
          </a:p>
          <a:p>
            <a:r>
              <a:rPr lang="en-US" dirty="0"/>
              <a:t>Scheduled transmissions -&gt; overhead</a:t>
            </a:r>
          </a:p>
          <a:p>
            <a:pPr lvl="1"/>
            <a:r>
              <a:rPr lang="en-US" dirty="0"/>
              <a:t>H2H LTE    ~  25 % overhead</a:t>
            </a:r>
          </a:p>
          <a:p>
            <a:pPr lvl="1"/>
            <a:r>
              <a:rPr lang="en-US" dirty="0"/>
              <a:t>NB-LTE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  <a:p>
            <a:pPr lvl="1"/>
            <a:endParaRPr lang="en-US" dirty="0"/>
          </a:p>
          <a:p>
            <a:r>
              <a:rPr lang="en-US" dirty="0"/>
              <a:t>Non-scheduled    -&gt;    Collisions</a:t>
            </a:r>
          </a:p>
          <a:p>
            <a:pPr lvl="1"/>
            <a:r>
              <a:rPr lang="en-US" dirty="0"/>
              <a:t>100 users    x    10,000 KB     ≠     10,000 users   x    100 </a:t>
            </a:r>
            <a:r>
              <a:rPr lang="en-US" dirty="0" smtClean="0"/>
              <a:t>KB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35" y="416858"/>
            <a:ext cx="46863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91326" y="4242606"/>
            <a:ext cx="2146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2015 Semester project – group 850 WCS</a:t>
            </a:r>
            <a:endParaRPr lang="ro-RO" sz="800" dirty="0"/>
          </a:p>
        </p:txBody>
      </p:sp>
    </p:spTree>
    <p:extLst>
      <p:ext uri="{BB962C8B-B14F-4D97-AF65-F5344CB8AC3E}">
        <p14:creationId xmlns:p14="http://schemas.microsoft.com/office/powerpoint/2010/main" val="93376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4961"/>
            <a:ext cx="4513717" cy="4461464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</a:p>
          <a:p>
            <a:pPr lvl="1"/>
            <a:r>
              <a:rPr lang="en-US" dirty="0" smtClean="0"/>
              <a:t>GSM</a:t>
            </a:r>
          </a:p>
          <a:p>
            <a:pPr lvl="1"/>
            <a:r>
              <a:rPr lang="en-US" dirty="0" smtClean="0"/>
              <a:t>UMTS</a:t>
            </a:r>
          </a:p>
          <a:p>
            <a:pPr lvl="1"/>
            <a:r>
              <a:rPr lang="en-US" dirty="0" smtClean="0"/>
              <a:t>LTE (NB-LTE)</a:t>
            </a:r>
          </a:p>
          <a:p>
            <a:r>
              <a:rPr lang="en-US" dirty="0" smtClean="0"/>
              <a:t>New protocols</a:t>
            </a:r>
          </a:p>
          <a:p>
            <a:pPr lvl="1"/>
            <a:r>
              <a:rPr lang="en-US" dirty="0" err="1" smtClean="0"/>
              <a:t>Sigfox</a:t>
            </a:r>
            <a:endParaRPr lang="en-US" dirty="0" smtClean="0"/>
          </a:p>
          <a:p>
            <a:pPr lvl="1"/>
            <a:r>
              <a:rPr lang="en-US" dirty="0" err="1" smtClean="0"/>
              <a:t>LoRa</a:t>
            </a:r>
            <a:endParaRPr lang="en-US" dirty="0" smtClean="0"/>
          </a:p>
          <a:p>
            <a:pPr lvl="1"/>
            <a:r>
              <a:rPr lang="en-US" dirty="0" smtClean="0"/>
              <a:t>Weightless</a:t>
            </a:r>
          </a:p>
          <a:p>
            <a:pPr lvl="1"/>
            <a:r>
              <a:rPr lang="en-US" dirty="0"/>
              <a:t>Wi-Fi </a:t>
            </a:r>
            <a:r>
              <a:rPr lang="en-US" dirty="0" smtClean="0"/>
              <a:t>802.11ah</a:t>
            </a:r>
          </a:p>
          <a:p>
            <a:pPr lvl="1"/>
            <a:r>
              <a:rPr lang="en-US" dirty="0" err="1" smtClean="0"/>
              <a:t>Ingenu</a:t>
            </a:r>
            <a:r>
              <a:rPr lang="en-US" dirty="0" smtClean="0"/>
              <a:t> RPMA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7029" y="1957124"/>
            <a:ext cx="451371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48472" y="1584961"/>
            <a:ext cx="4513717" cy="446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“Old” protocols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4197952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</TotalTime>
  <Words>481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Internet of Things  Requirements and solutions</vt:lpstr>
      <vt:lpstr>Agenda</vt:lpstr>
      <vt:lpstr>IoT and M2M</vt:lpstr>
      <vt:lpstr>PowerPoint Presentation</vt:lpstr>
      <vt:lpstr>Prospects</vt:lpstr>
      <vt:lpstr>Drivers</vt:lpstr>
      <vt:lpstr>Requirements</vt:lpstr>
      <vt:lpstr>Challenges</vt:lpstr>
      <vt:lpstr>Solutions</vt:lpstr>
      <vt:lpstr>GSM for M2M</vt:lpstr>
      <vt:lpstr>NB-LTE</vt:lpstr>
      <vt:lpstr>Sigfox</vt:lpstr>
      <vt:lpstr>LoRa</vt:lpstr>
      <vt:lpstr>Weightless</vt:lpstr>
      <vt:lpstr>Wi-Fi 802.11ah</vt:lpstr>
      <vt:lpstr>Others</vt:lpstr>
      <vt:lpstr>Conclusions &amp;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Requirements and current solutions</dc:title>
  <dc:creator>Sabin Bână</dc:creator>
  <cp:lastModifiedBy>Sabin Bână</cp:lastModifiedBy>
  <cp:revision>57</cp:revision>
  <dcterms:created xsi:type="dcterms:W3CDTF">2016-02-02T18:16:19Z</dcterms:created>
  <dcterms:modified xsi:type="dcterms:W3CDTF">2016-02-04T23:29:39Z</dcterms:modified>
</cp:coreProperties>
</file>