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3"/>
  </p:notesMasterIdLst>
  <p:sldIdLst>
    <p:sldId id="274" r:id="rId2"/>
    <p:sldId id="259" r:id="rId3"/>
    <p:sldId id="258" r:id="rId4"/>
    <p:sldId id="257" r:id="rId5"/>
    <p:sldId id="261" r:id="rId6"/>
    <p:sldId id="271" r:id="rId7"/>
    <p:sldId id="262" r:id="rId8"/>
    <p:sldId id="272" r:id="rId9"/>
    <p:sldId id="273" r:id="rId10"/>
    <p:sldId id="263" r:id="rId11"/>
    <p:sldId id="264" r:id="rId12"/>
    <p:sldId id="276" r:id="rId13"/>
    <p:sldId id="268" r:id="rId14"/>
    <p:sldId id="266" r:id="rId15"/>
    <p:sldId id="275" r:id="rId16"/>
    <p:sldId id="277" r:id="rId17"/>
    <p:sldId id="267" r:id="rId18"/>
    <p:sldId id="278" r:id="rId19"/>
    <p:sldId id="279" r:id="rId20"/>
    <p:sldId id="269"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36" autoAdjust="0"/>
  </p:normalViewPr>
  <p:slideViewPr>
    <p:cSldViewPr>
      <p:cViewPr varScale="1">
        <p:scale>
          <a:sx n="58" d="100"/>
          <a:sy n="58" d="100"/>
        </p:scale>
        <p:origin x="15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2F02D-1501-449D-915C-529DA1099018}" type="datetimeFigureOut">
              <a:rPr lang="en-US" smtClean="0"/>
              <a:t>11/20/2015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CC700D-01A3-468A-A6D1-BD6B0BD10599}" type="slidenum">
              <a:rPr lang="en-US" smtClean="0"/>
              <a:t>‹#›</a:t>
            </a:fld>
            <a:endParaRPr lang="en-US"/>
          </a:p>
        </p:txBody>
      </p:sp>
    </p:spTree>
    <p:extLst>
      <p:ext uri="{BB962C8B-B14F-4D97-AF65-F5344CB8AC3E}">
        <p14:creationId xmlns:p14="http://schemas.microsoft.com/office/powerpoint/2010/main" val="802517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CC700D-01A3-468A-A6D1-BD6B0BD10599}" type="slidenum">
              <a:rPr lang="en-US" smtClean="0"/>
              <a:t>1</a:t>
            </a:fld>
            <a:endParaRPr lang="en-US"/>
          </a:p>
        </p:txBody>
      </p:sp>
    </p:spTree>
    <p:extLst>
      <p:ext uri="{BB962C8B-B14F-4D97-AF65-F5344CB8AC3E}">
        <p14:creationId xmlns:p14="http://schemas.microsoft.com/office/powerpoint/2010/main" val="31367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wanted</a:t>
            </a:r>
            <a:r>
              <a:rPr lang="en-US" baseline="0" dirty="0" smtClean="0"/>
              <a:t> to meet people passionate about </a:t>
            </a:r>
            <a:r>
              <a:rPr lang="en-US" baseline="0" dirty="0" err="1" smtClean="0"/>
              <a:t>IoT</a:t>
            </a:r>
            <a:r>
              <a:rPr lang="en-US" baseline="0" dirty="0" smtClean="0"/>
              <a:t> and we looked for a </a:t>
            </a:r>
            <a:r>
              <a:rPr lang="en-US" baseline="0" dirty="0" err="1" smtClean="0"/>
              <a:t>meetup</a:t>
            </a:r>
            <a:r>
              <a:rPr lang="en-US" baseline="0" dirty="0" smtClean="0"/>
              <a:t>, but we weren’t able to find one. That’s why we decided to do our best and organize one ourselves.  </a:t>
            </a:r>
            <a:endParaRPr lang="en-US" dirty="0"/>
          </a:p>
        </p:txBody>
      </p:sp>
      <p:sp>
        <p:nvSpPr>
          <p:cNvPr id="4" name="Slide Number Placeholder 3"/>
          <p:cNvSpPr>
            <a:spLocks noGrp="1"/>
          </p:cNvSpPr>
          <p:nvPr>
            <p:ph type="sldNum" sz="quarter" idx="10"/>
          </p:nvPr>
        </p:nvSpPr>
        <p:spPr/>
        <p:txBody>
          <a:bodyPr/>
          <a:lstStyle/>
          <a:p>
            <a:fld id="{51CC700D-01A3-468A-A6D1-BD6B0BD10599}" type="slidenum">
              <a:rPr lang="en-US" smtClean="0"/>
              <a:t>4</a:t>
            </a:fld>
            <a:endParaRPr lang="en-US"/>
          </a:p>
        </p:txBody>
      </p:sp>
    </p:spTree>
    <p:extLst>
      <p:ext uri="{BB962C8B-B14F-4D97-AF65-F5344CB8AC3E}">
        <p14:creationId xmlns:p14="http://schemas.microsoft.com/office/powerpoint/2010/main" val="209505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“Smart” staying for?</a:t>
            </a:r>
            <a:endParaRPr lang="en-US" dirty="0"/>
          </a:p>
        </p:txBody>
      </p:sp>
      <p:sp>
        <p:nvSpPr>
          <p:cNvPr id="4" name="Slide Number Placeholder 3"/>
          <p:cNvSpPr>
            <a:spLocks noGrp="1"/>
          </p:cNvSpPr>
          <p:nvPr>
            <p:ph type="sldNum" sz="quarter" idx="10"/>
          </p:nvPr>
        </p:nvSpPr>
        <p:spPr/>
        <p:txBody>
          <a:bodyPr/>
          <a:lstStyle/>
          <a:p>
            <a:fld id="{51CC700D-01A3-468A-A6D1-BD6B0BD10599}" type="slidenum">
              <a:rPr lang="en-US" smtClean="0"/>
              <a:t>7</a:t>
            </a:fld>
            <a:endParaRPr lang="en-US"/>
          </a:p>
        </p:txBody>
      </p:sp>
    </p:spTree>
    <p:extLst>
      <p:ext uri="{BB962C8B-B14F-4D97-AF65-F5344CB8AC3E}">
        <p14:creationId xmlns:p14="http://schemas.microsoft.com/office/powerpoint/2010/main" val="514554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smtClean="0"/>
              <a:t>Nest - http://www.forbes.com/sites/bernardmarr/2015/08/05/googles-nest-big-data-and-the-internet-of-things-in-the-connected-home/</a:t>
            </a:r>
          </a:p>
          <a:p>
            <a:pPr marL="171450" indent="-171450">
              <a:buFontTx/>
              <a:buChar char="-"/>
            </a:pPr>
            <a:endParaRPr lang="en-US" dirty="0" smtClean="0"/>
          </a:p>
          <a:p>
            <a:pPr marL="171450" indent="-171450">
              <a:buFontTx/>
              <a:buChar char="-"/>
            </a:pPr>
            <a:r>
              <a:rPr lang="en-US" sz="1200" b="1" i="0" kern="1200" dirty="0" smtClean="0">
                <a:solidFill>
                  <a:schemeClr val="tx1"/>
                </a:solidFill>
                <a:effectLst/>
                <a:latin typeface="+mn-lt"/>
                <a:ea typeface="+mn-ea"/>
                <a:cs typeface="+mn-cs"/>
              </a:rPr>
              <a:t>Tesla</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top automotive company is competing on grounds of internet of things. Tesla Cars have its software’s updated that can automatically update as and when needed and if the car needs any repairs or maintenance then can autonomously arrange a valet to pick the vehicle and get it to nearest Tesla service </a:t>
            </a:r>
            <a:r>
              <a:rPr lang="en-US" sz="1200" b="0" i="0" kern="1200" dirty="0" err="1" smtClean="0">
                <a:solidFill>
                  <a:schemeClr val="tx1"/>
                </a:solidFill>
                <a:effectLst/>
                <a:latin typeface="+mn-lt"/>
                <a:ea typeface="+mn-ea"/>
                <a:cs typeface="+mn-cs"/>
              </a:rPr>
              <a:t>centre.This</a:t>
            </a:r>
            <a:r>
              <a:rPr lang="en-US" sz="1200" b="0" i="0" kern="1200" dirty="0" smtClean="0">
                <a:solidFill>
                  <a:schemeClr val="tx1"/>
                </a:solidFill>
                <a:effectLst/>
                <a:latin typeface="+mn-lt"/>
                <a:ea typeface="+mn-ea"/>
                <a:cs typeface="+mn-cs"/>
              </a:rPr>
              <a:t> facility will ensure that you are not having any bad experience with third party garage and the customer service experience is enhanced. Tesla is continuously working on their autopilot system. The company has recently finished version 7 update drives the car with little to none input from the driver. ( </a:t>
            </a:r>
            <a:r>
              <a:rPr lang="en-US" sz="1200" b="0" i="0" kern="1200" dirty="0" err="1" smtClean="0">
                <a:solidFill>
                  <a:schemeClr val="tx1"/>
                </a:solidFill>
                <a:effectLst/>
                <a:latin typeface="+mn-lt"/>
                <a:ea typeface="+mn-ea"/>
                <a:cs typeface="+mn-cs"/>
              </a:rPr>
              <a:t>modifyied</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http://iotworm.com/internet-of-things-examples/)</a:t>
            </a:r>
          </a:p>
        </p:txBody>
      </p:sp>
      <p:sp>
        <p:nvSpPr>
          <p:cNvPr id="4" name="Slide Number Placeholder 3"/>
          <p:cNvSpPr>
            <a:spLocks noGrp="1"/>
          </p:cNvSpPr>
          <p:nvPr>
            <p:ph type="sldNum" sz="quarter" idx="10"/>
          </p:nvPr>
        </p:nvSpPr>
        <p:spPr/>
        <p:txBody>
          <a:bodyPr/>
          <a:lstStyle/>
          <a:p>
            <a:fld id="{51CC700D-01A3-468A-A6D1-BD6B0BD10599}" type="slidenum">
              <a:rPr lang="en-US" smtClean="0"/>
              <a:t>11</a:t>
            </a:fld>
            <a:endParaRPr lang="en-US"/>
          </a:p>
        </p:txBody>
      </p:sp>
    </p:spTree>
    <p:extLst>
      <p:ext uri="{BB962C8B-B14F-4D97-AF65-F5344CB8AC3E}">
        <p14:creationId xmlns:p14="http://schemas.microsoft.com/office/powerpoint/2010/main" val="424642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smtClean="0"/>
              <a:t>Nest - http://www.forbes.com/sites/bernardmarr/2015/08/05/googles-nest-big-data-and-the-internet-of-things-in-the-connected-home/</a:t>
            </a:r>
          </a:p>
          <a:p>
            <a:pPr marL="171450" indent="-171450">
              <a:buFontTx/>
              <a:buChar char="-"/>
            </a:pPr>
            <a:endParaRPr lang="en-US" dirty="0" smtClean="0"/>
          </a:p>
          <a:p>
            <a:pPr marL="171450" indent="-171450">
              <a:buFontTx/>
              <a:buChar char="-"/>
            </a:pPr>
            <a:r>
              <a:rPr lang="en-US" sz="1200" b="1" i="0" kern="1200" dirty="0" smtClean="0">
                <a:solidFill>
                  <a:schemeClr val="tx1"/>
                </a:solidFill>
                <a:effectLst/>
                <a:latin typeface="+mn-lt"/>
                <a:ea typeface="+mn-ea"/>
                <a:cs typeface="+mn-cs"/>
              </a:rPr>
              <a:t>Tesla</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top automotive company is competing on grounds of internet of things. Tesla Cars have its software’s updated that can automatically update as and when needed and if the car needs any repairs or maintenance then can autonomously arrange a valet to pick the vehicle and get it to nearest Tesla service </a:t>
            </a:r>
            <a:r>
              <a:rPr lang="en-US" sz="1200" b="0" i="0" kern="1200" dirty="0" err="1" smtClean="0">
                <a:solidFill>
                  <a:schemeClr val="tx1"/>
                </a:solidFill>
                <a:effectLst/>
                <a:latin typeface="+mn-lt"/>
                <a:ea typeface="+mn-ea"/>
                <a:cs typeface="+mn-cs"/>
              </a:rPr>
              <a:t>centre.This</a:t>
            </a:r>
            <a:r>
              <a:rPr lang="en-US" sz="1200" b="0" i="0" kern="1200" dirty="0" smtClean="0">
                <a:solidFill>
                  <a:schemeClr val="tx1"/>
                </a:solidFill>
                <a:effectLst/>
                <a:latin typeface="+mn-lt"/>
                <a:ea typeface="+mn-ea"/>
                <a:cs typeface="+mn-cs"/>
              </a:rPr>
              <a:t> facility will ensure that you are not having any bad experience with third party garage and the customer service experience is enhanced. Tesla is continuously working on their autopilot system. The company has recently finished version 7 update drives the car with little to none input from the driver. ( </a:t>
            </a:r>
            <a:r>
              <a:rPr lang="en-US" sz="1200" b="0" i="0" kern="1200" dirty="0" err="1" smtClean="0">
                <a:solidFill>
                  <a:schemeClr val="tx1"/>
                </a:solidFill>
                <a:effectLst/>
                <a:latin typeface="+mn-lt"/>
                <a:ea typeface="+mn-ea"/>
                <a:cs typeface="+mn-cs"/>
              </a:rPr>
              <a:t>modifyied</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http://iotworm.com/internet-of-things-examples/)</a:t>
            </a:r>
          </a:p>
        </p:txBody>
      </p:sp>
      <p:sp>
        <p:nvSpPr>
          <p:cNvPr id="4" name="Slide Number Placeholder 3"/>
          <p:cNvSpPr>
            <a:spLocks noGrp="1"/>
          </p:cNvSpPr>
          <p:nvPr>
            <p:ph type="sldNum" sz="quarter" idx="10"/>
          </p:nvPr>
        </p:nvSpPr>
        <p:spPr/>
        <p:txBody>
          <a:bodyPr/>
          <a:lstStyle/>
          <a:p>
            <a:fld id="{51CC700D-01A3-468A-A6D1-BD6B0BD10599}" type="slidenum">
              <a:rPr lang="en-US" smtClean="0"/>
              <a:t>12</a:t>
            </a:fld>
            <a:endParaRPr lang="en-US"/>
          </a:p>
        </p:txBody>
      </p:sp>
    </p:spTree>
    <p:extLst>
      <p:ext uri="{BB962C8B-B14F-4D97-AF65-F5344CB8AC3E}">
        <p14:creationId xmlns:p14="http://schemas.microsoft.com/office/powerpoint/2010/main" val="3218507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11/20/2015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75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592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930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94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80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590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950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836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173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503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75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1D8BD707-D9CF-40AE-B4C6-C98DA3205C09}" type="datetimeFigureOut">
              <a:rPr lang="en-US" smtClean="0"/>
              <a:pPr/>
              <a:t>11/20/2015</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5143605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3399631" y="5257800"/>
            <a:ext cx="2801937" cy="647700"/>
          </a:xfrm>
        </p:spPr>
        <p:txBody>
          <a:bodyPr>
            <a:normAutofit fontScale="90000"/>
          </a:bodyPr>
          <a:lstStyle/>
          <a:p>
            <a:pPr algn="r"/>
            <a:r>
              <a:rPr lang="es-UY" sz="4800" b="1" dirty="0" err="1" smtClean="0">
                <a:solidFill>
                  <a:schemeClr val="bg1"/>
                </a:solidFill>
              </a:rPr>
              <a:t>Welcome</a:t>
            </a:r>
            <a:endParaRPr lang="es-ES" sz="4800" b="1" dirty="0">
              <a:solidFill>
                <a:schemeClr val="bg1"/>
              </a:solidFill>
            </a:endParaRPr>
          </a:p>
        </p:txBody>
      </p:sp>
      <p:pic>
        <p:nvPicPr>
          <p:cNvPr id="3" name="Picture 2" descr="C:\Users\George\Desktop\IoT meetup\meetup1\Screen Shot 2015-11-19 at 21.15.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1000"/>
            <a:ext cx="5486400" cy="5037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2780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APPLICATIONS</a:t>
            </a:r>
            <a:endParaRPr lang="en-US" dirty="0">
              <a:solidFill>
                <a:schemeClr val="bg1">
                  <a:lumMod val="50000"/>
                </a:schemeClr>
              </a:solidFill>
            </a:endParaRPr>
          </a:p>
        </p:txBody>
      </p:sp>
      <p:sp>
        <p:nvSpPr>
          <p:cNvPr id="3" name="Content Placeholder 2"/>
          <p:cNvSpPr>
            <a:spLocks noGrp="1"/>
          </p:cNvSpPr>
          <p:nvPr>
            <p:ph idx="1"/>
          </p:nvPr>
        </p:nvSpPr>
        <p:spPr>
          <a:xfrm>
            <a:off x="990600" y="1965960"/>
            <a:ext cx="7620000" cy="4525963"/>
          </a:xfrm>
        </p:spPr>
        <p:txBody>
          <a:bodyPr>
            <a:normAutofit/>
          </a:bodyPr>
          <a:lstStyle/>
          <a:p>
            <a:r>
              <a:rPr lang="en-US" sz="2800" dirty="0" smtClean="0">
                <a:solidFill>
                  <a:schemeClr val="bg1">
                    <a:lumMod val="50000"/>
                  </a:schemeClr>
                </a:solidFill>
              </a:rPr>
              <a:t>Home</a:t>
            </a:r>
          </a:p>
          <a:p>
            <a:r>
              <a:rPr lang="en-US" sz="2800" dirty="0" smtClean="0">
                <a:solidFill>
                  <a:schemeClr val="bg1">
                    <a:lumMod val="50000"/>
                  </a:schemeClr>
                </a:solidFill>
              </a:rPr>
              <a:t>Transport</a:t>
            </a:r>
          </a:p>
          <a:p>
            <a:r>
              <a:rPr lang="en-US" sz="2800" dirty="0" smtClean="0">
                <a:solidFill>
                  <a:schemeClr val="bg1">
                    <a:lumMod val="50000"/>
                  </a:schemeClr>
                </a:solidFill>
              </a:rPr>
              <a:t>Health</a:t>
            </a:r>
          </a:p>
          <a:p>
            <a:r>
              <a:rPr lang="en-US" sz="2800" dirty="0" smtClean="0">
                <a:solidFill>
                  <a:schemeClr val="bg1">
                    <a:lumMod val="50000"/>
                  </a:schemeClr>
                </a:solidFill>
              </a:rPr>
              <a:t>Building</a:t>
            </a:r>
          </a:p>
          <a:p>
            <a:r>
              <a:rPr lang="en-US" sz="2800" dirty="0" smtClean="0">
                <a:solidFill>
                  <a:schemeClr val="bg1">
                    <a:lumMod val="50000"/>
                  </a:schemeClr>
                </a:solidFill>
              </a:rPr>
              <a:t>Cities</a:t>
            </a:r>
            <a:endParaRPr lang="en-US" sz="2800" dirty="0">
              <a:solidFill>
                <a:schemeClr val="bg1">
                  <a:lumMod val="50000"/>
                </a:schemeClr>
              </a:solidFill>
            </a:endParaRPr>
          </a:p>
        </p:txBody>
      </p:sp>
    </p:spTree>
    <p:extLst>
      <p:ext uri="{BB962C8B-B14F-4D97-AF65-F5344CB8AC3E}">
        <p14:creationId xmlns:p14="http://schemas.microsoft.com/office/powerpoint/2010/main" val="3245401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NEST</a:t>
            </a:r>
            <a:endParaRPr lang="en-US" dirty="0">
              <a:solidFill>
                <a:schemeClr val="bg1">
                  <a:lumMod val="50000"/>
                </a:schemeClr>
              </a:solidFill>
            </a:endParaRPr>
          </a:p>
        </p:txBody>
      </p:sp>
      <p:pic>
        <p:nvPicPr>
          <p:cNvPr id="7170" name="Picture 2" descr="C:\Users\George\Desktop\IoT meetup\meetup1\ne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070" y="1752600"/>
            <a:ext cx="4953000" cy="411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465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TESLA</a:t>
            </a:r>
            <a:endParaRPr lang="en-US" dirty="0">
              <a:solidFill>
                <a:schemeClr val="bg1">
                  <a:lumMod val="50000"/>
                </a:schemeClr>
              </a:solidFill>
            </a:endParaRPr>
          </a:p>
        </p:txBody>
      </p:sp>
      <p:pic>
        <p:nvPicPr>
          <p:cNvPr id="7171" name="Picture 3" descr="C:\Users\George\Desktop\IoT meetup\meetup1\tesl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8370" y="2514600"/>
            <a:ext cx="47244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148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3200"/>
            <a:ext cx="8229600" cy="1143000"/>
          </a:xfrm>
        </p:spPr>
        <p:txBody>
          <a:bodyPr/>
          <a:lstStyle/>
          <a:p>
            <a:r>
              <a:rPr lang="en-US" dirty="0" smtClean="0">
                <a:solidFill>
                  <a:schemeClr val="bg1">
                    <a:lumMod val="50000"/>
                  </a:schemeClr>
                </a:solidFill>
              </a:rPr>
              <a:t>BREAK</a:t>
            </a:r>
            <a:endParaRPr lang="en-US" dirty="0">
              <a:solidFill>
                <a:schemeClr val="bg1">
                  <a:lumMod val="50000"/>
                </a:schemeClr>
              </a:solidFill>
            </a:endParaRPr>
          </a:p>
        </p:txBody>
      </p:sp>
    </p:spTree>
    <p:extLst>
      <p:ext uri="{BB962C8B-B14F-4D97-AF65-F5344CB8AC3E}">
        <p14:creationId xmlns:p14="http://schemas.microsoft.com/office/powerpoint/2010/main" val="4034488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MARKET &amp; BUSINESS</a:t>
            </a:r>
            <a:endParaRPr lang="en-US" dirty="0">
              <a:solidFill>
                <a:schemeClr val="bg1">
                  <a:lumMod val="50000"/>
                </a:schemeClr>
              </a:solidFill>
            </a:endParaRPr>
          </a:p>
        </p:txBody>
      </p:sp>
      <p:pic>
        <p:nvPicPr>
          <p:cNvPr id="8194" name="Picture 2" descr="C:\Users\George\Desktop\IoT meetup\meetup1\iot_numb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133600"/>
            <a:ext cx="5791200" cy="329580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039725" y="6187440"/>
            <a:ext cx="2223247" cy="323633"/>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0" indent="0">
              <a:buFont typeface="Corbel" pitchFamily="34" charset="0"/>
              <a:buNone/>
            </a:pPr>
            <a:r>
              <a:rPr lang="en-US" sz="1200" dirty="0" smtClean="0">
                <a:solidFill>
                  <a:schemeClr val="bg1">
                    <a:lumMod val="50000"/>
                  </a:schemeClr>
                </a:solidFill>
              </a:rPr>
              <a:t>Source: Cisco</a:t>
            </a:r>
            <a:endParaRPr lang="en-US" sz="1200" dirty="0">
              <a:solidFill>
                <a:schemeClr val="bg1">
                  <a:lumMod val="50000"/>
                </a:schemeClr>
              </a:solidFill>
            </a:endParaRPr>
          </a:p>
        </p:txBody>
      </p:sp>
    </p:spTree>
    <p:extLst>
      <p:ext uri="{BB962C8B-B14F-4D97-AF65-F5344CB8AC3E}">
        <p14:creationId xmlns:p14="http://schemas.microsoft.com/office/powerpoint/2010/main" val="559783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286000"/>
            <a:ext cx="5771227" cy="3042826"/>
          </a:xfrm>
          <a:prstGeom prst="rect">
            <a:avLst/>
          </a:prstGeom>
        </p:spPr>
      </p:pic>
      <p:sp>
        <p:nvSpPr>
          <p:cNvPr id="8" name="Content Placeholder 2"/>
          <p:cNvSpPr txBox="1">
            <a:spLocks/>
          </p:cNvSpPr>
          <p:nvPr/>
        </p:nvSpPr>
        <p:spPr>
          <a:xfrm>
            <a:off x="6039725" y="6187440"/>
            <a:ext cx="2223247" cy="323633"/>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0" indent="0">
              <a:buFont typeface="Corbel" pitchFamily="34" charset="0"/>
              <a:buNone/>
            </a:pPr>
            <a:r>
              <a:rPr lang="en-US" sz="1200" dirty="0" smtClean="0">
                <a:solidFill>
                  <a:schemeClr val="bg1">
                    <a:lumMod val="50000"/>
                  </a:schemeClr>
                </a:solidFill>
              </a:rPr>
              <a:t>Source: MIT</a:t>
            </a:r>
            <a:endParaRPr lang="en-US" sz="1200" dirty="0">
              <a:solidFill>
                <a:schemeClr val="bg1">
                  <a:lumMod val="50000"/>
                </a:schemeClr>
              </a:solidFill>
            </a:endParaRPr>
          </a:p>
        </p:txBody>
      </p:sp>
      <p:sp>
        <p:nvSpPr>
          <p:cNvPr id="9" name="Title 1"/>
          <p:cNvSpPr>
            <a:spLocks noGrp="1"/>
          </p:cNvSpPr>
          <p:nvPr>
            <p:ph type="title"/>
          </p:nvPr>
        </p:nvSpPr>
        <p:spPr>
          <a:xfrm>
            <a:off x="857250" y="609600"/>
            <a:ext cx="7406640" cy="1356360"/>
          </a:xfrm>
        </p:spPr>
        <p:txBody>
          <a:bodyPr/>
          <a:lstStyle/>
          <a:p>
            <a:r>
              <a:rPr lang="en-US" dirty="0" smtClean="0">
                <a:solidFill>
                  <a:schemeClr val="bg1">
                    <a:lumMod val="50000"/>
                  </a:schemeClr>
                </a:solidFill>
              </a:rPr>
              <a:t>MARKET &amp; BUSINESS</a:t>
            </a:r>
            <a:endParaRPr lang="en-US" dirty="0">
              <a:solidFill>
                <a:schemeClr val="bg1">
                  <a:lumMod val="50000"/>
                </a:schemeClr>
              </a:solidFill>
            </a:endParaRPr>
          </a:p>
        </p:txBody>
      </p:sp>
    </p:spTree>
    <p:extLst>
      <p:ext uri="{BB962C8B-B14F-4D97-AF65-F5344CB8AC3E}">
        <p14:creationId xmlns:p14="http://schemas.microsoft.com/office/powerpoint/2010/main" val="3658039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819400"/>
            <a:ext cx="7406640" cy="1356360"/>
          </a:xfrm>
        </p:spPr>
        <p:txBody>
          <a:bodyPr/>
          <a:lstStyle/>
          <a:p>
            <a:r>
              <a:rPr lang="en-US" dirty="0" smtClean="0">
                <a:solidFill>
                  <a:schemeClr val="bg1">
                    <a:lumMod val="50000"/>
                  </a:schemeClr>
                </a:solidFill>
              </a:rPr>
              <a:t>And its easy to start</a:t>
            </a:r>
            <a:endParaRPr lang="en-US" dirty="0">
              <a:solidFill>
                <a:schemeClr val="bg1">
                  <a:lumMod val="50000"/>
                </a:schemeClr>
              </a:solidFill>
            </a:endParaRPr>
          </a:p>
        </p:txBody>
      </p:sp>
    </p:spTree>
    <p:extLst>
      <p:ext uri="{BB962C8B-B14F-4D97-AF65-F5344CB8AC3E}">
        <p14:creationId xmlns:p14="http://schemas.microsoft.com/office/powerpoint/2010/main" val="3668954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117" y="614328"/>
            <a:ext cx="8286750" cy="1356360"/>
          </a:xfrm>
        </p:spPr>
        <p:txBody>
          <a:bodyPr/>
          <a:lstStyle/>
          <a:p>
            <a:r>
              <a:rPr lang="en-US" dirty="0" smtClean="0">
                <a:solidFill>
                  <a:schemeClr val="bg1">
                    <a:lumMod val="50000"/>
                  </a:schemeClr>
                </a:solidFill>
              </a:rPr>
              <a:t>OFF THE SHELF MAKER PLATFORMS</a:t>
            </a:r>
            <a:endParaRPr lang="en-US" dirty="0">
              <a:solidFill>
                <a:schemeClr val="bg1">
                  <a:lumMod val="50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207872"/>
            <a:ext cx="2792730" cy="279273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1952602"/>
            <a:ext cx="3048000" cy="3048000"/>
          </a:xfrm>
          <a:prstGeom prst="rect">
            <a:avLst/>
          </a:prstGeom>
        </p:spPr>
      </p:pic>
      <p:pic>
        <p:nvPicPr>
          <p:cNvPr id="10" name="Pictur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93492" y="4038600"/>
            <a:ext cx="3048000" cy="2602230"/>
          </a:xfrm>
          <a:prstGeom prst="rect">
            <a:avLst/>
          </a:prstGeom>
        </p:spPr>
      </p:pic>
    </p:spTree>
    <p:extLst>
      <p:ext uri="{BB962C8B-B14F-4D97-AF65-F5344CB8AC3E}">
        <p14:creationId xmlns:p14="http://schemas.microsoft.com/office/powerpoint/2010/main" val="2241979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lumMod val="50000"/>
                  </a:schemeClr>
                </a:solidFill>
              </a:rPr>
              <a:t>PaaS</a:t>
            </a:r>
            <a:endParaRPr lang="en-US"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64" y="2514600"/>
            <a:ext cx="3392179" cy="222504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2435934"/>
            <a:ext cx="3810000" cy="2382371"/>
          </a:xfrm>
          <a:prstGeom prst="rect">
            <a:avLst/>
          </a:prstGeom>
        </p:spPr>
      </p:pic>
    </p:spTree>
    <p:extLst>
      <p:ext uri="{BB962C8B-B14F-4D97-AF65-F5344CB8AC3E}">
        <p14:creationId xmlns:p14="http://schemas.microsoft.com/office/powerpoint/2010/main" val="3781774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250" y="609600"/>
            <a:ext cx="7981950" cy="1356360"/>
          </a:xfrm>
        </p:spPr>
        <p:txBody>
          <a:bodyPr/>
          <a:lstStyle/>
          <a:p>
            <a:r>
              <a:rPr lang="en-US" dirty="0" smtClean="0">
                <a:solidFill>
                  <a:schemeClr val="bg1">
                    <a:lumMod val="50000"/>
                  </a:schemeClr>
                </a:solidFill>
              </a:rPr>
              <a:t>VISUAL TOOLS FOR PROTOTYPING</a:t>
            </a:r>
            <a:endParaRPr lang="en-US"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057400"/>
            <a:ext cx="6649033" cy="3581400"/>
          </a:xfrm>
          <a:prstGeom prst="rect">
            <a:avLst/>
          </a:prstGeom>
        </p:spPr>
      </p:pic>
    </p:spTree>
    <p:extLst>
      <p:ext uri="{BB962C8B-B14F-4D97-AF65-F5344CB8AC3E}">
        <p14:creationId xmlns:p14="http://schemas.microsoft.com/office/powerpoint/2010/main" val="1077505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AGENDA</a:t>
            </a:r>
            <a:endParaRPr lang="en-US" dirty="0">
              <a:solidFill>
                <a:schemeClr val="bg1">
                  <a:lumMod val="50000"/>
                </a:schemeClr>
              </a:solidFill>
            </a:endParaRPr>
          </a:p>
        </p:txBody>
      </p:sp>
      <p:sp>
        <p:nvSpPr>
          <p:cNvPr id="3" name="Content Placeholder 2"/>
          <p:cNvSpPr>
            <a:spLocks noGrp="1"/>
          </p:cNvSpPr>
          <p:nvPr>
            <p:ph idx="1"/>
          </p:nvPr>
        </p:nvSpPr>
        <p:spPr>
          <a:xfrm>
            <a:off x="1143000" y="1752600"/>
            <a:ext cx="7620000" cy="4525963"/>
          </a:xfrm>
        </p:spPr>
        <p:txBody>
          <a:bodyPr/>
          <a:lstStyle/>
          <a:p>
            <a:r>
              <a:rPr lang="en-US" sz="2800" dirty="0" smtClean="0">
                <a:solidFill>
                  <a:schemeClr val="bg1">
                    <a:lumMod val="50000"/>
                  </a:schemeClr>
                </a:solidFill>
              </a:rPr>
              <a:t>Practicalities for the future. </a:t>
            </a:r>
          </a:p>
          <a:p>
            <a:r>
              <a:rPr lang="en-US" sz="2800" dirty="0" smtClean="0">
                <a:solidFill>
                  <a:schemeClr val="bg1">
                    <a:lumMod val="50000"/>
                  </a:schemeClr>
                </a:solidFill>
              </a:rPr>
              <a:t>Introduction into </a:t>
            </a:r>
            <a:r>
              <a:rPr lang="en-US" sz="2800" dirty="0" err="1" smtClean="0">
                <a:solidFill>
                  <a:schemeClr val="bg1">
                    <a:lumMod val="50000"/>
                  </a:schemeClr>
                </a:solidFill>
              </a:rPr>
              <a:t>IoT</a:t>
            </a:r>
            <a:endParaRPr lang="en-US" sz="2800" dirty="0" smtClean="0">
              <a:solidFill>
                <a:schemeClr val="bg1">
                  <a:lumMod val="50000"/>
                </a:schemeClr>
              </a:solidFill>
            </a:endParaRPr>
          </a:p>
          <a:p>
            <a:r>
              <a:rPr lang="en-US" sz="2800" dirty="0" smtClean="0">
                <a:solidFill>
                  <a:schemeClr val="bg1">
                    <a:lumMod val="50000"/>
                  </a:schemeClr>
                </a:solidFill>
              </a:rPr>
              <a:t>Break</a:t>
            </a:r>
            <a:endParaRPr lang="en-US" sz="2800" dirty="0" smtClean="0">
              <a:solidFill>
                <a:schemeClr val="bg1">
                  <a:lumMod val="50000"/>
                </a:schemeClr>
              </a:solidFill>
            </a:endParaRPr>
          </a:p>
          <a:p>
            <a:r>
              <a:rPr lang="en-US" sz="2800" dirty="0" err="1" smtClean="0">
                <a:solidFill>
                  <a:schemeClr val="bg1">
                    <a:lumMod val="50000"/>
                  </a:schemeClr>
                </a:solidFill>
              </a:rPr>
              <a:t>IoT</a:t>
            </a:r>
            <a:r>
              <a:rPr lang="en-US" sz="2800" dirty="0">
                <a:solidFill>
                  <a:schemeClr val="bg1">
                    <a:lumMod val="50000"/>
                  </a:schemeClr>
                </a:solidFill>
              </a:rPr>
              <a:t> </a:t>
            </a:r>
            <a:r>
              <a:rPr lang="en-US" sz="2800" dirty="0" smtClean="0">
                <a:solidFill>
                  <a:schemeClr val="bg1">
                    <a:lumMod val="50000"/>
                  </a:schemeClr>
                </a:solidFill>
              </a:rPr>
              <a:t>as a business opportunity</a:t>
            </a:r>
          </a:p>
          <a:p>
            <a:r>
              <a:rPr lang="en-US" sz="2800" dirty="0" smtClean="0">
                <a:solidFill>
                  <a:schemeClr val="bg1">
                    <a:lumMod val="50000"/>
                  </a:schemeClr>
                </a:solidFill>
              </a:rPr>
              <a:t>Start with </a:t>
            </a:r>
            <a:r>
              <a:rPr lang="en-US" sz="2800" dirty="0" err="1" smtClean="0">
                <a:solidFill>
                  <a:schemeClr val="bg1">
                    <a:lumMod val="50000"/>
                  </a:schemeClr>
                </a:solidFill>
              </a:rPr>
              <a:t>IoT</a:t>
            </a:r>
            <a:endParaRPr lang="en-US" sz="2800" dirty="0" smtClean="0">
              <a:solidFill>
                <a:schemeClr val="bg1">
                  <a:lumMod val="50000"/>
                </a:schemeClr>
              </a:solidFill>
            </a:endParaRPr>
          </a:p>
          <a:p>
            <a:r>
              <a:rPr lang="en-US" sz="2800" dirty="0" smtClean="0">
                <a:solidFill>
                  <a:schemeClr val="bg1">
                    <a:lumMod val="50000"/>
                  </a:schemeClr>
                </a:solidFill>
              </a:rPr>
              <a:t>Open discussion /in groups/</a:t>
            </a:r>
          </a:p>
          <a:p>
            <a:r>
              <a:rPr lang="en-US" sz="2800" dirty="0" smtClean="0">
                <a:solidFill>
                  <a:schemeClr val="bg1">
                    <a:lumMod val="50000"/>
                  </a:schemeClr>
                </a:solidFill>
              </a:rPr>
              <a:t>Networking</a:t>
            </a:r>
          </a:p>
          <a:p>
            <a:endParaRPr lang="en-US" dirty="0"/>
          </a:p>
        </p:txBody>
      </p:sp>
    </p:spTree>
    <p:extLst>
      <p:ext uri="{BB962C8B-B14F-4D97-AF65-F5344CB8AC3E}">
        <p14:creationId xmlns:p14="http://schemas.microsoft.com/office/powerpoint/2010/main" val="2823322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OPEN DISCUSSION</a:t>
            </a:r>
            <a:endParaRPr lang="en-US" dirty="0">
              <a:solidFill>
                <a:schemeClr val="bg1">
                  <a:lumMod val="50000"/>
                </a:schemeClr>
              </a:solidFill>
            </a:endParaRPr>
          </a:p>
        </p:txBody>
      </p:sp>
      <p:sp>
        <p:nvSpPr>
          <p:cNvPr id="3" name="Content Placeholder 2"/>
          <p:cNvSpPr>
            <a:spLocks noGrp="1"/>
          </p:cNvSpPr>
          <p:nvPr>
            <p:ph idx="1"/>
          </p:nvPr>
        </p:nvSpPr>
        <p:spPr>
          <a:xfrm>
            <a:off x="857250" y="1965960"/>
            <a:ext cx="7620000" cy="4525963"/>
          </a:xfrm>
        </p:spPr>
        <p:txBody>
          <a:bodyPr>
            <a:normAutofit/>
          </a:bodyPr>
          <a:lstStyle/>
          <a:p>
            <a:r>
              <a:rPr lang="en-US" sz="2800" dirty="0" smtClean="0">
                <a:solidFill>
                  <a:schemeClr val="bg1">
                    <a:lumMod val="50000"/>
                  </a:schemeClr>
                </a:solidFill>
              </a:rPr>
              <a:t>See who are you in a group with.</a:t>
            </a:r>
          </a:p>
          <a:p>
            <a:endParaRPr lang="en-US" sz="2800" dirty="0" smtClean="0">
              <a:solidFill>
                <a:schemeClr val="bg1">
                  <a:lumMod val="50000"/>
                </a:schemeClr>
              </a:solidFill>
            </a:endParaRPr>
          </a:p>
          <a:p>
            <a:r>
              <a:rPr lang="en-US" sz="2800" dirty="0" smtClean="0">
                <a:solidFill>
                  <a:schemeClr val="bg1">
                    <a:lumMod val="50000"/>
                  </a:schemeClr>
                </a:solidFill>
              </a:rPr>
              <a:t>Introduce each other within the group – </a:t>
            </a:r>
            <a:r>
              <a:rPr lang="en-US" sz="2800" b="1" dirty="0" smtClean="0">
                <a:solidFill>
                  <a:schemeClr val="tx1">
                    <a:lumMod val="95000"/>
                    <a:lumOff val="5000"/>
                  </a:schemeClr>
                </a:solidFill>
              </a:rPr>
              <a:t>5min</a:t>
            </a:r>
          </a:p>
          <a:p>
            <a:endParaRPr lang="en-US" sz="2800" dirty="0" smtClean="0">
              <a:solidFill>
                <a:schemeClr val="bg1">
                  <a:lumMod val="50000"/>
                </a:schemeClr>
              </a:solidFill>
            </a:endParaRPr>
          </a:p>
          <a:p>
            <a:r>
              <a:rPr lang="en-US" sz="2800" dirty="0" smtClean="0">
                <a:solidFill>
                  <a:schemeClr val="bg1">
                    <a:lumMod val="50000"/>
                  </a:schemeClr>
                </a:solidFill>
              </a:rPr>
              <a:t>Discuss what do you want to see on the next </a:t>
            </a:r>
            <a:r>
              <a:rPr lang="en-US" sz="2800" dirty="0" err="1">
                <a:solidFill>
                  <a:schemeClr val="bg1">
                    <a:lumMod val="50000"/>
                  </a:schemeClr>
                </a:solidFill>
              </a:rPr>
              <a:t>M</a:t>
            </a:r>
            <a:r>
              <a:rPr lang="en-US" sz="2800" dirty="0" err="1" smtClean="0">
                <a:solidFill>
                  <a:schemeClr val="bg1">
                    <a:lumMod val="50000"/>
                  </a:schemeClr>
                </a:solidFill>
              </a:rPr>
              <a:t>eetup</a:t>
            </a:r>
            <a:r>
              <a:rPr lang="en-US" sz="2800" dirty="0" smtClean="0">
                <a:solidFill>
                  <a:schemeClr val="bg1">
                    <a:lumMod val="50000"/>
                  </a:schemeClr>
                </a:solidFill>
              </a:rPr>
              <a:t>. How could your group help? Do you want to share something?</a:t>
            </a:r>
            <a:endParaRPr lang="en-US" sz="2800" dirty="0">
              <a:solidFill>
                <a:schemeClr val="bg1">
                  <a:lumMod val="50000"/>
                </a:schemeClr>
              </a:solidFill>
            </a:endParaRPr>
          </a:p>
        </p:txBody>
      </p:sp>
    </p:spTree>
    <p:extLst>
      <p:ext uri="{BB962C8B-B14F-4D97-AF65-F5344CB8AC3E}">
        <p14:creationId xmlns:p14="http://schemas.microsoft.com/office/powerpoint/2010/main" val="3345801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8229600" cy="1143000"/>
          </a:xfrm>
        </p:spPr>
        <p:txBody>
          <a:bodyPr/>
          <a:lstStyle/>
          <a:p>
            <a:r>
              <a:rPr lang="en-US" dirty="0" smtClean="0">
                <a:solidFill>
                  <a:schemeClr val="bg1">
                    <a:lumMod val="65000"/>
                  </a:schemeClr>
                </a:solidFill>
              </a:rPr>
              <a:t>Now lets connect!</a:t>
            </a:r>
            <a:endParaRPr lang="en-US" dirty="0">
              <a:solidFill>
                <a:schemeClr val="bg1">
                  <a:lumMod val="65000"/>
                </a:schemeClr>
              </a:solidFill>
            </a:endParaRPr>
          </a:p>
        </p:txBody>
      </p:sp>
    </p:spTree>
    <p:extLst>
      <p:ext uri="{BB962C8B-B14F-4D97-AF65-F5344CB8AC3E}">
        <p14:creationId xmlns:p14="http://schemas.microsoft.com/office/powerpoint/2010/main" val="918620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PRACTICALITIES</a:t>
            </a:r>
            <a:endParaRPr lang="en-US" dirty="0">
              <a:solidFill>
                <a:schemeClr val="bg1">
                  <a:lumMod val="50000"/>
                </a:schemeClr>
              </a:solidFill>
            </a:endParaRPr>
          </a:p>
        </p:txBody>
      </p:sp>
      <p:sp>
        <p:nvSpPr>
          <p:cNvPr id="3" name="Content Placeholder 2"/>
          <p:cNvSpPr>
            <a:spLocks noGrp="1"/>
          </p:cNvSpPr>
          <p:nvPr>
            <p:ph idx="1"/>
          </p:nvPr>
        </p:nvSpPr>
        <p:spPr>
          <a:xfrm>
            <a:off x="990600" y="1600200"/>
            <a:ext cx="7620000" cy="4525963"/>
          </a:xfrm>
        </p:spPr>
        <p:txBody>
          <a:bodyPr>
            <a:normAutofit/>
          </a:bodyPr>
          <a:lstStyle/>
          <a:p>
            <a:endParaRPr lang="en-US" sz="2800" dirty="0" smtClean="0">
              <a:solidFill>
                <a:schemeClr val="bg1">
                  <a:lumMod val="50000"/>
                </a:schemeClr>
              </a:solidFill>
            </a:endParaRPr>
          </a:p>
          <a:p>
            <a:r>
              <a:rPr lang="en-US" sz="2800" dirty="0" smtClean="0">
                <a:solidFill>
                  <a:schemeClr val="bg1">
                    <a:lumMod val="50000"/>
                  </a:schemeClr>
                </a:solidFill>
              </a:rPr>
              <a:t>To </a:t>
            </a:r>
            <a:r>
              <a:rPr lang="en-US" sz="2800" dirty="0" smtClean="0">
                <a:solidFill>
                  <a:schemeClr val="bg1">
                    <a:lumMod val="50000"/>
                  </a:schemeClr>
                </a:solidFill>
              </a:rPr>
              <a:t>keep it simple in the future we will use Meetup.com </a:t>
            </a:r>
            <a:endParaRPr lang="en-US" sz="2800" dirty="0" smtClean="0">
              <a:solidFill>
                <a:schemeClr val="bg1">
                  <a:lumMod val="50000"/>
                </a:schemeClr>
              </a:solidFill>
            </a:endParaRPr>
          </a:p>
          <a:p>
            <a:pPr marL="34290" indent="0">
              <a:buNone/>
            </a:pPr>
            <a:endParaRPr lang="en-US" sz="2800" dirty="0" smtClean="0">
              <a:solidFill>
                <a:schemeClr val="bg1">
                  <a:lumMod val="50000"/>
                </a:schemeClr>
              </a:solidFill>
            </a:endParaRPr>
          </a:p>
          <a:p>
            <a:r>
              <a:rPr lang="en-US" sz="2800" dirty="0">
                <a:solidFill>
                  <a:schemeClr val="bg1">
                    <a:lumMod val="50000"/>
                  </a:schemeClr>
                </a:solidFill>
              </a:rPr>
              <a:t>P</a:t>
            </a:r>
            <a:r>
              <a:rPr lang="en-US" sz="2800" dirty="0" smtClean="0">
                <a:solidFill>
                  <a:schemeClr val="bg1">
                    <a:lumMod val="50000"/>
                  </a:schemeClr>
                </a:solidFill>
              </a:rPr>
              <a:t>lease use this medium to come forward with ideas and suggestions for the following </a:t>
            </a:r>
            <a:r>
              <a:rPr lang="en-US" sz="2800" dirty="0" err="1" smtClean="0">
                <a:solidFill>
                  <a:schemeClr val="bg1">
                    <a:lumMod val="50000"/>
                  </a:schemeClr>
                </a:solidFill>
              </a:rPr>
              <a:t>meetups</a:t>
            </a:r>
            <a:r>
              <a:rPr lang="en-US" sz="2800" dirty="0">
                <a:solidFill>
                  <a:schemeClr val="bg1">
                    <a:lumMod val="50000"/>
                  </a:schemeClr>
                </a:solidFill>
              </a:rPr>
              <a:t>.</a:t>
            </a:r>
          </a:p>
        </p:txBody>
      </p:sp>
    </p:spTree>
    <p:extLst>
      <p:ext uri="{BB962C8B-B14F-4D97-AF65-F5344CB8AC3E}">
        <p14:creationId xmlns:p14="http://schemas.microsoft.com/office/powerpoint/2010/main" val="1813789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667000"/>
            <a:ext cx="7696200" cy="1143000"/>
          </a:xfrm>
        </p:spPr>
        <p:txBody>
          <a:bodyPr>
            <a:normAutofit fontScale="90000"/>
          </a:bodyPr>
          <a:lstStyle/>
          <a:p>
            <a:r>
              <a:rPr lang="en-US" dirty="0" smtClean="0">
                <a:solidFill>
                  <a:schemeClr val="bg1">
                    <a:lumMod val="50000"/>
                  </a:schemeClr>
                </a:solidFill>
              </a:rPr>
              <a:t>Why </a:t>
            </a:r>
            <a:r>
              <a:rPr lang="en-US" dirty="0" err="1" smtClean="0">
                <a:solidFill>
                  <a:schemeClr val="bg1">
                    <a:lumMod val="50000"/>
                  </a:schemeClr>
                </a:solidFill>
              </a:rPr>
              <a:t>IoT</a:t>
            </a:r>
            <a:r>
              <a:rPr lang="en-US" dirty="0" smtClean="0">
                <a:solidFill>
                  <a:schemeClr val="bg1">
                    <a:lumMod val="50000"/>
                  </a:schemeClr>
                </a:solidFill>
              </a:rPr>
              <a:t> </a:t>
            </a:r>
            <a:r>
              <a:rPr lang="en-US" dirty="0" err="1" smtClean="0">
                <a:solidFill>
                  <a:schemeClr val="bg1">
                    <a:lumMod val="50000"/>
                  </a:schemeClr>
                </a:solidFill>
              </a:rPr>
              <a:t>Meetup</a:t>
            </a:r>
            <a:r>
              <a:rPr lang="en-US" dirty="0" smtClean="0">
                <a:solidFill>
                  <a:schemeClr val="bg1">
                    <a:lumMod val="50000"/>
                  </a:schemeClr>
                </a:solidFill>
              </a:rPr>
              <a:t> Denmark was born?</a:t>
            </a:r>
            <a:endParaRPr lang="en-US" dirty="0">
              <a:solidFill>
                <a:schemeClr val="bg1">
                  <a:lumMod val="50000"/>
                </a:schemeClr>
              </a:solidFill>
            </a:endParaRPr>
          </a:p>
        </p:txBody>
      </p:sp>
    </p:spTree>
    <p:extLst>
      <p:ext uri="{BB962C8B-B14F-4D97-AF65-F5344CB8AC3E}">
        <p14:creationId xmlns:p14="http://schemas.microsoft.com/office/powerpoint/2010/main" val="429479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WHAT IS </a:t>
            </a:r>
            <a:r>
              <a:rPr lang="en-US" dirty="0" err="1" smtClean="0">
                <a:solidFill>
                  <a:schemeClr val="bg1">
                    <a:lumMod val="50000"/>
                  </a:schemeClr>
                </a:solidFill>
              </a:rPr>
              <a:t>IoT</a:t>
            </a:r>
            <a:r>
              <a:rPr lang="en-US" dirty="0" smtClean="0">
                <a:solidFill>
                  <a:schemeClr val="bg1">
                    <a:lumMod val="50000"/>
                  </a:schemeClr>
                </a:solidFill>
              </a:rPr>
              <a:t>?</a:t>
            </a:r>
            <a:endParaRPr lang="en-US" dirty="0">
              <a:solidFill>
                <a:schemeClr val="bg1">
                  <a:lumMod val="50000"/>
                </a:schemeClr>
              </a:solidFill>
            </a:endParaRPr>
          </a:p>
        </p:txBody>
      </p:sp>
      <p:sp>
        <p:nvSpPr>
          <p:cNvPr id="3" name="Content Placeholder 2"/>
          <p:cNvSpPr>
            <a:spLocks noGrp="1"/>
          </p:cNvSpPr>
          <p:nvPr>
            <p:ph idx="1"/>
          </p:nvPr>
        </p:nvSpPr>
        <p:spPr>
          <a:xfrm>
            <a:off x="990600" y="1600200"/>
            <a:ext cx="7696200" cy="4525963"/>
          </a:xfrm>
        </p:spPr>
        <p:txBody>
          <a:bodyPr>
            <a:normAutofit/>
          </a:bodyPr>
          <a:lstStyle/>
          <a:p>
            <a:endParaRPr lang="en-US" sz="2800" dirty="0" smtClean="0">
              <a:solidFill>
                <a:schemeClr val="bg1">
                  <a:lumMod val="50000"/>
                </a:schemeClr>
              </a:solidFill>
            </a:endParaRPr>
          </a:p>
          <a:p>
            <a:r>
              <a:rPr lang="en-US" sz="2800" dirty="0" smtClean="0">
                <a:solidFill>
                  <a:schemeClr val="bg1">
                    <a:lumMod val="50000"/>
                  </a:schemeClr>
                </a:solidFill>
              </a:rPr>
              <a:t>The </a:t>
            </a:r>
            <a:r>
              <a:rPr lang="en-US" sz="2800" dirty="0" err="1" smtClean="0">
                <a:solidFill>
                  <a:schemeClr val="bg1">
                    <a:lumMod val="50000"/>
                  </a:schemeClr>
                </a:solidFill>
              </a:rPr>
              <a:t>IoT</a:t>
            </a:r>
            <a:r>
              <a:rPr lang="en-US" sz="2800" dirty="0" smtClean="0">
                <a:solidFill>
                  <a:schemeClr val="bg1">
                    <a:lumMod val="50000"/>
                  </a:schemeClr>
                </a:solidFill>
              </a:rPr>
              <a:t> is connecting the physical world to the Internet. </a:t>
            </a:r>
          </a:p>
          <a:p>
            <a:endParaRPr lang="en-US" sz="2800" dirty="0">
              <a:solidFill>
                <a:schemeClr val="bg1">
                  <a:lumMod val="50000"/>
                </a:schemeClr>
              </a:solidFill>
            </a:endParaRPr>
          </a:p>
          <a:p>
            <a:r>
              <a:rPr lang="en-US" sz="2800" dirty="0" smtClean="0">
                <a:solidFill>
                  <a:schemeClr val="bg1">
                    <a:lumMod val="50000"/>
                  </a:schemeClr>
                </a:solidFill>
              </a:rPr>
              <a:t>That allows objects, animals and people to transfer data describing their being </a:t>
            </a:r>
            <a:endParaRPr lang="en-US" sz="2800" dirty="0">
              <a:solidFill>
                <a:schemeClr val="bg1">
                  <a:lumMod val="50000"/>
                </a:schemeClr>
              </a:solidFill>
            </a:endParaRPr>
          </a:p>
        </p:txBody>
      </p:sp>
    </p:spTree>
    <p:extLst>
      <p:ext uri="{BB962C8B-B14F-4D97-AF65-F5344CB8AC3E}">
        <p14:creationId xmlns:p14="http://schemas.microsoft.com/office/powerpoint/2010/main" val="877038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HOW?</a:t>
            </a:r>
            <a:endParaRPr lang="en-US" dirty="0">
              <a:solidFill>
                <a:schemeClr val="bg1">
                  <a:lumMod val="50000"/>
                </a:schemeClr>
              </a:solidFill>
            </a:endParaRPr>
          </a:p>
        </p:txBody>
      </p:sp>
      <p:sp>
        <p:nvSpPr>
          <p:cNvPr id="3" name="Content Placeholder 2"/>
          <p:cNvSpPr>
            <a:spLocks noGrp="1"/>
          </p:cNvSpPr>
          <p:nvPr>
            <p:ph idx="1"/>
          </p:nvPr>
        </p:nvSpPr>
        <p:spPr>
          <a:xfrm>
            <a:off x="1143000" y="3657600"/>
            <a:ext cx="7543800" cy="3001963"/>
          </a:xfrm>
        </p:spPr>
        <p:txBody>
          <a:bodyPr/>
          <a:lstStyle/>
          <a:p>
            <a:pPr marL="457200" lvl="1" indent="0">
              <a:buNone/>
            </a:pPr>
            <a:r>
              <a:rPr lang="en-US" sz="3200" b="1" dirty="0" smtClean="0">
                <a:solidFill>
                  <a:schemeClr val="bg1">
                    <a:lumMod val="50000"/>
                  </a:schemeClr>
                </a:solidFill>
              </a:rPr>
              <a:t>Think of </a:t>
            </a:r>
            <a:r>
              <a:rPr lang="en-US" sz="3200" b="1" dirty="0" err="1" smtClean="0">
                <a:solidFill>
                  <a:schemeClr val="bg1">
                    <a:lumMod val="50000"/>
                  </a:schemeClr>
                </a:solidFill>
              </a:rPr>
              <a:t>IoT</a:t>
            </a:r>
            <a:r>
              <a:rPr lang="en-US" sz="3200" b="1" dirty="0" smtClean="0">
                <a:solidFill>
                  <a:schemeClr val="bg1">
                    <a:lumMod val="50000"/>
                  </a:schemeClr>
                </a:solidFill>
              </a:rPr>
              <a:t> as nervous system</a:t>
            </a:r>
          </a:p>
          <a:p>
            <a:pPr marL="457200" lvl="1" indent="0">
              <a:buNone/>
            </a:pPr>
            <a:r>
              <a:rPr lang="en-US" sz="2000" dirty="0">
                <a:solidFill>
                  <a:schemeClr val="bg1">
                    <a:lumMod val="50000"/>
                  </a:schemeClr>
                </a:solidFill>
              </a:rPr>
              <a:t>I</a:t>
            </a:r>
            <a:r>
              <a:rPr lang="en-US" sz="2000" dirty="0" smtClean="0">
                <a:solidFill>
                  <a:schemeClr val="bg1">
                    <a:lumMod val="50000"/>
                  </a:schemeClr>
                </a:solidFill>
              </a:rPr>
              <a:t>dentity</a:t>
            </a:r>
          </a:p>
          <a:p>
            <a:pPr marL="457200" lvl="1" indent="0">
              <a:buNone/>
            </a:pPr>
            <a:r>
              <a:rPr lang="en-US" sz="2000" dirty="0" smtClean="0">
                <a:solidFill>
                  <a:schemeClr val="bg1">
                    <a:lumMod val="50000"/>
                  </a:schemeClr>
                </a:solidFill>
              </a:rPr>
              <a:t>Connectivity</a:t>
            </a:r>
          </a:p>
          <a:p>
            <a:pPr marL="457200" lvl="1" indent="0">
              <a:buNone/>
            </a:pPr>
            <a:r>
              <a:rPr lang="en-US" sz="2000" dirty="0" smtClean="0">
                <a:solidFill>
                  <a:schemeClr val="bg1">
                    <a:lumMod val="50000"/>
                  </a:schemeClr>
                </a:solidFill>
              </a:rPr>
              <a:t>Sensors</a:t>
            </a:r>
          </a:p>
          <a:p>
            <a:pPr marL="457200" lvl="1" indent="0">
              <a:buNone/>
            </a:pPr>
            <a:r>
              <a:rPr lang="en-US" sz="2000" dirty="0">
                <a:solidFill>
                  <a:schemeClr val="bg1">
                    <a:lumMod val="50000"/>
                  </a:schemeClr>
                </a:solidFill>
              </a:rPr>
              <a:t>P</a:t>
            </a:r>
            <a:r>
              <a:rPr lang="en-US" sz="2000" dirty="0" smtClean="0">
                <a:solidFill>
                  <a:schemeClr val="bg1">
                    <a:lumMod val="50000"/>
                  </a:schemeClr>
                </a:solidFill>
              </a:rPr>
              <a:t>rocess</a:t>
            </a:r>
          </a:p>
        </p:txBody>
      </p:sp>
      <p:pic>
        <p:nvPicPr>
          <p:cNvPr id="1026" name="Picture 2" descr="http://www.clker.com/cliparts/K/h/P/X/H/C/beer-mu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250139"/>
            <a:ext cx="1985818" cy="2340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899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406640" cy="1356360"/>
          </a:xfrm>
        </p:spPr>
        <p:txBody>
          <a:bodyPr/>
          <a:lstStyle/>
          <a:p>
            <a:r>
              <a:rPr lang="en-US" dirty="0" smtClean="0">
                <a:solidFill>
                  <a:schemeClr val="bg1">
                    <a:lumMod val="50000"/>
                  </a:schemeClr>
                </a:solidFill>
              </a:rPr>
              <a:t>SENSORS</a:t>
            </a:r>
            <a:endParaRPr lang="en-US" dirty="0">
              <a:solidFill>
                <a:schemeClr val="bg1">
                  <a:lumMod val="50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143000"/>
            <a:ext cx="6781800" cy="520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idx="1"/>
          </p:nvPr>
        </p:nvSpPr>
        <p:spPr/>
        <p:txBody>
          <a:bodyPr/>
          <a:lstStyle/>
          <a:p>
            <a:endParaRPr lang="en-US"/>
          </a:p>
        </p:txBody>
      </p:sp>
      <p:sp>
        <p:nvSpPr>
          <p:cNvPr id="6" name="Content Placeholder 2"/>
          <p:cNvSpPr txBox="1">
            <a:spLocks/>
          </p:cNvSpPr>
          <p:nvPr/>
        </p:nvSpPr>
        <p:spPr>
          <a:xfrm>
            <a:off x="6038657" y="6290433"/>
            <a:ext cx="2223247" cy="323633"/>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0" indent="0">
              <a:buFont typeface="Corbel" pitchFamily="34" charset="0"/>
              <a:buNone/>
            </a:pPr>
            <a:r>
              <a:rPr lang="en-US" sz="1200" dirty="0" smtClean="0">
                <a:solidFill>
                  <a:schemeClr val="bg1">
                    <a:lumMod val="50000"/>
                  </a:schemeClr>
                </a:solidFill>
              </a:rPr>
              <a:t>Source: postscapes.com  </a:t>
            </a:r>
            <a:endParaRPr lang="en-US" sz="1200" dirty="0">
              <a:solidFill>
                <a:schemeClr val="bg1">
                  <a:lumMod val="50000"/>
                </a:schemeClr>
              </a:solidFill>
            </a:endParaRPr>
          </a:p>
        </p:txBody>
      </p:sp>
    </p:spTree>
    <p:extLst>
      <p:ext uri="{BB962C8B-B14F-4D97-AF65-F5344CB8AC3E}">
        <p14:creationId xmlns:p14="http://schemas.microsoft.com/office/powerpoint/2010/main" val="5717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CONNECTIVITY</a:t>
            </a:r>
            <a:endParaRPr lang="en-US" dirty="0">
              <a:solidFill>
                <a:schemeClr val="bg1">
                  <a:lumMod val="50000"/>
                </a:schemeClr>
              </a:solidFill>
            </a:endParaRP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34673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p:txBody>
          <a:bodyPr/>
          <a:lstStyle/>
          <a:p>
            <a:endParaRPr lang="en-US"/>
          </a:p>
        </p:txBody>
      </p:sp>
      <p:sp>
        <p:nvSpPr>
          <p:cNvPr id="6" name="Content Placeholder 2"/>
          <p:cNvSpPr txBox="1">
            <a:spLocks/>
          </p:cNvSpPr>
          <p:nvPr/>
        </p:nvSpPr>
        <p:spPr>
          <a:xfrm>
            <a:off x="6038657" y="6276166"/>
            <a:ext cx="2223247" cy="323633"/>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0" indent="0">
              <a:buFont typeface="Corbel" pitchFamily="34" charset="0"/>
              <a:buNone/>
            </a:pPr>
            <a:r>
              <a:rPr lang="en-US" sz="1200" dirty="0" smtClean="0">
                <a:solidFill>
                  <a:schemeClr val="bg1">
                    <a:lumMod val="50000"/>
                  </a:schemeClr>
                </a:solidFill>
              </a:rPr>
              <a:t>Source: postscapes.com  </a:t>
            </a:r>
            <a:endParaRPr lang="en-US" sz="1200" dirty="0">
              <a:solidFill>
                <a:schemeClr val="bg1">
                  <a:lumMod val="50000"/>
                </a:schemeClr>
              </a:solidFill>
            </a:endParaRPr>
          </a:p>
        </p:txBody>
      </p:sp>
    </p:spTree>
    <p:extLst>
      <p:ext uri="{BB962C8B-B14F-4D97-AF65-F5344CB8AC3E}">
        <p14:creationId xmlns:p14="http://schemas.microsoft.com/office/powerpoint/2010/main" val="391447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PROCESSES</a:t>
            </a:r>
            <a:endParaRPr lang="en-US" dirty="0">
              <a:solidFill>
                <a:schemeClr val="bg1">
                  <a:lumMod val="50000"/>
                </a:schemeClr>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13380" y="2057400"/>
            <a:ext cx="589183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6039725" y="6187440"/>
            <a:ext cx="2223247" cy="323633"/>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0" indent="0">
              <a:buFont typeface="Corbel" pitchFamily="34" charset="0"/>
              <a:buNone/>
            </a:pPr>
            <a:r>
              <a:rPr lang="en-US" sz="1200" dirty="0" smtClean="0">
                <a:solidFill>
                  <a:schemeClr val="bg1">
                    <a:lumMod val="50000"/>
                  </a:schemeClr>
                </a:solidFill>
              </a:rPr>
              <a:t>Source: postscapes.com  </a:t>
            </a:r>
            <a:endParaRPr lang="en-US" sz="1200" dirty="0">
              <a:solidFill>
                <a:schemeClr val="bg1">
                  <a:lumMod val="50000"/>
                </a:schemeClr>
              </a:solidFill>
            </a:endParaRPr>
          </a:p>
        </p:txBody>
      </p:sp>
    </p:spTree>
    <p:extLst>
      <p:ext uri="{BB962C8B-B14F-4D97-AF65-F5344CB8AC3E}">
        <p14:creationId xmlns:p14="http://schemas.microsoft.com/office/powerpoint/2010/main" val="2548590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Custom 1">
      <a:dk1>
        <a:sysClr val="windowText" lastClr="000000"/>
      </a:dk1>
      <a:lt1>
        <a:sysClr val="window" lastClr="FFFFFF"/>
      </a:lt1>
      <a:dk2>
        <a:srgbClr val="4E3B30"/>
      </a:dk2>
      <a:lt2>
        <a:srgbClr val="FBEEC9"/>
      </a:lt2>
      <a:accent1>
        <a:srgbClr val="FFDB82"/>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ysClr val="windowText" lastClr="000000"/>
    </a:dk1>
    <a:lt1>
      <a:sysClr val="window" lastClr="FFFFFF"/>
    </a:lt1>
    <a:dk2>
      <a:srgbClr val="4E3B30"/>
    </a:dk2>
    <a:lt2>
      <a:srgbClr val="FBEEC9"/>
    </a:lt2>
    <a:accent1>
      <a:srgbClr val="FFDB82"/>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
  <TotalTime>358</TotalTime>
  <Words>486</Words>
  <Application>Microsoft Office PowerPoint</Application>
  <PresentationFormat>On-screen Show (4:3)</PresentationFormat>
  <Paragraphs>69</Paragraphs>
  <Slides>21</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Corbel</vt:lpstr>
      <vt:lpstr>Basis</vt:lpstr>
      <vt:lpstr>Welcome</vt:lpstr>
      <vt:lpstr>AGENDA</vt:lpstr>
      <vt:lpstr>PRACTICALITIES</vt:lpstr>
      <vt:lpstr>Why IoT Meetup Denmark was born?</vt:lpstr>
      <vt:lpstr>WHAT IS IoT?</vt:lpstr>
      <vt:lpstr>HOW?</vt:lpstr>
      <vt:lpstr>SENSORS</vt:lpstr>
      <vt:lpstr>CONNECTIVITY</vt:lpstr>
      <vt:lpstr>PROCESSES</vt:lpstr>
      <vt:lpstr>APPLICATIONS</vt:lpstr>
      <vt:lpstr>NEST</vt:lpstr>
      <vt:lpstr>TESLA</vt:lpstr>
      <vt:lpstr>BREAK</vt:lpstr>
      <vt:lpstr>MARKET &amp; BUSINESS</vt:lpstr>
      <vt:lpstr>MARKET &amp; BUSINESS</vt:lpstr>
      <vt:lpstr>And its easy to start</vt:lpstr>
      <vt:lpstr>OFF THE SHELF MAKER PLATFORMS</vt:lpstr>
      <vt:lpstr>PaaS</vt:lpstr>
      <vt:lpstr>VISUAL TOOLS FOR PROTOTYPING</vt:lpstr>
      <vt:lpstr>OPEN DISCUSSION</vt:lpstr>
      <vt:lpstr>Now lets connect!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dc:creator>
  <cp:lastModifiedBy>Mario Filchev</cp:lastModifiedBy>
  <cp:revision>41</cp:revision>
  <dcterms:created xsi:type="dcterms:W3CDTF">2006-08-16T00:00:00Z</dcterms:created>
  <dcterms:modified xsi:type="dcterms:W3CDTF">2015-11-20T14:11:34Z</dcterms:modified>
</cp:coreProperties>
</file>