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0" r:id="rId5"/>
    <p:sldId id="261" r:id="rId6"/>
    <p:sldId id="262" r:id="rId7"/>
    <p:sldId id="263" r:id="rId8"/>
    <p:sldId id="264" r:id="rId9"/>
    <p:sldId id="265" r:id="rId10"/>
    <p:sldId id="266" r:id="rId11"/>
    <p:sldId id="258" r:id="rId12"/>
    <p:sldId id="267" r:id="rId13"/>
    <p:sldId id="268" r:id="rId14"/>
    <p:sldId id="269" r:id="rId15"/>
    <p:sldId id="270" r:id="rId16"/>
    <p:sldId id="271" r:id="rId17"/>
    <p:sldId id="272" r:id="rId18"/>
    <p:sldId id="274" r:id="rId19"/>
    <p:sldId id="276" r:id="rId20"/>
    <p:sldId id="275"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0D72B0-A287-4D70-B6EA-7426D68D7C5F}">
          <p14:sldIdLst>
            <p14:sldId id="256"/>
          </p14:sldIdLst>
        </p14:section>
        <p14:section name="Electronics 101" id="{61C6B266-C877-41FD-A90B-97C83494F8F2}">
          <p14:sldIdLst>
            <p14:sldId id="257"/>
            <p14:sldId id="259"/>
            <p14:sldId id="260"/>
            <p14:sldId id="261"/>
            <p14:sldId id="262"/>
            <p14:sldId id="263"/>
            <p14:sldId id="264"/>
            <p14:sldId id="265"/>
            <p14:sldId id="266"/>
            <p14:sldId id="258"/>
          </p14:sldIdLst>
        </p14:section>
        <p14:section name="Embedded systems 101" id="{8BA645EA-BAEE-453B-9376-4BD4D3325463}">
          <p14:sldIdLst>
            <p14:sldId id="267"/>
            <p14:sldId id="268"/>
            <p14:sldId id="269"/>
            <p14:sldId id="270"/>
            <p14:sldId id="271"/>
            <p14:sldId id="272"/>
            <p14:sldId id="274"/>
            <p14:sldId id="276"/>
            <p14:sldId id="275"/>
            <p14:sldId id="277"/>
          </p14:sldIdLst>
        </p14:section>
        <p14:section name="Device to cloud communication" id="{1DABF1B3-FC25-459E-8FF3-646C7A886B44}">
          <p14:sldIdLst>
            <p14:sldId id="278"/>
            <p14:sldId id="279"/>
            <p14:sldId id="280"/>
          </p14:sldIdLst>
        </p14:section>
        <p14:section name="Simple cloud application" id="{349D548D-51A5-4F96-83D0-737EAF8C1711}">
          <p14:sldIdLst/>
        </p14:section>
        <p14:section name="Appendix" id="{4EC1EAB3-DE42-45F7-9285-CD1C340F48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6" autoAdjust="0"/>
    <p:restoredTop sz="86657" autoAdjust="0"/>
  </p:normalViewPr>
  <p:slideViewPr>
    <p:cSldViewPr snapToGrid="0">
      <p:cViewPr>
        <p:scale>
          <a:sx n="47" d="100"/>
          <a:sy n="47" d="100"/>
        </p:scale>
        <p:origin x="1136" y="8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B5610-42B3-40A2-A433-D3366D53FC9F}" type="datetimeFigureOut">
              <a:rPr lang="en-GB" smtClean="0"/>
              <a:t>10/06/2016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583FC-1A2C-4F2D-B76E-B18B65674B83}" type="slidenum">
              <a:rPr lang="en-GB" smtClean="0"/>
              <a:t>‹#›</a:t>
            </a:fld>
            <a:endParaRPr lang="en-GB"/>
          </a:p>
        </p:txBody>
      </p:sp>
    </p:spTree>
    <p:extLst>
      <p:ext uri="{BB962C8B-B14F-4D97-AF65-F5344CB8AC3E}">
        <p14:creationId xmlns:p14="http://schemas.microsoft.com/office/powerpoint/2010/main" val="153478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pressure at the end of the hose can represent voltage. The water in the tank represents charge. The more water in the tank, the higher the charge, the more pressure is measured at the end of the hose.</a:t>
            </a:r>
            <a:endParaRPr lang="en-GB" dirty="0"/>
          </a:p>
        </p:txBody>
      </p:sp>
      <p:sp>
        <p:nvSpPr>
          <p:cNvPr id="4" name="Slide Number Placeholder 3"/>
          <p:cNvSpPr>
            <a:spLocks noGrp="1"/>
          </p:cNvSpPr>
          <p:nvPr>
            <p:ph type="sldNum" sz="quarter" idx="10"/>
          </p:nvPr>
        </p:nvSpPr>
        <p:spPr/>
        <p:txBody>
          <a:bodyPr/>
          <a:lstStyle/>
          <a:p>
            <a:fld id="{DA0583FC-1A2C-4F2D-B76E-B18B65674B83}" type="slidenum">
              <a:rPr lang="en-GB" smtClean="0"/>
              <a:t>3</a:t>
            </a:fld>
            <a:endParaRPr lang="en-GB"/>
          </a:p>
        </p:txBody>
      </p:sp>
    </p:spTree>
    <p:extLst>
      <p:ext uri="{BB962C8B-B14F-4D97-AF65-F5344CB8AC3E}">
        <p14:creationId xmlns:p14="http://schemas.microsoft.com/office/powerpoint/2010/main" val="149622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A0583FC-1A2C-4F2D-B76E-B18B65674B83}" type="slidenum">
              <a:rPr lang="en-GB" smtClean="0"/>
              <a:t>4</a:t>
            </a:fld>
            <a:endParaRPr lang="en-GB"/>
          </a:p>
        </p:txBody>
      </p:sp>
    </p:spTree>
    <p:extLst>
      <p:ext uri="{BB962C8B-B14F-4D97-AF65-F5344CB8AC3E}">
        <p14:creationId xmlns:p14="http://schemas.microsoft.com/office/powerpoint/2010/main" val="28425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elemental types of atoms are better than others at releasing their electrons. To get the best possible electron flow we want to use atoms which don’t hold very tightly to their valence electrons. An element’s conductivity measures how tightly bound an electron is to an atom.</a:t>
            </a:r>
          </a:p>
          <a:p>
            <a:r>
              <a:rPr lang="en-US" sz="1200" b="0" i="0" kern="1200" dirty="0" smtClean="0">
                <a:solidFill>
                  <a:schemeClr val="tx1"/>
                </a:solidFill>
                <a:effectLst/>
                <a:latin typeface="+mn-lt"/>
                <a:ea typeface="+mn-ea"/>
                <a:cs typeface="+mn-cs"/>
              </a:rPr>
              <a:t>Elements with high conductivity, which have very mobile electrons, are called </a:t>
            </a:r>
            <a:r>
              <a:rPr lang="en-US" sz="1200" b="1" i="0" kern="1200" dirty="0" smtClean="0">
                <a:solidFill>
                  <a:schemeClr val="tx1"/>
                </a:solidFill>
                <a:effectLst/>
                <a:latin typeface="+mn-lt"/>
                <a:ea typeface="+mn-ea"/>
                <a:cs typeface="+mn-cs"/>
              </a:rPr>
              <a:t>conductors</a:t>
            </a:r>
            <a:r>
              <a:rPr lang="en-US" sz="1200" b="0" i="0" kern="1200" dirty="0" smtClean="0">
                <a:solidFill>
                  <a:schemeClr val="tx1"/>
                </a:solidFill>
                <a:effectLst/>
                <a:latin typeface="+mn-lt"/>
                <a:ea typeface="+mn-ea"/>
                <a:cs typeface="+mn-cs"/>
              </a:rPr>
              <a:t>. These are the types of materials we want to use to make wires and other components which aid in electron flow. Metals like copper, silver, and gold are usually our top choices for good conductors.</a:t>
            </a:r>
          </a:p>
          <a:p>
            <a:r>
              <a:rPr lang="en-US" sz="1200" b="0" i="0" kern="1200" dirty="0" smtClean="0">
                <a:solidFill>
                  <a:schemeClr val="tx1"/>
                </a:solidFill>
                <a:effectLst/>
                <a:latin typeface="+mn-lt"/>
                <a:ea typeface="+mn-ea"/>
                <a:cs typeface="+mn-cs"/>
              </a:rPr>
              <a:t>Elements with low conductivity are called </a:t>
            </a:r>
            <a:r>
              <a:rPr lang="en-US" sz="1200" b="1" i="0" kern="1200" dirty="0" smtClean="0">
                <a:solidFill>
                  <a:schemeClr val="tx1"/>
                </a:solidFill>
                <a:effectLst/>
                <a:latin typeface="+mn-lt"/>
                <a:ea typeface="+mn-ea"/>
                <a:cs typeface="+mn-cs"/>
              </a:rPr>
              <a:t>insulators</a:t>
            </a:r>
            <a:r>
              <a:rPr lang="en-US" sz="1200" b="0" i="0" kern="1200" dirty="0" smtClean="0">
                <a:solidFill>
                  <a:schemeClr val="tx1"/>
                </a:solidFill>
                <a:effectLst/>
                <a:latin typeface="+mn-lt"/>
                <a:ea typeface="+mn-ea"/>
                <a:cs typeface="+mn-cs"/>
              </a:rPr>
              <a:t>. Insulators serve a very important purpose: they prevent the flow of electrons. Popular insulators include glass, rubber, plastic, and air.</a:t>
            </a:r>
          </a:p>
          <a:p>
            <a:endParaRPr lang="en-GB" dirty="0"/>
          </a:p>
        </p:txBody>
      </p:sp>
      <p:sp>
        <p:nvSpPr>
          <p:cNvPr id="4" name="Slide Number Placeholder 3"/>
          <p:cNvSpPr>
            <a:spLocks noGrp="1"/>
          </p:cNvSpPr>
          <p:nvPr>
            <p:ph type="sldNum" sz="quarter" idx="10"/>
          </p:nvPr>
        </p:nvSpPr>
        <p:spPr/>
        <p:txBody>
          <a:bodyPr/>
          <a:lstStyle/>
          <a:p>
            <a:fld id="{DA0583FC-1A2C-4F2D-B76E-B18B65674B83}" type="slidenum">
              <a:rPr lang="en-GB" smtClean="0"/>
              <a:t>11</a:t>
            </a:fld>
            <a:endParaRPr lang="en-GB"/>
          </a:p>
        </p:txBody>
      </p:sp>
    </p:spTree>
    <p:extLst>
      <p:ext uri="{BB962C8B-B14F-4D97-AF65-F5344CB8AC3E}">
        <p14:creationId xmlns:p14="http://schemas.microsoft.com/office/powerpoint/2010/main" val="386400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http://learn.mikroe.com/ebooks/8051programming/chapter/what-are-microcontrollers-and-what-are-they-used-for/</a:t>
            </a:r>
          </a:p>
          <a:p>
            <a:r>
              <a:rPr lang="en-US" dirty="0" smtClean="0"/>
              <a:t>SFR = Special function registers</a:t>
            </a:r>
          </a:p>
          <a:p>
            <a:r>
              <a:rPr lang="en-US" dirty="0" smtClean="0"/>
              <a:t>ALU =</a:t>
            </a:r>
            <a:r>
              <a:rPr lang="en-US" baseline="0" dirty="0" smtClean="0"/>
              <a:t> Arithmetic logical unit</a:t>
            </a:r>
          </a:p>
          <a:p>
            <a:r>
              <a:rPr lang="en-US" baseline="0" dirty="0" smtClean="0"/>
              <a:t>WDT = watchdog timer</a:t>
            </a:r>
          </a:p>
          <a:p>
            <a:r>
              <a:rPr lang="en-US" baseline="0" dirty="0" smtClean="0"/>
              <a:t>OSC = Oscillator</a:t>
            </a:r>
          </a:p>
          <a:p>
            <a:r>
              <a:rPr lang="en-US" baseline="0" dirty="0" smtClean="0"/>
              <a:t>A/D = Analog-to-digital converter</a:t>
            </a:r>
            <a:endParaRPr lang="en-US" dirty="0" smtClean="0"/>
          </a:p>
          <a:p>
            <a:endParaRPr lang="en-GB" dirty="0"/>
          </a:p>
        </p:txBody>
      </p:sp>
      <p:sp>
        <p:nvSpPr>
          <p:cNvPr id="4" name="Slide Number Placeholder 3"/>
          <p:cNvSpPr>
            <a:spLocks noGrp="1"/>
          </p:cNvSpPr>
          <p:nvPr>
            <p:ph type="sldNum" sz="quarter" idx="10"/>
          </p:nvPr>
        </p:nvSpPr>
        <p:spPr/>
        <p:txBody>
          <a:bodyPr/>
          <a:lstStyle/>
          <a:p>
            <a:fld id="{DA0583FC-1A2C-4F2D-B76E-B18B65674B83}" type="slidenum">
              <a:rPr lang="en-GB" smtClean="0"/>
              <a:t>12</a:t>
            </a:fld>
            <a:endParaRPr lang="en-GB"/>
          </a:p>
        </p:txBody>
      </p:sp>
    </p:spTree>
    <p:extLst>
      <p:ext uri="{BB962C8B-B14F-4D97-AF65-F5344CB8AC3E}">
        <p14:creationId xmlns:p14="http://schemas.microsoft.com/office/powerpoint/2010/main" val="41031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input in tristate – susceptible to noise </a:t>
            </a:r>
          </a:p>
          <a:p>
            <a:r>
              <a:rPr lang="en-US" dirty="0" smtClean="0"/>
              <a:t>When input – Sometimes pull up/down options available.</a:t>
            </a:r>
          </a:p>
          <a:p>
            <a:endParaRPr lang="en-GB" dirty="0"/>
          </a:p>
        </p:txBody>
      </p:sp>
      <p:sp>
        <p:nvSpPr>
          <p:cNvPr id="4" name="Slide Number Placeholder 3"/>
          <p:cNvSpPr>
            <a:spLocks noGrp="1"/>
          </p:cNvSpPr>
          <p:nvPr>
            <p:ph type="sldNum" sz="quarter" idx="10"/>
          </p:nvPr>
        </p:nvSpPr>
        <p:spPr/>
        <p:txBody>
          <a:bodyPr/>
          <a:lstStyle/>
          <a:p>
            <a:fld id="{DA0583FC-1A2C-4F2D-B76E-B18B65674B83}" type="slidenum">
              <a:rPr lang="en-GB" smtClean="0"/>
              <a:t>14</a:t>
            </a:fld>
            <a:endParaRPr lang="en-GB"/>
          </a:p>
        </p:txBody>
      </p:sp>
    </p:spTree>
    <p:extLst>
      <p:ext uri="{BB962C8B-B14F-4D97-AF65-F5344CB8AC3E}">
        <p14:creationId xmlns:p14="http://schemas.microsoft.com/office/powerpoint/2010/main" val="42086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analog-to-digital converter</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ADC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A-to-D</a:t>
            </a:r>
            <a:r>
              <a:rPr lang="en-US" sz="1200" b="0" i="0" kern="1200" dirty="0" smtClean="0">
                <a:solidFill>
                  <a:schemeClr val="tx1"/>
                </a:solidFill>
                <a:effectLst/>
                <a:latin typeface="+mn-lt"/>
                <a:ea typeface="+mn-ea"/>
                <a:cs typeface="+mn-cs"/>
              </a:rPr>
              <a:t>) is a device that converts a continuous physical quantity (usually voltage) to a digital number that represents the quantity's amplitude.</a:t>
            </a:r>
            <a:endParaRPr lang="en-GB" dirty="0"/>
          </a:p>
        </p:txBody>
      </p:sp>
      <p:sp>
        <p:nvSpPr>
          <p:cNvPr id="4" name="Slide Number Placeholder 3"/>
          <p:cNvSpPr>
            <a:spLocks noGrp="1"/>
          </p:cNvSpPr>
          <p:nvPr>
            <p:ph type="sldNum" sz="quarter" idx="10"/>
          </p:nvPr>
        </p:nvSpPr>
        <p:spPr/>
        <p:txBody>
          <a:bodyPr/>
          <a:lstStyle/>
          <a:p>
            <a:fld id="{DA0583FC-1A2C-4F2D-B76E-B18B65674B83}" type="slidenum">
              <a:rPr lang="en-GB" smtClean="0"/>
              <a:t>15</a:t>
            </a:fld>
            <a:endParaRPr lang="en-GB"/>
          </a:p>
        </p:txBody>
      </p:sp>
    </p:spTree>
    <p:extLst>
      <p:ext uri="{BB962C8B-B14F-4D97-AF65-F5344CB8AC3E}">
        <p14:creationId xmlns:p14="http://schemas.microsoft.com/office/powerpoint/2010/main" val="414265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Pulse Width Modulation</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PWM</a:t>
            </a:r>
            <a:r>
              <a:rPr lang="en-US" sz="1200" b="0" i="0" kern="1200" dirty="0" smtClean="0">
                <a:solidFill>
                  <a:schemeClr val="tx1"/>
                </a:solidFill>
                <a:effectLst/>
                <a:latin typeface="+mn-lt"/>
                <a:ea typeface="+mn-ea"/>
                <a:cs typeface="+mn-cs"/>
              </a:rPr>
              <a:t>, is a technique for getting analog results with digital means. Digital control is used to create a square wave, a signal switched between on and off.</a:t>
            </a:r>
            <a:endParaRPr lang="en-GB" dirty="0"/>
          </a:p>
        </p:txBody>
      </p:sp>
      <p:sp>
        <p:nvSpPr>
          <p:cNvPr id="4" name="Slide Number Placeholder 3"/>
          <p:cNvSpPr>
            <a:spLocks noGrp="1"/>
          </p:cNvSpPr>
          <p:nvPr>
            <p:ph type="sldNum" sz="quarter" idx="10"/>
          </p:nvPr>
        </p:nvSpPr>
        <p:spPr/>
        <p:txBody>
          <a:bodyPr/>
          <a:lstStyle/>
          <a:p>
            <a:fld id="{DA0583FC-1A2C-4F2D-B76E-B18B65674B83}" type="slidenum">
              <a:rPr lang="en-GB" smtClean="0"/>
              <a:t>16</a:t>
            </a:fld>
            <a:endParaRPr lang="en-GB"/>
          </a:p>
        </p:txBody>
      </p:sp>
    </p:spTree>
    <p:extLst>
      <p:ext uri="{BB962C8B-B14F-4D97-AF65-F5344CB8AC3E}">
        <p14:creationId xmlns:p14="http://schemas.microsoft.com/office/powerpoint/2010/main" val="390003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6BADCB9-656C-4079-B285-987A304BF3C4}" type="datetimeFigureOut">
              <a:rPr lang="en-GB" smtClean="0"/>
              <a:t>10/06/2016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360006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BADCB9-656C-4079-B285-987A304BF3C4}" type="datetimeFigureOut">
              <a:rPr lang="en-GB" smtClean="0"/>
              <a:t>10/06/2016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272166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BADCB9-656C-4079-B285-987A304BF3C4}" type="datetimeFigureOut">
              <a:rPr lang="en-GB" smtClean="0"/>
              <a:t>10/06/2016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217422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BADCB9-656C-4079-B285-987A304BF3C4}" type="datetimeFigureOut">
              <a:rPr lang="en-GB" smtClean="0"/>
              <a:t>10/06/2016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306980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BADCB9-656C-4079-B285-987A304BF3C4}" type="datetimeFigureOut">
              <a:rPr lang="en-GB" smtClean="0"/>
              <a:t>10/06/2016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408901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6BADCB9-656C-4079-B285-987A304BF3C4}" type="datetimeFigureOut">
              <a:rPr lang="en-GB" smtClean="0"/>
              <a:t>10/06/2016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6853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6BADCB9-656C-4079-B285-987A304BF3C4}" type="datetimeFigureOut">
              <a:rPr lang="en-GB" smtClean="0"/>
              <a:t>10/06/2016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65554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6BADCB9-656C-4079-B285-987A304BF3C4}" type="datetimeFigureOut">
              <a:rPr lang="en-GB" smtClean="0"/>
              <a:t>10/06/2016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262233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ADCB9-656C-4079-B285-987A304BF3C4}" type="datetimeFigureOut">
              <a:rPr lang="en-GB" smtClean="0"/>
              <a:t>10/06/2016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252616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ADCB9-656C-4079-B285-987A304BF3C4}" type="datetimeFigureOut">
              <a:rPr lang="en-GB" smtClean="0"/>
              <a:t>10/06/2016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362078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ADCB9-656C-4079-B285-987A304BF3C4}" type="datetimeFigureOut">
              <a:rPr lang="en-GB" smtClean="0"/>
              <a:t>10/06/2016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1B5D66-2866-4DA7-B619-1C50B1C7D17B}" type="slidenum">
              <a:rPr lang="en-GB" smtClean="0"/>
              <a:t>‹#›</a:t>
            </a:fld>
            <a:endParaRPr lang="en-GB"/>
          </a:p>
        </p:txBody>
      </p:sp>
    </p:spTree>
    <p:extLst>
      <p:ext uri="{BB962C8B-B14F-4D97-AF65-F5344CB8AC3E}">
        <p14:creationId xmlns:p14="http://schemas.microsoft.com/office/powerpoint/2010/main" val="403246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ADCB9-656C-4079-B285-987A304BF3C4}" type="datetimeFigureOut">
              <a:rPr lang="en-GB" smtClean="0"/>
              <a:t>10/06/2016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B5D66-2866-4DA7-B619-1C50B1C7D17B}" type="slidenum">
              <a:rPr lang="en-GB" smtClean="0"/>
              <a:t>‹#›</a:t>
            </a:fld>
            <a:endParaRPr lang="en-GB"/>
          </a:p>
        </p:txBody>
      </p:sp>
    </p:spTree>
    <p:extLst>
      <p:ext uri="{BB962C8B-B14F-4D97-AF65-F5344CB8AC3E}">
        <p14:creationId xmlns:p14="http://schemas.microsoft.com/office/powerpoint/2010/main" val="2682994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gif"/><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IoT Meetup #6</a:t>
            </a:r>
            <a:endParaRPr lang="en-GB" dirty="0"/>
          </a:p>
        </p:txBody>
      </p:sp>
      <p:sp>
        <p:nvSpPr>
          <p:cNvPr id="3" name="Subtitle 2"/>
          <p:cNvSpPr>
            <a:spLocks noGrp="1"/>
          </p:cNvSpPr>
          <p:nvPr>
            <p:ph type="subTitle" idx="1"/>
          </p:nvPr>
        </p:nvSpPr>
        <p:spPr/>
        <p:txBody>
          <a:bodyPr/>
          <a:lstStyle/>
          <a:p>
            <a:r>
              <a:rPr lang="en-US" dirty="0"/>
              <a:t>a</a:t>
            </a:r>
            <a:r>
              <a:rPr lang="en-US" dirty="0" smtClean="0"/>
              <a:t>ka IoT Workshop #1</a:t>
            </a:r>
            <a:endParaRPr lang="en-GB" dirty="0"/>
          </a:p>
        </p:txBody>
      </p:sp>
    </p:spTree>
    <p:extLst>
      <p:ext uri="{BB962C8B-B14F-4D97-AF65-F5344CB8AC3E}">
        <p14:creationId xmlns:p14="http://schemas.microsoft.com/office/powerpoint/2010/main" val="777487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cdn.toptenreviews.com/rev/prod/ce/2154-break-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615" y="194056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584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Conductors and isolators</a:t>
            </a:r>
            <a:endParaRPr lang="en-GB" dirty="0"/>
          </a:p>
        </p:txBody>
      </p:sp>
      <p:sp>
        <p:nvSpPr>
          <p:cNvPr id="3" name="Content Placeholder 2"/>
          <p:cNvSpPr>
            <a:spLocks noGrp="1"/>
          </p:cNvSpPr>
          <p:nvPr>
            <p:ph idx="1"/>
          </p:nvPr>
        </p:nvSpPr>
        <p:spPr/>
        <p:txBody>
          <a:bodyPr/>
          <a:lstStyle/>
          <a:p>
            <a:r>
              <a:rPr lang="en-US" dirty="0" smtClean="0"/>
              <a:t>Copper atom</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451" y="2650158"/>
            <a:ext cx="2443716" cy="2229891"/>
          </a:xfrm>
          <a:prstGeom prst="rect">
            <a:avLst/>
          </a:prstGeom>
        </p:spPr>
      </p:pic>
    </p:spTree>
    <p:extLst>
      <p:ext uri="{BB962C8B-B14F-4D97-AF65-F5344CB8AC3E}">
        <p14:creationId xmlns:p14="http://schemas.microsoft.com/office/powerpoint/2010/main" val="2910768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microcontroller</a:t>
            </a:r>
            <a:endParaRPr lang="en-GB" dirty="0"/>
          </a:p>
        </p:txBody>
      </p:sp>
      <p:pic>
        <p:nvPicPr>
          <p:cNvPr id="9218" name="Picture 2" descr="8051-chapter-01-image-0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1852136"/>
            <a:ext cx="762000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530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Peripherals - Examples</a:t>
            </a:r>
            <a:endParaRPr lang="en-GB" dirty="0"/>
          </a:p>
        </p:txBody>
      </p:sp>
      <p:sp>
        <p:nvSpPr>
          <p:cNvPr id="3" name="Content Placeholder 2"/>
          <p:cNvSpPr>
            <a:spLocks noGrp="1"/>
          </p:cNvSpPr>
          <p:nvPr>
            <p:ph idx="1"/>
          </p:nvPr>
        </p:nvSpPr>
        <p:spPr/>
        <p:txBody>
          <a:bodyPr>
            <a:normAutofit fontScale="92500" lnSpcReduction="10000"/>
          </a:bodyPr>
          <a:lstStyle/>
          <a:p>
            <a:r>
              <a:rPr lang="en-US" sz="2400" dirty="0" smtClean="0"/>
              <a:t>GPIOs – General input/outputs</a:t>
            </a:r>
          </a:p>
          <a:p>
            <a:r>
              <a:rPr lang="en-US" sz="2400" dirty="0" smtClean="0"/>
              <a:t>ADC – Analog-to-digital converter</a:t>
            </a:r>
          </a:p>
          <a:p>
            <a:r>
              <a:rPr lang="en-US" sz="2400" dirty="0" smtClean="0"/>
              <a:t>DAC – Digital-to-analog converter</a:t>
            </a:r>
          </a:p>
          <a:p>
            <a:r>
              <a:rPr lang="en-US" sz="2400" dirty="0" smtClean="0"/>
              <a:t>PWM – Pulse wave modulation</a:t>
            </a:r>
          </a:p>
          <a:p>
            <a:endParaRPr lang="en-US" sz="2400" dirty="0" smtClean="0"/>
          </a:p>
          <a:p>
            <a:pPr marL="0" indent="0">
              <a:buNone/>
            </a:pPr>
            <a:r>
              <a:rPr lang="en-US" sz="3200" b="1" dirty="0" smtClean="0"/>
              <a:t>Peripheral interfaces:</a:t>
            </a:r>
          </a:p>
          <a:p>
            <a:r>
              <a:rPr lang="en-US" dirty="0" smtClean="0"/>
              <a:t>SPI</a:t>
            </a:r>
          </a:p>
          <a:p>
            <a:r>
              <a:rPr lang="en-US" dirty="0" smtClean="0"/>
              <a:t>UART</a:t>
            </a:r>
          </a:p>
          <a:p>
            <a:r>
              <a:rPr lang="en-US" dirty="0" smtClean="0"/>
              <a:t>USB</a:t>
            </a:r>
          </a:p>
          <a:p>
            <a:r>
              <a:rPr lang="en-US" sz="1900" dirty="0" smtClean="0"/>
              <a:t>And many more…</a:t>
            </a:r>
            <a:endParaRPr lang="en-US" sz="1900" dirty="0"/>
          </a:p>
          <a:p>
            <a:endParaRPr lang="en-US" dirty="0" smtClean="0"/>
          </a:p>
          <a:p>
            <a:endParaRPr lang="en-GB" dirty="0"/>
          </a:p>
        </p:txBody>
      </p:sp>
    </p:spTree>
    <p:extLst>
      <p:ext uri="{BB962C8B-B14F-4D97-AF65-F5344CB8AC3E}">
        <p14:creationId xmlns:p14="http://schemas.microsoft.com/office/powerpoint/2010/main" val="2607517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a:t>
            </a:r>
            <a:endParaRPr lang="en-GB" dirty="0"/>
          </a:p>
        </p:txBody>
      </p:sp>
      <p:sp>
        <p:nvSpPr>
          <p:cNvPr id="3" name="Content Placeholder 2"/>
          <p:cNvSpPr>
            <a:spLocks noGrp="1"/>
          </p:cNvSpPr>
          <p:nvPr>
            <p:ph idx="1"/>
          </p:nvPr>
        </p:nvSpPr>
        <p:spPr/>
        <p:txBody>
          <a:bodyPr/>
          <a:lstStyle/>
          <a:p>
            <a:r>
              <a:rPr lang="en-US" dirty="0" smtClean="0"/>
              <a:t>If configured as input: Can read logical states (0,1) – acts like detector.</a:t>
            </a:r>
          </a:p>
          <a:p>
            <a:r>
              <a:rPr lang="en-US" dirty="0" smtClean="0"/>
              <a:t>If configured as output: Can generate logical state (0,1) – acts like a switch.</a:t>
            </a:r>
          </a:p>
          <a:p>
            <a:r>
              <a:rPr lang="en-US" dirty="0" smtClean="0"/>
              <a:t>Tristate when input – susceptible to noise.</a:t>
            </a:r>
          </a:p>
        </p:txBody>
      </p:sp>
    </p:spTree>
    <p:extLst>
      <p:ext uri="{BB962C8B-B14F-4D97-AF65-F5344CB8AC3E}">
        <p14:creationId xmlns:p14="http://schemas.microsoft.com/office/powerpoint/2010/main" val="2410135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 Analog-to-digital converter</a:t>
            </a:r>
            <a:endParaRPr lang="en-GB" dirty="0"/>
          </a:p>
        </p:txBody>
      </p:sp>
      <p:pic>
        <p:nvPicPr>
          <p:cNvPr id="10242" name="Picture 2" descr="https://upload.wikimedia.org/wikipedia/commons/thumb/f/f0/ADC_Symbol.svg/1280px-ADC_Symbol.sv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8460" y="2615248"/>
            <a:ext cx="6355080" cy="20058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3840" y="5545630"/>
            <a:ext cx="5852160" cy="369332"/>
          </a:xfrm>
          <a:prstGeom prst="rect">
            <a:avLst/>
          </a:prstGeom>
          <a:noFill/>
        </p:spPr>
        <p:txBody>
          <a:bodyPr wrap="square" rtlCol="0">
            <a:spAutoFit/>
          </a:bodyPr>
          <a:lstStyle/>
          <a:p>
            <a:r>
              <a:rPr lang="en-US" dirty="0" smtClean="0"/>
              <a:t>Takes voltage and converts it into digital number</a:t>
            </a:r>
            <a:endParaRPr lang="en-GB" dirty="0"/>
          </a:p>
        </p:txBody>
      </p:sp>
    </p:spTree>
    <p:extLst>
      <p:ext uri="{BB962C8B-B14F-4D97-AF65-F5344CB8AC3E}">
        <p14:creationId xmlns:p14="http://schemas.microsoft.com/office/powerpoint/2010/main" val="190489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 Pulse Wave Modulation</a:t>
            </a:r>
            <a:endParaRPr lang="en-GB" dirty="0"/>
          </a:p>
        </p:txBody>
      </p:sp>
      <p:pic>
        <p:nvPicPr>
          <p:cNvPr id="11266" name="Picture 2" descr="http://d32zx1or0t1x0y.cloudfront.net/2011/06/atmega168a_pwm_02_l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780" y="1822769"/>
            <a:ext cx="7584440" cy="37625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4320" y="5717444"/>
            <a:ext cx="5394960" cy="923330"/>
          </a:xfrm>
          <a:prstGeom prst="rect">
            <a:avLst/>
          </a:prstGeom>
          <a:noFill/>
        </p:spPr>
        <p:txBody>
          <a:bodyPr wrap="square" rtlCol="0">
            <a:spAutoFit/>
          </a:bodyPr>
          <a:lstStyle/>
          <a:p>
            <a:r>
              <a:rPr lang="en-US" dirty="0" smtClean="0"/>
              <a:t>Quickly switches on and off</a:t>
            </a:r>
          </a:p>
          <a:p>
            <a:endParaRPr lang="en-US" dirty="0"/>
          </a:p>
          <a:p>
            <a:r>
              <a:rPr lang="en-US" dirty="0" smtClean="0"/>
              <a:t>Duty cycle = what percentage of the time the state is on</a:t>
            </a:r>
            <a:endParaRPr lang="en-GB" dirty="0"/>
          </a:p>
        </p:txBody>
      </p:sp>
    </p:spTree>
    <p:extLst>
      <p:ext uri="{BB962C8B-B14F-4D97-AF65-F5344CB8AC3E}">
        <p14:creationId xmlns:p14="http://schemas.microsoft.com/office/powerpoint/2010/main" val="320696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a:t>
            </a:r>
            <a:endParaRPr lang="en-GB" dirty="0"/>
          </a:p>
        </p:txBody>
      </p:sp>
      <p:sp>
        <p:nvSpPr>
          <p:cNvPr id="3" name="Content Placeholder 2"/>
          <p:cNvSpPr>
            <a:spLocks noGrp="1"/>
          </p:cNvSpPr>
          <p:nvPr>
            <p:ph idx="1"/>
          </p:nvPr>
        </p:nvSpPr>
        <p:spPr/>
        <p:txBody>
          <a:bodyPr/>
          <a:lstStyle/>
          <a:p>
            <a:pPr marL="514350" indent="-514350">
              <a:buAutoNum type="arabicPeriod"/>
            </a:pPr>
            <a:r>
              <a:rPr lang="en-US" dirty="0" smtClean="0"/>
              <a:t>When Variable resistor meets ADC?</a:t>
            </a:r>
          </a:p>
          <a:p>
            <a:pPr marL="514350" indent="-514350">
              <a:buAutoNum type="arabicPeriod"/>
            </a:pPr>
            <a:r>
              <a:rPr lang="en-US" dirty="0" smtClean="0"/>
              <a:t>When LED meets PWM?</a:t>
            </a:r>
          </a:p>
          <a:p>
            <a:pPr marL="514350" indent="-514350">
              <a:buAutoNum type="arabicPeriod"/>
            </a:pPr>
            <a:endParaRPr lang="en-US" dirty="0"/>
          </a:p>
        </p:txBody>
      </p:sp>
    </p:spTree>
    <p:extLst>
      <p:ext uri="{BB962C8B-B14F-4D97-AF65-F5344CB8AC3E}">
        <p14:creationId xmlns:p14="http://schemas.microsoft.com/office/powerpoint/2010/main" val="2885082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40" y="2712085"/>
            <a:ext cx="10515600" cy="1325563"/>
          </a:xfrm>
        </p:spPr>
        <p:txBody>
          <a:bodyPr/>
          <a:lstStyle/>
          <a:p>
            <a:r>
              <a:rPr lang="en-US" dirty="0" smtClean="0"/>
              <a:t>Exercise 2: Hello World</a:t>
            </a:r>
            <a:endParaRPr lang="en-GB" dirty="0"/>
          </a:p>
        </p:txBody>
      </p:sp>
    </p:spTree>
    <p:extLst>
      <p:ext uri="{BB962C8B-B14F-4D97-AF65-F5344CB8AC3E}">
        <p14:creationId xmlns:p14="http://schemas.microsoft.com/office/powerpoint/2010/main" val="2773114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80440" y="2712085"/>
            <a:ext cx="10515600" cy="1325563"/>
          </a:xfrm>
        </p:spPr>
        <p:txBody>
          <a:bodyPr>
            <a:normAutofit fontScale="90000"/>
          </a:bodyPr>
          <a:lstStyle/>
          <a:p>
            <a:r>
              <a:rPr lang="en-US" dirty="0" smtClean="0"/>
              <a:t>Exercise 2.2: What happens when:</a:t>
            </a:r>
            <a:br>
              <a:rPr lang="en-US" dirty="0" smtClean="0"/>
            </a:br>
            <a:r>
              <a:rPr lang="en-US" sz="2200" dirty="0" smtClean="0"/>
              <a:t>When Variable resistor meets ADC?</a:t>
            </a:r>
            <a:br>
              <a:rPr lang="en-US" sz="2200" dirty="0" smtClean="0"/>
            </a:br>
            <a:r>
              <a:rPr lang="en-US" sz="2200" dirty="0" smtClean="0"/>
              <a:t>When LED meets PWM?</a:t>
            </a:r>
            <a:r>
              <a:rPr lang="en-US" dirty="0" smtClean="0"/>
              <a:t/>
            </a:r>
            <a:br>
              <a:rPr lang="en-US" dirty="0" smtClean="0"/>
            </a:br>
            <a:endParaRPr lang="en-GB" dirty="0"/>
          </a:p>
        </p:txBody>
      </p:sp>
    </p:spTree>
    <p:extLst>
      <p:ext uri="{BB962C8B-B14F-4D97-AF65-F5344CB8AC3E}">
        <p14:creationId xmlns:p14="http://schemas.microsoft.com/office/powerpoint/2010/main" val="384200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lectricity</a:t>
            </a:r>
            <a:endParaRPr lang="en-GB" dirty="0"/>
          </a:p>
        </p:txBody>
      </p:sp>
      <p:sp>
        <p:nvSpPr>
          <p:cNvPr id="3" name="Content Placeholder 2"/>
          <p:cNvSpPr>
            <a:spLocks noGrp="1"/>
          </p:cNvSpPr>
          <p:nvPr>
            <p:ph idx="1"/>
          </p:nvPr>
        </p:nvSpPr>
        <p:spPr/>
        <p:txBody>
          <a:bodyPr/>
          <a:lstStyle/>
          <a:p>
            <a:r>
              <a:rPr lang="en-US" dirty="0" smtClean="0"/>
              <a:t>The movement of electrons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059" y="2372519"/>
            <a:ext cx="5715000" cy="1628775"/>
          </a:xfrm>
          <a:prstGeom prst="rect">
            <a:avLst/>
          </a:prstGeom>
        </p:spPr>
      </p:pic>
    </p:spTree>
    <p:extLst>
      <p:ext uri="{BB962C8B-B14F-4D97-AF65-F5344CB8AC3E}">
        <p14:creationId xmlns:p14="http://schemas.microsoft.com/office/powerpoint/2010/main" val="2622303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2.2 Cheat sheet</a:t>
            </a:r>
            <a:endParaRPr lang="en-GB" dirty="0"/>
          </a:p>
        </p:txBody>
      </p:sp>
      <p:sp>
        <p:nvSpPr>
          <p:cNvPr id="3" name="Content Placeholder 2"/>
          <p:cNvSpPr>
            <a:spLocks noGrp="1"/>
          </p:cNvSpPr>
          <p:nvPr>
            <p:ph idx="1"/>
          </p:nvPr>
        </p:nvSpPr>
        <p:spPr>
          <a:xfrm>
            <a:off x="838200" y="1825625"/>
            <a:ext cx="4323080" cy="4351338"/>
          </a:xfrm>
        </p:spPr>
        <p:txBody>
          <a:bodyPr/>
          <a:lstStyle/>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398" y="2540001"/>
            <a:ext cx="4711889" cy="2911316"/>
          </a:xfrm>
          <a:prstGeom prst="rect">
            <a:avLst/>
          </a:prstGeom>
        </p:spPr>
      </p:pic>
    </p:spTree>
    <p:extLst>
      <p:ext uri="{BB962C8B-B14F-4D97-AF65-F5344CB8AC3E}">
        <p14:creationId xmlns:p14="http://schemas.microsoft.com/office/powerpoint/2010/main" val="392146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Cheat sheet</a:t>
            </a:r>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9592" y="2591276"/>
            <a:ext cx="3838575" cy="2657475"/>
          </a:xfrm>
        </p:spPr>
      </p:pic>
    </p:spTree>
    <p:extLst>
      <p:ext uri="{BB962C8B-B14F-4D97-AF65-F5344CB8AC3E}">
        <p14:creationId xmlns:p14="http://schemas.microsoft.com/office/powerpoint/2010/main" val="3312961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GB" dirty="0"/>
          </a:p>
        </p:txBody>
      </p:sp>
      <p:sp>
        <p:nvSpPr>
          <p:cNvPr id="3" name="Content Placeholder 2"/>
          <p:cNvSpPr>
            <a:spLocks noGrp="1"/>
          </p:cNvSpPr>
          <p:nvPr>
            <p:ph idx="1"/>
          </p:nvPr>
        </p:nvSpPr>
        <p:spPr/>
        <p:txBody>
          <a:bodyPr/>
          <a:lstStyle/>
          <a:p>
            <a:r>
              <a:rPr lang="en-US" dirty="0" smtClean="0"/>
              <a:t>Now that we have things working locally how to make them connected?</a:t>
            </a:r>
            <a:endParaRPr lang="en-GB" dirty="0"/>
          </a:p>
        </p:txBody>
      </p:sp>
    </p:spTree>
    <p:extLst>
      <p:ext uri="{BB962C8B-B14F-4D97-AF65-F5344CB8AC3E}">
        <p14:creationId xmlns:p14="http://schemas.microsoft.com/office/powerpoint/2010/main" val="912748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a:t>
            </a:r>
            <a:endParaRPr lang="en-GB" dirty="0"/>
          </a:p>
        </p:txBody>
      </p:sp>
      <p:pic>
        <p:nvPicPr>
          <p:cNvPr id="1026" name="Picture 2" descr="http://i.imgur.com/ytrBtqe.png%20%E2%80%9CExample%20MQTT%20Topology%E2%80%9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766" y="1690688"/>
            <a:ext cx="7304467" cy="443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799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QoS</a:t>
            </a:r>
            <a:endParaRPr lang="en-GB" dirty="0"/>
          </a:p>
        </p:txBody>
      </p:sp>
      <p:pic>
        <p:nvPicPr>
          <p:cNvPr id="2050" name="Picture 2" descr="QoS Levels in MQ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2212571"/>
            <a:ext cx="112395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87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a:t>
            </a:r>
            <a:endParaRPr lang="en-GB" dirty="0"/>
          </a:p>
        </p:txBody>
      </p:sp>
      <p:sp>
        <p:nvSpPr>
          <p:cNvPr id="3" name="Content Placeholder 2"/>
          <p:cNvSpPr>
            <a:spLocks noGrp="1"/>
          </p:cNvSpPr>
          <p:nvPr>
            <p:ph idx="1"/>
          </p:nvPr>
        </p:nvSpPr>
        <p:spPr/>
        <p:txBody>
          <a:bodyPr/>
          <a:lstStyle/>
          <a:p>
            <a:r>
              <a:rPr lang="en-US" dirty="0" smtClean="0"/>
              <a:t>The amount </a:t>
            </a:r>
            <a:r>
              <a:rPr lang="en-US" dirty="0"/>
              <a:t>of potential energy between two points on a circuit. One point has more charge than </a:t>
            </a:r>
            <a:r>
              <a:rPr lang="en-US" dirty="0" smtClean="0"/>
              <a:t>another.</a:t>
            </a:r>
          </a:p>
          <a:p>
            <a:r>
              <a:rPr lang="en-US" dirty="0" smtClean="0"/>
              <a:t>Measured in Volts (V)</a:t>
            </a:r>
          </a:p>
          <a:p>
            <a:r>
              <a:rPr lang="en-US" dirty="0" smtClean="0"/>
              <a:t>Noted with U or V</a:t>
            </a:r>
          </a:p>
          <a:p>
            <a:endParaRPr lang="en-GB" dirty="0"/>
          </a:p>
        </p:txBody>
      </p:sp>
      <p:pic>
        <p:nvPicPr>
          <p:cNvPr id="1026" name="Picture 2" descr="Voltage is like the pressure created by the wa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0" y="2641918"/>
            <a:ext cx="38100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450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a:t>
            </a:r>
            <a:endParaRPr lang="en-GB" dirty="0"/>
          </a:p>
        </p:txBody>
      </p:sp>
      <p:sp>
        <p:nvSpPr>
          <p:cNvPr id="3" name="Content Placeholder 2"/>
          <p:cNvSpPr>
            <a:spLocks noGrp="1"/>
          </p:cNvSpPr>
          <p:nvPr>
            <p:ph idx="1"/>
          </p:nvPr>
        </p:nvSpPr>
        <p:spPr>
          <a:xfrm>
            <a:off x="838200" y="1825625"/>
            <a:ext cx="6487160" cy="4351338"/>
          </a:xfrm>
        </p:spPr>
        <p:txBody>
          <a:bodyPr/>
          <a:lstStyle/>
          <a:p>
            <a:r>
              <a:rPr lang="en-US" dirty="0"/>
              <a:t> T</a:t>
            </a:r>
            <a:r>
              <a:rPr lang="en-US" dirty="0" smtClean="0"/>
              <a:t>he </a:t>
            </a:r>
            <a:r>
              <a:rPr lang="en-US" dirty="0"/>
              <a:t>amount of charge flowing through the circuit over a period of time. </a:t>
            </a:r>
            <a:endParaRPr lang="en-US" dirty="0" smtClean="0"/>
          </a:p>
          <a:p>
            <a:r>
              <a:rPr lang="en-US" dirty="0" smtClean="0"/>
              <a:t>Measured in Amperes, Amps (A)</a:t>
            </a:r>
          </a:p>
          <a:p>
            <a:r>
              <a:rPr lang="en-US" dirty="0" smtClean="0"/>
              <a:t>An ampere is defined as 6.241*10</a:t>
            </a:r>
            <a:r>
              <a:rPr lang="en-US" baseline="30000" dirty="0" smtClean="0"/>
              <a:t>18</a:t>
            </a:r>
            <a:r>
              <a:rPr lang="en-US" dirty="0" smtClean="0"/>
              <a:t> electrons passing through a point per second.</a:t>
            </a:r>
          </a:p>
          <a:p>
            <a:r>
              <a:rPr lang="en-US" dirty="0" smtClean="0"/>
              <a:t>Noted with I</a:t>
            </a:r>
            <a:endParaRPr lang="en-GB" dirty="0" smtClean="0"/>
          </a:p>
          <a:p>
            <a:endParaRPr lang="en-US" dirty="0" smtClean="0"/>
          </a:p>
        </p:txBody>
      </p:sp>
      <p:pic>
        <p:nvPicPr>
          <p:cNvPr id="2050" name="Picture 2" descr="These two tanks create the same press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295" y="1690688"/>
            <a:ext cx="38100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866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Resistance</a:t>
            </a:r>
            <a:endParaRPr lang="en-GB" dirty="0"/>
          </a:p>
        </p:txBody>
      </p:sp>
      <p:sp>
        <p:nvSpPr>
          <p:cNvPr id="3" name="Content Placeholder 2"/>
          <p:cNvSpPr>
            <a:spLocks noGrp="1"/>
          </p:cNvSpPr>
          <p:nvPr>
            <p:ph idx="1"/>
          </p:nvPr>
        </p:nvSpPr>
        <p:spPr>
          <a:xfrm>
            <a:off x="838200" y="1825625"/>
            <a:ext cx="7350760" cy="4351338"/>
          </a:xfrm>
        </p:spPr>
        <p:txBody>
          <a:bodyPr/>
          <a:lstStyle/>
          <a:p>
            <a:r>
              <a:rPr lang="en-US" dirty="0" smtClean="0"/>
              <a:t>The resistance is the restrictions on the pipes</a:t>
            </a:r>
            <a:r>
              <a:rPr lang="en-GB" dirty="0" smtClean="0"/>
              <a:t>, the higher the resistance the lower the current.</a:t>
            </a:r>
          </a:p>
          <a:p>
            <a:r>
              <a:rPr lang="en-US" dirty="0" smtClean="0"/>
              <a:t>It is measured in ohms - </a:t>
            </a:r>
            <a:r>
              <a:rPr lang="en-US" dirty="0"/>
              <a:t>“Ω</a:t>
            </a:r>
            <a:r>
              <a:rPr lang="en-US" dirty="0" smtClean="0"/>
              <a:t>” (Greek letter omega)</a:t>
            </a:r>
          </a:p>
          <a:p>
            <a:r>
              <a:rPr lang="en-US" dirty="0" smtClean="0"/>
              <a:t>Noted with R.</a:t>
            </a:r>
          </a:p>
        </p:txBody>
      </p:sp>
      <p:pic>
        <p:nvPicPr>
          <p:cNvPr id="3074" name="Picture 2" descr="The narrow pipe resists the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695" y="2167572"/>
            <a:ext cx="2819400"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637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Ohms law</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1159" y="1562259"/>
                <a:ext cx="5941695" cy="4351338"/>
              </a:xfrm>
            </p:spPr>
            <p:txBody>
              <a:bodyPr/>
              <a:lstStyle/>
              <a:p>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𝑈</m:t>
                        </m:r>
                      </m:num>
                      <m:den>
                        <m:r>
                          <a:rPr lang="en-US" b="0" i="1" smtClean="0">
                            <a:latin typeface="Cambria Math" panose="02040503050406030204" pitchFamily="18" charset="0"/>
                          </a:rPr>
                          <m:t>𝑅</m:t>
                        </m:r>
                      </m:den>
                    </m:f>
                  </m:oMath>
                </a14:m>
                <a:endParaRPr lang="en-US" b="0" dirty="0" smtClean="0"/>
              </a:p>
              <a:p>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𝑅</m:t>
                    </m:r>
                  </m:oMath>
                </a14:m>
                <a:endParaRPr lang="en-US" b="0" dirty="0" smtClean="0"/>
              </a:p>
              <a:p>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1159" y="1562259"/>
                <a:ext cx="5941695" cy="4351338"/>
              </a:xfrm>
              <a:blipFill rotWithShape="0">
                <a:blip r:embed="rId2"/>
                <a:stretch>
                  <a:fillRect/>
                </a:stretch>
              </a:blipFill>
            </p:spPr>
            <p:txBody>
              <a:bodyPr/>
              <a:lstStyle/>
              <a:p>
                <a:r>
                  <a:rPr lang="en-GB">
                    <a:noFill/>
                  </a:rPr>
                  <a:t> </a:t>
                </a:r>
              </a:p>
            </p:txBody>
          </p:sp>
        </mc:Fallback>
      </mc:AlternateContent>
      <p:pic>
        <p:nvPicPr>
          <p:cNvPr id="4098" name="Picture 2" descr="Tanks with their equivalent electrical mean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855" y="1832928"/>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lt 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318" y="3386455"/>
            <a:ext cx="338137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058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GB" dirty="0"/>
          </a:p>
        </p:txBody>
      </p:sp>
      <p:pic>
        <p:nvPicPr>
          <p:cNvPr id="5128" name="Picture 8" descr="http://www.ohmslawcalculator.com/static/img/led-resistor-calculato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577547" cy="3917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6532881" y="2204721"/>
                <a:ext cx="2782444" cy="13849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m:t>
                          </m:r>
                        </m:sub>
                      </m:sSub>
                      <m:r>
                        <a:rPr lang="en-US" b="0" i="1" smtClean="0">
                          <a:latin typeface="Cambria Math" panose="02040503050406030204" pitchFamily="18" charset="0"/>
                        </a:rPr>
                        <m:t>=3.3</m:t>
                      </m:r>
                      <m:r>
                        <a:rPr lang="en-US" b="0" i="1" smtClean="0">
                          <a:latin typeface="Cambria Math" panose="02040503050406030204" pitchFamily="18" charset="0"/>
                        </a:rPr>
                        <m:t>𝑉</m:t>
                      </m:r>
                    </m:oMath>
                  </m:oMathPara>
                </a14:m>
                <a:endParaRPr lang="en-US" b="0"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𝐿𝐸𝐷</m:t>
                          </m:r>
                        </m:sub>
                      </m:sSub>
                      <m:r>
                        <a:rPr lang="en-US" b="0" i="1" smtClean="0">
                          <a:latin typeface="Cambria Math" panose="02040503050406030204" pitchFamily="18" charset="0"/>
                        </a:rPr>
                        <m:t>=2</m:t>
                      </m:r>
                      <m:r>
                        <a:rPr lang="en-US" b="0" i="1" smtClean="0">
                          <a:latin typeface="Cambria Math" panose="02040503050406030204" pitchFamily="18" charset="0"/>
                        </a:rPr>
                        <m:t>𝑉</m:t>
                      </m:r>
                    </m:oMath>
                  </m:oMathPara>
                </a14:m>
                <a:endParaRPr lang="en-US" b="0"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𝐿𝐸𝐷</m:t>
                          </m:r>
                        </m:sub>
                      </m:sSub>
                      <m:r>
                        <a:rPr lang="en-US" b="0" i="1" smtClean="0">
                          <a:latin typeface="Cambria Math" panose="02040503050406030204" pitchFamily="18" charset="0"/>
                        </a:rPr>
                        <m:t>=20</m:t>
                      </m:r>
                      <m:r>
                        <a:rPr lang="en-US" b="0" i="1" smtClean="0">
                          <a:latin typeface="Cambria Math" panose="02040503050406030204" pitchFamily="18" charset="0"/>
                        </a:rPr>
                        <m:t>𝑚𝐴</m:t>
                      </m:r>
                      <m:r>
                        <a:rPr lang="en-US" b="0" i="1" smtClean="0">
                          <a:latin typeface="Cambria Math" panose="02040503050406030204" pitchFamily="18" charset="0"/>
                        </a:rPr>
                        <m:t>=0.02</m:t>
                      </m:r>
                      <m:r>
                        <a:rPr lang="en-US" b="0" i="1" smtClean="0">
                          <a:latin typeface="Cambria Math" panose="02040503050406030204" pitchFamily="18" charset="0"/>
                        </a:rPr>
                        <m:t>𝐴</m:t>
                      </m:r>
                    </m:oMath>
                  </m:oMathPara>
                </a14:m>
                <a:endParaRPr lang="en-US" b="0" dirty="0" smtClean="0"/>
              </a:p>
              <a:p>
                <a:endParaRPr lang="en-US" b="0" dirty="0" smtClean="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6532881" y="2204721"/>
                <a:ext cx="2782444" cy="1384995"/>
              </a:xfrm>
              <a:prstGeom prst="rect">
                <a:avLst/>
              </a:prstGeom>
              <a:blipFill rotWithShape="0">
                <a:blip r:embed="rId3"/>
                <a:stretch>
                  <a:fillRect/>
                </a:stretch>
              </a:blipFill>
            </p:spPr>
            <p:txBody>
              <a:bodyPr/>
              <a:lstStyle/>
              <a:p>
                <a:r>
                  <a:rPr lang="en-GB">
                    <a:noFill/>
                  </a:rPr>
                  <a:t> </a:t>
                </a:r>
              </a:p>
            </p:txBody>
          </p:sp>
        </mc:Fallback>
      </mc:AlternateContent>
      <p:sp>
        <p:nvSpPr>
          <p:cNvPr id="10" name="TextBox 9"/>
          <p:cNvSpPr txBox="1"/>
          <p:nvPr/>
        </p:nvSpPr>
        <p:spPr>
          <a:xfrm>
            <a:off x="6776721" y="4103749"/>
            <a:ext cx="2782444" cy="553998"/>
          </a:xfrm>
          <a:prstGeom prst="rect">
            <a:avLst/>
          </a:prstGeom>
          <a:noFill/>
        </p:spPr>
        <p:txBody>
          <a:bodyPr wrap="square" lIns="0" tIns="0" rIns="0" bIns="0" rtlCol="0">
            <a:spAutoFit/>
          </a:bodyPr>
          <a:lstStyle/>
          <a:p>
            <a:r>
              <a:rPr lang="en-US" b="0" dirty="0" smtClean="0"/>
              <a:t>Lets calculate the value of R !</a:t>
            </a:r>
          </a:p>
          <a:p>
            <a:endParaRPr lang="en-GB" dirty="0"/>
          </a:p>
        </p:txBody>
      </p:sp>
    </p:spTree>
    <p:extLst>
      <p:ext uri="{BB962C8B-B14F-4D97-AF65-F5344CB8AC3E}">
        <p14:creationId xmlns:p14="http://schemas.microsoft.com/office/powerpoint/2010/main" val="3044447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building blocks in electronics</a:t>
            </a:r>
            <a:endParaRPr lang="en-GB" dirty="0"/>
          </a:p>
        </p:txBody>
      </p:sp>
      <p:pic>
        <p:nvPicPr>
          <p:cNvPr id="6150" name="Picture 6" descr="http://lcamtuf.coredump.cx/electronics/resis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5" y="2137728"/>
            <a:ext cx="3324225" cy="685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480003504"/>
              </p:ext>
            </p:extLst>
          </p:nvPr>
        </p:nvGraphicFramePr>
        <p:xfrm>
          <a:off x="1549400" y="1690687"/>
          <a:ext cx="8128000" cy="3653473"/>
        </p:xfrm>
        <a:graphic>
          <a:graphicData uri="http://schemas.openxmlformats.org/drawingml/2006/table">
            <a:tbl>
              <a:tblPr firstRow="1" bandRow="1">
                <a:tableStyleId>{5C22544A-7EE6-4342-B048-85BDC9FD1C3A}</a:tableStyleId>
              </a:tblPr>
              <a:tblGrid>
                <a:gridCol w="4064000"/>
                <a:gridCol w="4064000"/>
              </a:tblGrid>
              <a:tr h="607138">
                <a:tc>
                  <a:txBody>
                    <a:bodyPr/>
                    <a:lstStyle/>
                    <a:p>
                      <a:endParaRPr lang="en-GB" dirty="0"/>
                    </a:p>
                  </a:txBody>
                  <a:tcPr/>
                </a:tc>
                <a:tc>
                  <a:txBody>
                    <a:bodyPr/>
                    <a:lstStyle/>
                    <a:p>
                      <a:endParaRPr lang="en-GB"/>
                    </a:p>
                  </a:txBody>
                  <a:tcPr/>
                </a:tc>
              </a:tr>
              <a:tr h="909927">
                <a:tc>
                  <a:txBody>
                    <a:bodyPr/>
                    <a:lstStyle/>
                    <a:p>
                      <a:r>
                        <a:rPr lang="en-US" dirty="0" smtClean="0"/>
                        <a:t>Resistors</a:t>
                      </a:r>
                      <a:endParaRPr lang="en-GB" dirty="0"/>
                    </a:p>
                  </a:txBody>
                  <a:tcPr/>
                </a:tc>
                <a:tc>
                  <a:txBody>
                    <a:bodyPr/>
                    <a:lstStyle/>
                    <a:p>
                      <a:endParaRPr lang="en-US" dirty="0" smtClean="0"/>
                    </a:p>
                  </a:txBody>
                  <a:tcPr/>
                </a:tc>
              </a:tr>
              <a:tr h="510808">
                <a:tc>
                  <a:txBody>
                    <a:bodyPr/>
                    <a:lstStyle/>
                    <a:p>
                      <a:r>
                        <a:rPr lang="en-US" dirty="0" smtClean="0"/>
                        <a:t>Variable Resistor</a:t>
                      </a:r>
                      <a:endParaRPr lang="en-GB" dirty="0"/>
                    </a:p>
                  </a:txBody>
                  <a:tcPr/>
                </a:tc>
                <a:tc>
                  <a:txBody>
                    <a:bodyPr/>
                    <a:lstStyle/>
                    <a:p>
                      <a:endParaRPr lang="en-GB" dirty="0"/>
                    </a:p>
                  </a:txBody>
                  <a:tcPr/>
                </a:tc>
              </a:tr>
              <a:tr h="558495">
                <a:tc>
                  <a:txBody>
                    <a:bodyPr/>
                    <a:lstStyle/>
                    <a:p>
                      <a:r>
                        <a:rPr lang="en-US" dirty="0" smtClean="0"/>
                        <a:t>Switch</a:t>
                      </a:r>
                      <a:r>
                        <a:rPr lang="en-US" baseline="0" dirty="0" smtClean="0"/>
                        <a:t>/breaker</a:t>
                      </a:r>
                      <a:endParaRPr lang="en-GB" dirty="0"/>
                    </a:p>
                  </a:txBody>
                  <a:tcPr/>
                </a:tc>
                <a:tc>
                  <a:txBody>
                    <a:bodyPr/>
                    <a:lstStyle/>
                    <a:p>
                      <a:endParaRPr lang="en-GB" dirty="0"/>
                    </a:p>
                  </a:txBody>
                  <a:tcPr/>
                </a:tc>
              </a:tr>
              <a:tr h="305105">
                <a:tc>
                  <a:txBody>
                    <a:bodyPr/>
                    <a:lstStyle/>
                    <a:p>
                      <a:r>
                        <a:rPr lang="en-US" dirty="0" smtClean="0"/>
                        <a:t>LED</a:t>
                      </a:r>
                      <a:r>
                        <a:rPr lang="en-US" baseline="0" dirty="0" smtClean="0"/>
                        <a:t> – Light emitting diode</a:t>
                      </a:r>
                      <a:endParaRPr lang="en-GB" dirty="0"/>
                    </a:p>
                  </a:txBody>
                  <a:tcPr/>
                </a:tc>
                <a:tc>
                  <a:txBody>
                    <a:bodyPr/>
                    <a:lstStyle/>
                    <a:p>
                      <a:endParaRPr lang="en-GB" dirty="0"/>
                    </a:p>
                  </a:txBody>
                  <a:tcPr/>
                </a:tc>
              </a:tr>
              <a:tr h="701345">
                <a:tc>
                  <a:txBody>
                    <a:bodyPr/>
                    <a:lstStyle/>
                    <a:p>
                      <a:r>
                        <a:rPr lang="en-US" dirty="0" smtClean="0"/>
                        <a:t>Transistors –</a:t>
                      </a:r>
                      <a:r>
                        <a:rPr lang="en-US" baseline="0" dirty="0" smtClean="0"/>
                        <a:t> all kinds</a:t>
                      </a:r>
                      <a:endParaRPr lang="en-GB" dirty="0"/>
                    </a:p>
                  </a:txBody>
                  <a:tcPr/>
                </a:tc>
                <a:tc>
                  <a:txBody>
                    <a:bodyPr/>
                    <a:lstStyle/>
                    <a:p>
                      <a:endParaRPr lang="en-GB" dirty="0"/>
                    </a:p>
                  </a:txBody>
                  <a:tcPr/>
                </a:tc>
              </a:tr>
            </a:tbl>
          </a:graphicData>
        </a:graphic>
      </p:graphicFrame>
      <p:pic>
        <p:nvPicPr>
          <p:cNvPr id="6152" name="Picture 8" descr="http://lcamtuf.coredump.cx/electronics/resis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455" y="2461857"/>
            <a:ext cx="2383524" cy="49172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cdn.instructables.com/FFQ/1E5K/H5JVXPW8/FFQ1E5KH5JVXPW8.LARGE.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08" t="32178" r="309" b="44889"/>
          <a:stretch/>
        </p:blipFill>
        <p:spPr bwMode="auto">
          <a:xfrm>
            <a:off x="5709558" y="3811898"/>
            <a:ext cx="2096977" cy="35781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www.electronicstrainingcentre.com/Images/SchematicSymbols/LE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8783" y="4299773"/>
            <a:ext cx="464392" cy="331375"/>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transistors.gif (2409 byt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9558" y="4661816"/>
            <a:ext cx="2073002" cy="651676"/>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http://www.clker.com/cliparts/f/7/d/3/12236149661208398482rsamurti_RSA_IEC_Variable_Resistor_Symbol-2.svg.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0979" y="3209041"/>
            <a:ext cx="682625" cy="47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75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40" y="2712085"/>
            <a:ext cx="10515600" cy="1325563"/>
          </a:xfrm>
        </p:spPr>
        <p:txBody>
          <a:bodyPr/>
          <a:lstStyle/>
          <a:p>
            <a:r>
              <a:rPr lang="en-US" dirty="0" smtClean="0"/>
              <a:t>Exercise 1: Button controlled LED</a:t>
            </a:r>
            <a:endParaRPr lang="en-GB" dirty="0"/>
          </a:p>
        </p:txBody>
      </p:sp>
    </p:spTree>
    <p:extLst>
      <p:ext uri="{BB962C8B-B14F-4D97-AF65-F5344CB8AC3E}">
        <p14:creationId xmlns:p14="http://schemas.microsoft.com/office/powerpoint/2010/main" val="1121107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5722</TotalTime>
  <Words>450</Words>
  <Application>Microsoft Office PowerPoint</Application>
  <PresentationFormat>Widescreen</PresentationFormat>
  <Paragraphs>88</Paragraphs>
  <Slides>24</Slides>
  <Notes>7</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IoT Meetup #6</vt:lpstr>
      <vt:lpstr>Electricity</vt:lpstr>
      <vt:lpstr>Voltage</vt:lpstr>
      <vt:lpstr>Current</vt:lpstr>
      <vt:lpstr>Resistance</vt:lpstr>
      <vt:lpstr>Ohms law</vt:lpstr>
      <vt:lpstr>Example</vt:lpstr>
      <vt:lpstr>Some building blocks in electronics</vt:lpstr>
      <vt:lpstr>Exercise 1: Button controlled LED</vt:lpstr>
      <vt:lpstr>PowerPoint Presentation</vt:lpstr>
      <vt:lpstr>Conductors and isolators</vt:lpstr>
      <vt:lpstr>What is microcontroller</vt:lpstr>
      <vt:lpstr>Peripherals - Examples</vt:lpstr>
      <vt:lpstr>GPIO</vt:lpstr>
      <vt:lpstr>ADC – Analog-to-digital converter</vt:lpstr>
      <vt:lpstr>PWM – Pulse Wave Modulation</vt:lpstr>
      <vt:lpstr>What happens:</vt:lpstr>
      <vt:lpstr>Exercise 2: Hello World</vt:lpstr>
      <vt:lpstr>Exercise 2.2: What happens when: When Variable resistor meets ADC? When LED meets PWM? </vt:lpstr>
      <vt:lpstr>Exercise 2.2 Cheat sheet</vt:lpstr>
      <vt:lpstr>Cheat sheet</vt:lpstr>
      <vt:lpstr>Intro</vt:lpstr>
      <vt:lpstr>MQTT</vt:lpstr>
      <vt:lpstr>QoS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Jordanov</dc:creator>
  <cp:lastModifiedBy>George Jordanov</cp:lastModifiedBy>
  <cp:revision>29</cp:revision>
  <dcterms:created xsi:type="dcterms:W3CDTF">2016-06-04T20:00:22Z</dcterms:created>
  <dcterms:modified xsi:type="dcterms:W3CDTF">2016-06-11T06:06:17Z</dcterms:modified>
</cp:coreProperties>
</file>