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E9E98-1E4D-42DD-ED53-729A78EC0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C55D0-DB4F-A32F-14A7-D3B8957BCD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F3EA0-0771-7F8B-5ACD-097378DFF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3531-CAE9-4D9B-A963-A2F95E6B4F7A}" type="datetimeFigureOut">
              <a:rPr lang="en-GB" smtClean="0"/>
              <a:t>16/09/2025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213FAA-E2DE-0DE6-ACCC-370A948B3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AF00A-2499-D0C4-8381-32ECEF29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D8A4-698E-4F57-B964-AFE7A8104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51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20F77-964E-3DA9-8B3D-3042730F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09DBB-9DA9-5671-F9A7-1A3BDB1B4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64763-AC96-4B7F-A56B-3256FAD6A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3531-CAE9-4D9B-A963-A2F95E6B4F7A}" type="datetimeFigureOut">
              <a:rPr lang="en-GB" smtClean="0"/>
              <a:t>16/09/2025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7F6DE-E49B-3CC1-55D6-8A6E0EFAA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5C02C-DA82-BADD-5BE2-0E2696D8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D8A4-698E-4F57-B964-AFE7A8104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44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1855E3-61FE-FE1D-12D2-0CABBE0C8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C31E52-80A6-3DC1-A1DC-DDE4AE882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0D995-E085-EFAC-4228-829A7E7D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3531-CAE9-4D9B-A963-A2F95E6B4F7A}" type="datetimeFigureOut">
              <a:rPr lang="en-GB" smtClean="0"/>
              <a:t>16/09/2025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9D885-C0D4-CB2E-8130-B5F3DE586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0B801-6DB9-717E-06F4-4BB093686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D8A4-698E-4F57-B964-AFE7A8104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99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0202E-68F6-262A-3ABF-0A48EC684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58696-5882-6149-64C9-72F4EC432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4BD38-3F5F-A600-A4B3-34430279D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3531-CAE9-4D9B-A963-A2F95E6B4F7A}" type="datetimeFigureOut">
              <a:rPr lang="en-GB" smtClean="0"/>
              <a:t>16/09/2025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84D44-01DC-82C2-D589-9445037C8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94045-90E7-6A36-0E76-F8DDF4BF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D8A4-698E-4F57-B964-AFE7A8104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99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32196-1007-F441-3CFF-45D62CE2D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83E3FA-EC07-CF0A-31A9-3616FF3D3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B7503-C195-E3E4-FA91-7C3EEEF72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3531-CAE9-4D9B-A963-A2F95E6B4F7A}" type="datetimeFigureOut">
              <a:rPr lang="en-GB" smtClean="0"/>
              <a:t>16/09/2025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8995F-E0DB-69B6-CCAC-AEA3D189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C2014-5A34-7B7C-F15C-C22C9047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D8A4-698E-4F57-B964-AFE7A8104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59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001D7-14CF-2C7C-4064-E5F2D0D7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CAD47-9D90-ACB5-C801-8BFAF63A71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F54FC9-B624-C1FD-E734-2C5BA9E11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B9F20-5EFB-7925-3A5C-58E77DA7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3531-CAE9-4D9B-A963-A2F95E6B4F7A}" type="datetimeFigureOut">
              <a:rPr lang="en-GB" smtClean="0"/>
              <a:t>16/09/2025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DF6C1-E57A-8F1F-954D-842D58A6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5843C-8E74-1306-2493-4F8843DB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D8A4-698E-4F57-B964-AFE7A8104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4828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02A1-6419-1F8F-69B3-D57DE1A98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37371-1F2A-3A65-B9C7-D5D91CF4F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446CA-686E-E9DC-0F44-6C4F25656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F8E4D3-12EB-7211-8660-46B891370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3B4E9-7124-439D-BE58-F1CE3F07F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B1DBBE-645D-5C31-63A6-1E766D825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3531-CAE9-4D9B-A963-A2F95E6B4F7A}" type="datetimeFigureOut">
              <a:rPr lang="en-GB" smtClean="0"/>
              <a:t>16/09/2025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92B3A-ECFC-A0D7-B04D-4F2E836D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EDB431-267F-C896-3D28-7A362E87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D8A4-698E-4F57-B964-AFE7A8104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1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6C51-8922-34F5-C3A2-1C06F66A9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BF0087-8A8B-4893-607E-E57241222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3531-CAE9-4D9B-A963-A2F95E6B4F7A}" type="datetimeFigureOut">
              <a:rPr lang="en-GB" smtClean="0"/>
              <a:t>16/09/2025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07384E-E640-308E-40C1-A5A293138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364689-D8A7-94F6-7BFA-DAB1BCD24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D8A4-698E-4F57-B964-AFE7A8104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353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166CC2-3AB9-003A-C74F-598F04758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3531-CAE9-4D9B-A963-A2F95E6B4F7A}" type="datetimeFigureOut">
              <a:rPr lang="en-GB" smtClean="0"/>
              <a:t>16/09/2025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F300D-B3C0-36A8-D9C0-231AAAFE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DDB7F-F3B5-7AF5-2110-72A58932D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D8A4-698E-4F57-B964-AFE7A8104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003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00ADF-9FD7-4234-0340-13B71E53A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0EA4B-1F7C-1FBD-191B-A2EB4BEF3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AB7BB-BB7D-04CE-D963-E8EAD3991A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EB39F-5AF1-F9E9-38A3-173B6BBAD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3531-CAE9-4D9B-A963-A2F95E6B4F7A}" type="datetimeFigureOut">
              <a:rPr lang="en-GB" smtClean="0"/>
              <a:t>16/09/2025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47AA6-A4FC-3282-E269-34AE271C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C65F5-93DA-3F51-2B72-F616631EF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D8A4-698E-4F57-B964-AFE7A8104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63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89A00-EA61-820F-3107-3C3BA6C8E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2D6B75-C78E-6949-868B-519B38F90E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DB71A-806D-7C70-9AA8-B790036C7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5B37D-3674-F992-0646-3B7986E7A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43531-CAE9-4D9B-A963-A2F95E6B4F7A}" type="datetimeFigureOut">
              <a:rPr lang="en-GB" smtClean="0"/>
              <a:t>16/09/2025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24DA6-72EE-DD62-5C08-870FE9EF8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9842D3-9371-9A19-DEA9-E97FD5C3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CD8A4-698E-4F57-B964-AFE7A8104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18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366820-A650-E256-86A6-10F0F6D00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2098D-4219-0EE7-FE4A-FE86587F3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98169-3F47-1BB1-EB3D-9E6311AA1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643531-CAE9-4D9B-A963-A2F95E6B4F7A}" type="datetimeFigureOut">
              <a:rPr lang="en-GB" smtClean="0"/>
              <a:t>16/09/2025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17487-7005-DF82-1A0D-17A79285A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578CB-AAFD-3B00-3D0B-61D8E9EFBB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8CD8A4-698E-4F57-B964-AFE7A8104F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894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CC4D6-7754-9EF0-3EED-DBCCAE1579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cap="small" dirty="0"/>
              <a:t>Business Analysis of H1 Financial Statement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E77FF-FBD2-5FD0-3EFC-F7F1BFDB3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0361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GB" cap="small" dirty="0"/>
              <a:t>Sword Group H1 Financial Statement Analysis</a:t>
            </a:r>
          </a:p>
        </p:txBody>
      </p:sp>
    </p:spTree>
    <p:extLst>
      <p:ext uri="{BB962C8B-B14F-4D97-AF65-F5344CB8AC3E}">
        <p14:creationId xmlns:p14="http://schemas.microsoft.com/office/powerpoint/2010/main" val="769995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7945E-FBF9-B6C3-5D45-B6606622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cap="small" dirty="0"/>
              <a:t>Summary: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6296F-25A7-6409-2514-78B5438E1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075559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Sword Group’s H1 2025 shows robust growth in Energy, Government, and EU Institutions, balanced by weaknesses in Finance/Health/Telecom and a worsening debt position.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Strategic focus should be on public &amp; energy sectors, integrating acquisitions effectively, and restoring financial flexibility.</a:t>
            </a:r>
          </a:p>
        </p:txBody>
      </p:sp>
    </p:spTree>
    <p:extLst>
      <p:ext uri="{BB962C8B-B14F-4D97-AF65-F5344CB8AC3E}">
        <p14:creationId xmlns:p14="http://schemas.microsoft.com/office/powerpoint/2010/main" val="3469385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1F0D-50A6-7CCE-245C-27E7BD139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cap="small" dirty="0"/>
              <a:t>Tasks: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6D2CC-2B54-FD78-13AE-E0EB54299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GB" sz="2000" b="1" cap="smal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did Sword Group perform in the Energy sector compared to last year?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GB" sz="2000" b="1" kern="0" cap="small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has Sword Group’s work with Governments and the Public Sector evolved?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GB" sz="2000" b="1" kern="0" cap="small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role did Finance, Health &amp; Telecom clients play in revenue trends?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GB" sz="2000" b="1" kern="0" cap="small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does the overall sector mix influence Sword’s growth strategy?</a:t>
            </a:r>
            <a:endParaRPr lang="en-GB" sz="2000" b="1" kern="0" cap="small" dirty="0"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GB" sz="2000" b="1" kern="0" cap="small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 margins (EBITDA, EBIT) sustainable across these sectors?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GB" sz="2000" b="1" kern="0" cap="small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are acquisitions (e.g., </a:t>
            </a:r>
            <a:r>
              <a:rPr lang="en-GB" sz="2000" b="1" kern="0" cap="small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iDelta</a:t>
            </a:r>
            <a:r>
              <a:rPr lang="en-GB" sz="2000" b="1" kern="0" cap="small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Ltd in finance) supporting growth in strategic sectors?</a:t>
            </a:r>
            <a:endParaRPr lang="en-GB" sz="2000" b="1" kern="0" cap="small" dirty="0"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GB" sz="2000" b="1" kern="0" cap="small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are the risks and opportunities in financial stability (cash flow, and debt)?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76584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21CB6-1E43-D8EC-2AAA-C04491A3A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cap="smal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How did Sword Group perform in the Energy sector compared to last year?</a:t>
            </a:r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0677092-B81B-DC84-13AA-65276FE55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00" y="1912361"/>
            <a:ext cx="4833867" cy="4470519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1B9C2E-975C-5E6B-F847-6190F0472942}"/>
              </a:ext>
            </a:extLst>
          </p:cNvPr>
          <p:cNvCxnSpPr/>
          <p:nvPr/>
        </p:nvCxnSpPr>
        <p:spPr>
          <a:xfrm flipV="1">
            <a:off x="3123157" y="2623188"/>
            <a:ext cx="1025237" cy="42487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4903E18-CF75-A507-01E5-4777492C015A}"/>
              </a:ext>
            </a:extLst>
          </p:cNvPr>
          <p:cNvSpPr txBox="1"/>
          <p:nvPr/>
        </p:nvSpPr>
        <p:spPr>
          <a:xfrm>
            <a:off x="2467691" y="2466292"/>
            <a:ext cx="10583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+15.58%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F7F1BA3-EA9C-211B-9090-DA5120EC51CA}"/>
              </a:ext>
            </a:extLst>
          </p:cNvPr>
          <p:cNvSpPr txBox="1"/>
          <p:nvPr/>
        </p:nvSpPr>
        <p:spPr>
          <a:xfrm>
            <a:off x="6096000" y="1776173"/>
            <a:ext cx="55418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cap="small" dirty="0"/>
              <a:t>Outcome: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Energy revenue </a:t>
            </a:r>
            <a:r>
              <a:rPr lang="en-GB" b="1" dirty="0">
                <a:solidFill>
                  <a:schemeClr val="accent6"/>
                </a:solidFill>
              </a:rPr>
              <a:t>increased</a:t>
            </a:r>
            <a:r>
              <a:rPr lang="en-GB" b="1" dirty="0"/>
              <a:t> </a:t>
            </a:r>
            <a:r>
              <a:rPr lang="en-GB" dirty="0"/>
              <a:t>by 15.58% (+€5.45M).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cap="small" dirty="0"/>
              <a:t>Reason: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Likely driven by increased demand for digital transformation in energy.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Digital transformation in the core services provided by Sword Group (infrastructure monitoring, cybersecurity, and data solutions) </a:t>
            </a:r>
          </a:p>
        </p:txBody>
      </p:sp>
    </p:spTree>
    <p:extLst>
      <p:ext uri="{BB962C8B-B14F-4D97-AF65-F5344CB8AC3E}">
        <p14:creationId xmlns:p14="http://schemas.microsoft.com/office/powerpoint/2010/main" val="2208761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8933D-751A-F8A5-4941-9317028CB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200" b="1" dirty="0">
                <a:latin typeface="+mn-lt"/>
              </a:rPr>
              <a:t>HOW HAS SWORD GROUP’S WORK WITH GOVERNMENTS AND THE PUBLIC SECTOR EVOLVED?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FF2CA-EC6E-BEC3-714D-C1E061410C4A}"/>
              </a:ext>
            </a:extLst>
          </p:cNvPr>
          <p:cNvSpPr txBox="1"/>
          <p:nvPr/>
        </p:nvSpPr>
        <p:spPr>
          <a:xfrm>
            <a:off x="632003" y="2265222"/>
            <a:ext cx="55418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cap="small" dirty="0"/>
              <a:t>Outcome: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Government and the public revenue </a:t>
            </a:r>
            <a:r>
              <a:rPr lang="en-GB" b="1" dirty="0">
                <a:solidFill>
                  <a:schemeClr val="accent6"/>
                </a:solidFill>
              </a:rPr>
              <a:t>increased</a:t>
            </a:r>
            <a:r>
              <a:rPr lang="en-GB" dirty="0"/>
              <a:t> by 22.06% (+€6.99M).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cap="small" dirty="0"/>
              <a:t>Reason: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Stronger engagement with governments and public sector clients, likely tied to </a:t>
            </a:r>
            <a:r>
              <a:rPr lang="en-GB" b="1" dirty="0"/>
              <a:t>digitalization mandates </a:t>
            </a:r>
            <a:r>
              <a:rPr lang="en-GB" dirty="0"/>
              <a:t>and </a:t>
            </a:r>
            <a:r>
              <a:rPr lang="en-GB" b="1" dirty="0"/>
              <a:t>EU-funded programs</a:t>
            </a:r>
            <a:r>
              <a:rPr lang="en-GB" dirty="0"/>
              <a:t>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CCABAB-FFBE-A9C9-EEDD-025613A27A64}"/>
              </a:ext>
            </a:extLst>
          </p:cNvPr>
          <p:cNvGrpSpPr/>
          <p:nvPr/>
        </p:nvGrpSpPr>
        <p:grpSpPr>
          <a:xfrm>
            <a:off x="6867135" y="1521773"/>
            <a:ext cx="4558181" cy="5217355"/>
            <a:chOff x="6867135" y="1521773"/>
            <a:chExt cx="4558181" cy="533622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E828B04-E25D-CA6D-BF95-1AC1518BE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67135" y="1521773"/>
              <a:ext cx="4558181" cy="5336227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A1ECCAB-FD81-BF23-CE3E-FC2C3D139A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20842" y="2048547"/>
              <a:ext cx="1254290" cy="7477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E783E1-AD9A-848E-918F-B9D7B6D27614}"/>
                </a:ext>
              </a:extLst>
            </p:cNvPr>
            <p:cNvSpPr txBox="1"/>
            <p:nvPr/>
          </p:nvSpPr>
          <p:spPr>
            <a:xfrm>
              <a:off x="8253764" y="2053086"/>
              <a:ext cx="115127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+ 22.06 %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018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984D-0F41-C145-892E-DFA9F65B7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kern="0" cap="small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role did Finance, Health &amp; Telecom clients play in revenue trends?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E7834C-6760-1B50-7540-8255F903A29D}"/>
              </a:ext>
            </a:extLst>
          </p:cNvPr>
          <p:cNvSpPr txBox="1"/>
          <p:nvPr/>
        </p:nvSpPr>
        <p:spPr>
          <a:xfrm>
            <a:off x="6485107" y="2145824"/>
            <a:ext cx="55418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cap="small" dirty="0"/>
              <a:t>Outcome: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Energy revenue </a:t>
            </a:r>
            <a:r>
              <a:rPr lang="en-GB" b="1" dirty="0">
                <a:solidFill>
                  <a:srgbClr val="C00000"/>
                </a:solidFill>
              </a:rPr>
              <a:t>decreased</a:t>
            </a:r>
            <a:r>
              <a:rPr lang="en-GB" dirty="0"/>
              <a:t> by 9.61% (-€2.15M).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cap="small" dirty="0"/>
              <a:t>Reason: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Likely Tougher competition in financial services IT.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Clients reducing discretionary IT spend.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93B3C6-355F-74CC-F802-20FE4C939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099" y="1633487"/>
            <a:ext cx="4263168" cy="508085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CF2587-A86B-96F9-7FFF-D690B48A6F9F}"/>
              </a:ext>
            </a:extLst>
          </p:cNvPr>
          <p:cNvCxnSpPr>
            <a:cxnSpLocks/>
          </p:cNvCxnSpPr>
          <p:nvPr/>
        </p:nvCxnSpPr>
        <p:spPr>
          <a:xfrm>
            <a:off x="2861733" y="2311400"/>
            <a:ext cx="1286934" cy="36406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EB1D50B-BC2B-2872-5F07-DB679141639F}"/>
              </a:ext>
            </a:extLst>
          </p:cNvPr>
          <p:cNvSpPr txBox="1"/>
          <p:nvPr/>
        </p:nvSpPr>
        <p:spPr>
          <a:xfrm>
            <a:off x="3556190" y="2124101"/>
            <a:ext cx="93647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-9.61 %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3A894F-1DC5-1620-A43E-842EC2A69653}"/>
              </a:ext>
            </a:extLst>
          </p:cNvPr>
          <p:cNvSpPr/>
          <p:nvPr/>
        </p:nvSpPr>
        <p:spPr>
          <a:xfrm rot="733128" flipH="1">
            <a:off x="4791746" y="5056864"/>
            <a:ext cx="2283911" cy="126250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Concerning, especially due to the recent acquisition of </a:t>
            </a:r>
            <a:r>
              <a:rPr lang="en-GB" sz="1100" dirty="0" err="1"/>
              <a:t>iDelta</a:t>
            </a:r>
            <a:r>
              <a:rPr lang="en-GB" sz="1100" dirty="0"/>
              <a:t> Ltd</a:t>
            </a:r>
          </a:p>
        </p:txBody>
      </p:sp>
    </p:spTree>
    <p:extLst>
      <p:ext uri="{BB962C8B-B14F-4D97-AF65-F5344CB8AC3E}">
        <p14:creationId xmlns:p14="http://schemas.microsoft.com/office/powerpoint/2010/main" val="1029928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98F00-245D-06C8-DEAB-09FB91780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kern="0" cap="small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does the overall sector mix influence Sword’s growth strategy?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C3E2A2-1187-3EBE-B329-3B62DE813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33" y="3896696"/>
            <a:ext cx="5950231" cy="296130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B1F30C-9802-B1AE-8EE1-F0F245FBB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30638"/>
              </p:ext>
            </p:extLst>
          </p:nvPr>
        </p:nvGraphicFramePr>
        <p:xfrm>
          <a:off x="245534" y="1704551"/>
          <a:ext cx="6030684" cy="1995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8906">
                  <a:extLst>
                    <a:ext uri="{9D8B030D-6E8A-4147-A177-3AD203B41FA5}">
                      <a16:colId xmlns:a16="http://schemas.microsoft.com/office/drawing/2014/main" val="85298684"/>
                    </a:ext>
                  </a:extLst>
                </a:gridCol>
                <a:gridCol w="1021322">
                  <a:extLst>
                    <a:ext uri="{9D8B030D-6E8A-4147-A177-3AD203B41FA5}">
                      <a16:colId xmlns:a16="http://schemas.microsoft.com/office/drawing/2014/main" val="2665883467"/>
                    </a:ext>
                  </a:extLst>
                </a:gridCol>
                <a:gridCol w="766838">
                  <a:extLst>
                    <a:ext uri="{9D8B030D-6E8A-4147-A177-3AD203B41FA5}">
                      <a16:colId xmlns:a16="http://schemas.microsoft.com/office/drawing/2014/main" val="4238369082"/>
                    </a:ext>
                  </a:extLst>
                </a:gridCol>
                <a:gridCol w="1100667">
                  <a:extLst>
                    <a:ext uri="{9D8B030D-6E8A-4147-A177-3AD203B41FA5}">
                      <a16:colId xmlns:a16="http://schemas.microsoft.com/office/drawing/2014/main" val="2087237603"/>
                    </a:ext>
                  </a:extLst>
                </a:gridCol>
                <a:gridCol w="1147837">
                  <a:extLst>
                    <a:ext uri="{9D8B030D-6E8A-4147-A177-3AD203B41FA5}">
                      <a16:colId xmlns:a16="http://schemas.microsoft.com/office/drawing/2014/main" val="716353243"/>
                    </a:ext>
                  </a:extLst>
                </a:gridCol>
                <a:gridCol w="1005114">
                  <a:extLst>
                    <a:ext uri="{9D8B030D-6E8A-4147-A177-3AD203B41FA5}">
                      <a16:colId xmlns:a16="http://schemas.microsoft.com/office/drawing/2014/main" val="400896297"/>
                    </a:ext>
                  </a:extLst>
                </a:gridCol>
              </a:tblGrid>
              <a:tr h="665127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FHT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Government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International Organisation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EU Institutions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875367"/>
                  </a:ext>
                </a:extLst>
              </a:tr>
              <a:tr h="6651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2024 Vs 2025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+15.58%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FF0000"/>
                          </a:solidFill>
                        </a:rPr>
                        <a:t>-9.61%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+22.06%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FF0000"/>
                          </a:solidFill>
                        </a:rPr>
                        <a:t>-46.04%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+133.23%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9457679"/>
                  </a:ext>
                </a:extLst>
              </a:tr>
              <a:tr h="6651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2024 Vs 2025 (€m)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+5.46M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FF0000"/>
                          </a:solidFill>
                        </a:rPr>
                        <a:t>-2.15M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+6.99M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rgbClr val="FF0000"/>
                          </a:solidFill>
                        </a:rPr>
                        <a:t>-21.00M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29.63M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803744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86387D1-51D9-AFDC-000A-3C8D7B9B3CF3}"/>
              </a:ext>
            </a:extLst>
          </p:cNvPr>
          <p:cNvSpPr txBox="1"/>
          <p:nvPr/>
        </p:nvSpPr>
        <p:spPr>
          <a:xfrm>
            <a:off x="6485107" y="1578896"/>
            <a:ext cx="554181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cap="small" dirty="0"/>
              <a:t>Outcome: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C00000"/>
                </a:solidFill>
              </a:rPr>
              <a:t>Decrease</a:t>
            </a:r>
            <a:r>
              <a:rPr lang="en-GB" dirty="0"/>
              <a:t> in the </a:t>
            </a:r>
            <a:r>
              <a:rPr lang="en-GB" i="1" u="sng" dirty="0"/>
              <a:t>FHT</a:t>
            </a:r>
            <a:r>
              <a:rPr lang="en-GB" dirty="0"/>
              <a:t> and </a:t>
            </a:r>
            <a:r>
              <a:rPr lang="en-GB" i="1" u="sng" dirty="0"/>
              <a:t>International Organizations</a:t>
            </a:r>
            <a:r>
              <a:rPr lang="en-GB" dirty="0"/>
              <a:t> sectors.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6"/>
                </a:solidFill>
              </a:rPr>
              <a:t>Increase</a:t>
            </a:r>
            <a:r>
              <a:rPr lang="en-GB" dirty="0"/>
              <a:t> in </a:t>
            </a:r>
            <a:r>
              <a:rPr lang="en-GB" i="1" u="sng" dirty="0"/>
              <a:t>EU Institutions</a:t>
            </a:r>
            <a:r>
              <a:rPr lang="en-GB" dirty="0"/>
              <a:t>, </a:t>
            </a:r>
            <a:r>
              <a:rPr lang="en-GB" i="1" u="sng" dirty="0"/>
              <a:t>Government</a:t>
            </a:r>
            <a:r>
              <a:rPr lang="en-GB" dirty="0"/>
              <a:t>, and </a:t>
            </a:r>
            <a:r>
              <a:rPr lang="en-GB" i="1" u="sng" dirty="0"/>
              <a:t>Energy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cap="small" dirty="0"/>
              <a:t>Reason: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Likely focusing on local and EU sectors for more control.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EU Institutions surged, more than doubling, likely due to a </a:t>
            </a:r>
            <a:r>
              <a:rPr lang="en-GB" b="1" dirty="0"/>
              <a:t>large framework contract</a:t>
            </a:r>
            <a:r>
              <a:rPr lang="en-GB" dirty="0"/>
              <a:t> Sword secured.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Possibly becoming a </a:t>
            </a:r>
            <a:r>
              <a:rPr lang="en-GB" b="1" dirty="0"/>
              <a:t>trusted digital partner for EU agencies</a:t>
            </a:r>
            <a:r>
              <a:rPr lang="en-GB" dirty="0"/>
              <a:t>, which provides predictable revenue streams.</a:t>
            </a:r>
          </a:p>
        </p:txBody>
      </p:sp>
    </p:spTree>
    <p:extLst>
      <p:ext uri="{BB962C8B-B14F-4D97-AF65-F5344CB8AC3E}">
        <p14:creationId xmlns:p14="http://schemas.microsoft.com/office/powerpoint/2010/main" val="297620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52A4-752A-B5AE-3114-EBA1FF0DD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kern="0" cap="small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 margins (EBITDA, and EBIT) sustainable across these sectors?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AA9F62-346D-9978-E8AD-D9F696F7B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63" y="1690688"/>
            <a:ext cx="5178787" cy="51060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A5D49B5-5595-D608-8E88-F722E043BA67}"/>
              </a:ext>
            </a:extLst>
          </p:cNvPr>
          <p:cNvSpPr txBox="1"/>
          <p:nvPr/>
        </p:nvSpPr>
        <p:spPr>
          <a:xfrm>
            <a:off x="6272552" y="2674053"/>
            <a:ext cx="55418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cap="small" dirty="0"/>
              <a:t>Outcome: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Although minor, both EBITDA and EBIT margins </a:t>
            </a:r>
            <a:r>
              <a:rPr lang="en-GB" b="1" dirty="0">
                <a:solidFill>
                  <a:srgbClr val="C00000"/>
                </a:solidFill>
              </a:rPr>
              <a:t>reduced</a:t>
            </a:r>
            <a:r>
              <a:rPr lang="en-GB" dirty="0"/>
              <a:t> by -0.01% and -0.23% respectively.</a:t>
            </a:r>
          </a:p>
          <a:p>
            <a:endParaRPr lang="en-GB" dirty="0"/>
          </a:p>
          <a:p>
            <a:r>
              <a:rPr lang="en-GB" b="1" cap="small" dirty="0"/>
              <a:t>Reason: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Rising staff costs (+€8.7m) and external charges offset revenue growth.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All indications show stable costs across sectors.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E7FE609-7A8A-A62F-84B5-268C1A1C5972}"/>
              </a:ext>
            </a:extLst>
          </p:cNvPr>
          <p:cNvSpPr/>
          <p:nvPr/>
        </p:nvSpPr>
        <p:spPr>
          <a:xfrm>
            <a:off x="2587752" y="3236976"/>
            <a:ext cx="2715768" cy="877824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37EDB80-FCCB-836E-4EAE-DC47A8C70807}"/>
              </a:ext>
            </a:extLst>
          </p:cNvPr>
          <p:cNvSpPr/>
          <p:nvPr/>
        </p:nvSpPr>
        <p:spPr>
          <a:xfrm rot="391427">
            <a:off x="989289" y="2528874"/>
            <a:ext cx="1617981" cy="158592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/>
              <a:t>Very minor changes to EBITDA (-0.01%) and EBIT (-0.23%)</a:t>
            </a:r>
          </a:p>
        </p:txBody>
      </p:sp>
    </p:spTree>
    <p:extLst>
      <p:ext uri="{BB962C8B-B14F-4D97-AF65-F5344CB8AC3E}">
        <p14:creationId xmlns:p14="http://schemas.microsoft.com/office/powerpoint/2010/main" val="1733646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433F-9368-A1F7-00BD-D7CD51198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b="1" kern="0" cap="small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are acquisitions (</a:t>
            </a:r>
            <a:r>
              <a:rPr lang="en-GB" sz="3600" b="1" kern="0" cap="small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iDelta</a:t>
            </a:r>
            <a:r>
              <a:rPr lang="en-GB" sz="3600" b="1" kern="0" cap="small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Ltd in finance) supporting growth in strategic sectors?</a:t>
            </a:r>
            <a:endParaRPr lang="en-GB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C9C96-091F-48FA-09C3-BBB47863D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189652" cy="48413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B12D60A-4F25-642C-48C4-DCDA2286F30C}"/>
              </a:ext>
            </a:extLst>
          </p:cNvPr>
          <p:cNvCxnSpPr/>
          <p:nvPr/>
        </p:nvCxnSpPr>
        <p:spPr>
          <a:xfrm flipH="1" flipV="1">
            <a:off x="2770632" y="2514600"/>
            <a:ext cx="1106424" cy="7315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37EFE44-A97B-C45F-E58F-026CC5EC69CD}"/>
              </a:ext>
            </a:extLst>
          </p:cNvPr>
          <p:cNvSpPr txBox="1"/>
          <p:nvPr/>
        </p:nvSpPr>
        <p:spPr>
          <a:xfrm>
            <a:off x="6096000" y="2079693"/>
            <a:ext cx="55418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cap="small" dirty="0"/>
              <a:t>Outcome: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Goodwill </a:t>
            </a:r>
            <a:r>
              <a:rPr lang="en-GB" b="1" dirty="0">
                <a:solidFill>
                  <a:schemeClr val="accent6"/>
                </a:solidFill>
              </a:rPr>
              <a:t>increased</a:t>
            </a:r>
            <a:r>
              <a:rPr lang="en-GB" dirty="0">
                <a:solidFill>
                  <a:schemeClr val="accent6"/>
                </a:solidFill>
              </a:rPr>
              <a:t> </a:t>
            </a:r>
            <a:r>
              <a:rPr lang="en-GB" dirty="0"/>
              <a:t>by +1.60% (€1.27M).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cap="small" dirty="0"/>
              <a:t>Reason: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Driven mainly by the acquisition of </a:t>
            </a:r>
            <a:r>
              <a:rPr lang="en-GB" b="1" dirty="0" err="1"/>
              <a:t>iDelta</a:t>
            </a:r>
            <a:r>
              <a:rPr lang="en-GB" b="1" dirty="0"/>
              <a:t> Ltd (UK)</a:t>
            </a:r>
            <a:r>
              <a:rPr lang="en-GB" dirty="0"/>
              <a:t> in April 2025.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Possibly using acquisitions selectively to strengthen its </a:t>
            </a:r>
            <a:r>
              <a:rPr lang="en-GB" b="1" dirty="0"/>
              <a:t>finance &amp; AI sector</a:t>
            </a:r>
            <a:r>
              <a:rPr lang="en-GB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D955F1-EEBE-A934-A2B7-7CC7900B6B58}"/>
              </a:ext>
            </a:extLst>
          </p:cNvPr>
          <p:cNvSpPr txBox="1"/>
          <p:nvPr/>
        </p:nvSpPr>
        <p:spPr>
          <a:xfrm>
            <a:off x="3364992" y="224028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+1.60%</a:t>
            </a:r>
          </a:p>
        </p:txBody>
      </p:sp>
    </p:spTree>
    <p:extLst>
      <p:ext uri="{BB962C8B-B14F-4D97-AF65-F5344CB8AC3E}">
        <p14:creationId xmlns:p14="http://schemas.microsoft.com/office/powerpoint/2010/main" val="3576093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69E40-9125-D10D-1792-362016E26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kern="0" cap="small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are the risks and opportunities in financial stability (cash flow and debt)?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BBEE80-CB4A-709D-A54C-ABAB9DA64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06" y="1564349"/>
            <a:ext cx="5196343" cy="51575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30D96B-9B06-3EA3-8FEE-901E5CC42ADC}"/>
              </a:ext>
            </a:extLst>
          </p:cNvPr>
          <p:cNvSpPr txBox="1"/>
          <p:nvPr/>
        </p:nvSpPr>
        <p:spPr>
          <a:xfrm>
            <a:off x="6532717" y="1810262"/>
            <a:ext cx="554181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cap="small" dirty="0"/>
              <a:t>Outcome: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Cash decreased -30.1M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Debt increased by +29.0M</a:t>
            </a:r>
          </a:p>
          <a:p>
            <a:endParaRPr lang="en-GB" dirty="0"/>
          </a:p>
          <a:p>
            <a:r>
              <a:rPr lang="en-GB" b="1" cap="small" dirty="0"/>
              <a:t>Reason: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now leveraged, with reduced financial flexibility. This could limit the ability to invest further without refinancing.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Acquisition spending (</a:t>
            </a:r>
            <a:r>
              <a:rPr lang="en-GB" dirty="0" err="1"/>
              <a:t>iDelta</a:t>
            </a:r>
            <a:r>
              <a:rPr lang="en-GB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Dividends paid (€18.9m).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Higher debt financing for possible expansion.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0D3D87-FB66-1697-7F3D-C77B40CBEC2D}"/>
              </a:ext>
            </a:extLst>
          </p:cNvPr>
          <p:cNvSpPr/>
          <p:nvPr/>
        </p:nvSpPr>
        <p:spPr>
          <a:xfrm>
            <a:off x="2487168" y="2569464"/>
            <a:ext cx="1161288" cy="1682496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B1DA74-4BFD-9AE1-9426-B463BE44B69B}"/>
              </a:ext>
            </a:extLst>
          </p:cNvPr>
          <p:cNvSpPr/>
          <p:nvPr/>
        </p:nvSpPr>
        <p:spPr>
          <a:xfrm>
            <a:off x="3874008" y="2674052"/>
            <a:ext cx="1161288" cy="2519739"/>
          </a:xfrm>
          <a:prstGeom prst="roundRect">
            <a:avLst/>
          </a:prstGeom>
          <a:noFill/>
          <a:ln w="3810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77A37B-AD72-DD2B-4438-78A2F89B5E19}"/>
              </a:ext>
            </a:extLst>
          </p:cNvPr>
          <p:cNvSpPr txBox="1"/>
          <p:nvPr/>
        </p:nvSpPr>
        <p:spPr>
          <a:xfrm>
            <a:off x="4048931" y="3749255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67.8%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68BCF2-B8E7-B50A-F136-23691A77280F}"/>
              </a:ext>
            </a:extLst>
          </p:cNvPr>
          <p:cNvSpPr txBox="1"/>
          <p:nvPr/>
        </p:nvSpPr>
        <p:spPr>
          <a:xfrm>
            <a:off x="2662090" y="3244334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44.2%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B8BD12-4FD4-64B1-3F1A-5993970BF7AD}"/>
              </a:ext>
            </a:extLst>
          </p:cNvPr>
          <p:cNvSpPr txBox="1"/>
          <p:nvPr/>
        </p:nvSpPr>
        <p:spPr>
          <a:xfrm>
            <a:off x="2662091" y="5081852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55.8%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8514DC-2865-56C1-0F89-C6622C7EB20A}"/>
              </a:ext>
            </a:extLst>
          </p:cNvPr>
          <p:cNvSpPr txBox="1"/>
          <p:nvPr/>
        </p:nvSpPr>
        <p:spPr>
          <a:xfrm>
            <a:off x="4048931" y="5453185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32.3%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244C0E-42D8-27C6-ED41-2C62F10C75E2}"/>
              </a:ext>
            </a:extLst>
          </p:cNvPr>
          <p:cNvSpPr txBox="1"/>
          <p:nvPr/>
        </p:nvSpPr>
        <p:spPr>
          <a:xfrm>
            <a:off x="5166360" y="5650992"/>
            <a:ext cx="1328488" cy="646331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A 23.6% shift in debt to cash ratio.</a:t>
            </a:r>
          </a:p>
        </p:txBody>
      </p:sp>
    </p:spTree>
    <p:extLst>
      <p:ext uri="{BB962C8B-B14F-4D97-AF65-F5344CB8AC3E}">
        <p14:creationId xmlns:p14="http://schemas.microsoft.com/office/powerpoint/2010/main" val="121728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668</Words>
  <Application>Microsoft Office PowerPoint</Application>
  <PresentationFormat>Widescreen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Business Analysis of H1 Financial Statement</vt:lpstr>
      <vt:lpstr>Tasks:</vt:lpstr>
      <vt:lpstr>How did Sword Group perform in the Energy sector compared to last year?</vt:lpstr>
      <vt:lpstr>HOW HAS SWORD GROUP’S WORK WITH GOVERNMENTS AND THE PUBLIC SECTOR EVOLVED?</vt:lpstr>
      <vt:lpstr>What role did Finance, Health &amp; Telecom clients play in revenue trends?</vt:lpstr>
      <vt:lpstr>How does the overall sector mix influence Sword’s growth strategy?</vt:lpstr>
      <vt:lpstr>Are margins (EBITDA, and EBIT) sustainable across these sectors?</vt:lpstr>
      <vt:lpstr>How are acquisitions (iDelta Ltd in finance) supporting growth in strategic sectors?</vt:lpstr>
      <vt:lpstr>What are the risks and opportunities in financial stability (cash flow and debt)?</vt:lpstr>
      <vt:lpstr>Summary: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Enrico Everett</dc:creator>
  <cp:lastModifiedBy>Enrico Everett</cp:lastModifiedBy>
  <cp:revision>10</cp:revision>
  <dcterms:created xsi:type="dcterms:W3CDTF">2025-09-16T16:41:57Z</dcterms:created>
  <dcterms:modified xsi:type="dcterms:W3CDTF">2025-09-16T22:44:10Z</dcterms:modified>
</cp:coreProperties>
</file>