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7" r:id="rId3"/>
    <p:sldId id="258" r:id="rId4"/>
    <p:sldId id="264" r:id="rId5"/>
    <p:sldId id="265" r:id="rId6"/>
    <p:sldId id="266" r:id="rId7"/>
    <p:sldId id="268" r:id="rId8"/>
    <p:sldId id="259" r:id="rId9"/>
    <p:sldId id="260" r:id="rId10"/>
    <p:sldId id="261" r:id="rId11"/>
    <p:sldId id="262" r:id="rId12"/>
    <p:sldId id="269" r:id="rId13"/>
    <p:sldId id="263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8" userDrawn="1">
          <p15:clr>
            <a:srgbClr val="A4A3A4"/>
          </p15:clr>
        </p15:guide>
        <p15:guide id="2" pos="3552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19" autoAdjust="0"/>
    <p:restoredTop sz="94660"/>
  </p:normalViewPr>
  <p:slideViewPr>
    <p:cSldViewPr>
      <p:cViewPr varScale="1">
        <p:scale>
          <a:sx n="111" d="100"/>
          <a:sy n="111" d="100"/>
        </p:scale>
        <p:origin x="918" y="114"/>
      </p:cViewPr>
      <p:guideLst>
        <p:guide orient="horz" pos="1248"/>
        <p:guide pos="3552"/>
        <p:guide pos="3840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C5B59-1102-4A00-8BD2-C584D271EBC7}" type="datetimeFigureOut">
              <a:rPr lang="en-US" smtClean="0"/>
              <a:t>7/15/2018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BA257-6A6D-41AB-AC99-BD6C9DEB3F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1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3540">
              <a:schemeClr val="bg1"/>
            </a:gs>
            <a:gs pos="34000">
              <a:schemeClr val="bg1"/>
            </a:gs>
            <a:gs pos="8600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0" y="5320846"/>
            <a:ext cx="2057400" cy="47035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D2B54528-2270-4A5C-BFD7-930EAC1997DB}" type="datetime1">
              <a:rPr lang="en-US" smtClean="0"/>
              <a:pPr/>
              <a:t>7/15/2018</a:t>
            </a:fld>
            <a:endParaRPr lang="en-US" dirty="0"/>
          </a:p>
        </p:txBody>
      </p:sp>
      <p:sp>
        <p:nvSpPr>
          <p:cNvPr id="5" name="Presenters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3816977"/>
            <a:ext cx="2971800" cy="1371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/>
            </a:lvl1pPr>
          </a:lstStyle>
          <a:p>
            <a:r>
              <a:rPr lang="en-US" dirty="0" smtClean="0"/>
              <a:t>Presenter</a:t>
            </a:r>
          </a:p>
          <a:p>
            <a:r>
              <a:rPr lang="en-US" dirty="0" smtClean="0"/>
              <a:t>Presenter</a:t>
            </a:r>
          </a:p>
          <a:p>
            <a:r>
              <a:rPr lang="en-US" dirty="0" smtClean="0"/>
              <a:t>Presenter</a:t>
            </a:r>
            <a:endParaRPr lang="en-US" dirty="0"/>
          </a:p>
        </p:txBody>
      </p:sp>
      <p:sp>
        <p:nvSpPr>
          <p:cNvPr id="8" name="Horizontal Seperator"/>
          <p:cNvSpPr/>
          <p:nvPr userDrawn="1"/>
        </p:nvSpPr>
        <p:spPr>
          <a:xfrm flipV="1">
            <a:off x="609601" y="3643654"/>
            <a:ext cx="10972799" cy="45719"/>
          </a:xfrm>
          <a:prstGeom prst="rect">
            <a:avLst/>
          </a:prstGeom>
          <a:gradFill flip="none" rotWithShape="1">
            <a:gsLst>
              <a:gs pos="76000">
                <a:schemeClr val="accent1">
                  <a:lumMod val="5000"/>
                  <a:lumOff val="95000"/>
                </a:schemeClr>
              </a:gs>
              <a:gs pos="0">
                <a:schemeClr val="bg1"/>
              </a:gs>
              <a:gs pos="5000">
                <a:schemeClr val="accent1">
                  <a:lumMod val="15000"/>
                  <a:lumOff val="85000"/>
                </a:schemeClr>
              </a:gs>
              <a:gs pos="100000">
                <a:schemeClr val="bg1"/>
              </a:gs>
              <a:gs pos="93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276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3940" userDrawn="1">
          <p15:clr>
            <a:srgbClr val="FBAE40"/>
          </p15:clr>
        </p15:guide>
        <p15:guide id="4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FE4806-9CAE-4176-A97D-172C207ABDF8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3740-6CE3-4853-BCBC-5DF77569F7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7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FC2EE6-B2DA-466F-8794-4CB8981630D5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3740-6CE3-4853-BCBC-5DF77569F7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92567" y="6400800"/>
            <a:ext cx="8068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C473740-6CE3-4853-BCBC-5DF77569F7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832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54DC6-4F37-4DAC-A604-CA8DBF04AA8D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3740-6CE3-4853-BCBC-5DF77569F7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67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C93D3F-AC3C-4647-A597-BCC35A7F2999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3740-6CE3-4853-BCBC-5DF77569F7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8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A30C82-9008-442E-8FDF-29003032F045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3740-6CE3-4853-BCBC-5DF77569F7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4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D77B3B-A0CB-4043-93CC-C4CE75EAC283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3740-6CE3-4853-BCBC-5DF77569F7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7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34187B-7255-4644-9ABE-F251237A16BA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3740-6CE3-4853-BCBC-5DF77569F7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3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10667E-2D49-4607-8F99-325820CE2DB4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3740-6CE3-4853-BCBC-5DF77569F7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8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7A6905-88FA-4CB4-AFD6-D79B8A96264F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3740-6CE3-4853-BCBC-5DF77569F7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0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600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2567" y="6492875"/>
            <a:ext cx="806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73740-6CE3-4853-BCBC-5DF77569F7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2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Franklin Gothic Book" panose="020B0503020102020204" pitchFamily="34" charset="0"/>
        <a:buChar char="∙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Franklin Gothic Book" panose="020B0503020102020204" pitchFamily="34" charset="0"/>
        <a:buChar char="∙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Franklin Gothic Book" panose="020B0503020102020204" pitchFamily="34" charset="0"/>
        <a:buChar char="∙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Franklin Gothic Book" panose="020B0503020102020204" pitchFamily="34" charset="0"/>
        <a:buChar char="∙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Franklin Gothic Book" panose="020B0503020102020204" pitchFamily="34" charset="0"/>
        <a:buChar char="∙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sz="1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3800" dirty="0" smtClean="0"/>
              <a:t> </a:t>
            </a:r>
            <a:r>
              <a:rPr lang="en-US" sz="13800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13800" dirty="0" smtClean="0"/>
              <a:t> </a:t>
            </a:r>
            <a:r>
              <a:rPr lang="en-US" sz="13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0" y="5257800"/>
            <a:ext cx="2971800" cy="526423"/>
          </a:xfrm>
        </p:spPr>
        <p:txBody>
          <a:bodyPr anchor="ctr"/>
          <a:lstStyle/>
          <a:p>
            <a:r>
              <a:rPr lang="en-US" dirty="0" smtClean="0"/>
              <a:t>Falko Goettsch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610600" y="5257800"/>
            <a:ext cx="2057400" cy="470354"/>
          </a:xfrm>
        </p:spPr>
        <p:txBody>
          <a:bodyPr/>
          <a:lstStyle/>
          <a:p>
            <a:pPr algn="r"/>
            <a:fld id="{1056FD58-6FC3-42E2-8820-C6F6DF3943B1}" type="datetime1">
              <a:rPr lang="en-US" sz="2800" smtClean="0"/>
              <a:pPr algn="r"/>
              <a:t>7/15/2018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391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 advanced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command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1"/>
            <a:ext cx="12192000" cy="12192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–F</a:t>
            </a:r>
            <a:r>
              <a:rPr lang="en-US" sz="4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4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4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48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</a:t>
            </a:r>
            <a:r>
              <a:rPr lang="en-US" sz="4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4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NF</a:t>
            </a:r>
            <a:r>
              <a:rPr lang="en-US" sz="4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4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4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8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92567" y="6294436"/>
            <a:ext cx="806865" cy="365125"/>
          </a:xfrm>
        </p:spPr>
        <p:txBody>
          <a:bodyPr/>
          <a:lstStyle/>
          <a:p>
            <a:fld id="{3C473740-6CE3-4853-BCBC-5DF77569F750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8211" y="2940377"/>
            <a:ext cx="3048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 comma</a:t>
            </a:r>
          </a:p>
          <a:p>
            <a:pPr algn="ctr"/>
            <a:r>
              <a:rPr lang="en-US" sz="3200" i="1" dirty="0" smtClean="0"/>
              <a:t>or</a:t>
            </a:r>
          </a:p>
          <a:p>
            <a:pPr algn="ctr"/>
            <a:r>
              <a:rPr lang="en-US" sz="3200" dirty="0" smtClean="0"/>
              <a:t>any number of spaces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438400" y="2347827"/>
            <a:ext cx="381000" cy="592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665467" y="2286002"/>
            <a:ext cx="1497333" cy="1121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9601200" y="2286002"/>
            <a:ext cx="609600" cy="1083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7925" y="3407968"/>
            <a:ext cx="1941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3</a:t>
            </a:r>
            <a:r>
              <a:rPr lang="en-US" sz="3200" baseline="30000" dirty="0" smtClean="0"/>
              <a:t>rd</a:t>
            </a:r>
            <a:r>
              <a:rPr lang="en-US" sz="3200" dirty="0" smtClean="0"/>
              <a:t> field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98562" y="3369216"/>
            <a:ext cx="26816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second-to-last field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85345" y="5575428"/>
            <a:ext cx="8044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The 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00" i="1" dirty="0" smtClean="0"/>
              <a:t> command and the single quotes have been omitted.</a:t>
            </a:r>
            <a:endParaRPr lang="en-US" sz="1600" i="1" dirty="0"/>
          </a:p>
        </p:txBody>
      </p:sp>
      <p:cxnSp>
        <p:nvCxnSpPr>
          <p:cNvPr id="23" name="Straight Arrow Connector 22"/>
          <p:cNvCxnSpPr>
            <a:stCxn id="24" idx="0"/>
          </p:cNvCxnSpPr>
          <p:nvPr/>
        </p:nvCxnSpPr>
        <p:spPr>
          <a:xfrm flipV="1">
            <a:off x="7449820" y="2286003"/>
            <a:ext cx="428989" cy="1783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40386" y="4069323"/>
            <a:ext cx="1218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48986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pretty fancy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command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1"/>
            <a:ext cx="12192000" cy="1219200"/>
          </a:xfrm>
        </p:spPr>
        <p:txBody>
          <a:bodyPr anchor="ctr">
            <a:normAutofit fontScale="92500"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4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en-US" sz="48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4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</a:t>
            </a:r>
            <a:r>
              <a:rPr lang="en-US" sz="4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4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4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4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48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4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48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4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</a:t>
            </a:r>
            <a:r>
              <a:rPr lang="en-US" sz="4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8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92567" y="6294436"/>
            <a:ext cx="806865" cy="365125"/>
          </a:xfrm>
        </p:spPr>
        <p:txBody>
          <a:bodyPr/>
          <a:lstStyle/>
          <a:p>
            <a:fld id="{3C473740-6CE3-4853-BCBC-5DF77569F750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733800"/>
            <a:ext cx="21221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on lines matching this regular expression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930372" y="2199286"/>
            <a:ext cx="1823228" cy="1659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329578" y="3858459"/>
            <a:ext cx="2681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after the last line of the input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6095999" y="2199285"/>
            <a:ext cx="1981201" cy="2173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29077" y="4372927"/>
            <a:ext cx="19814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increment by</a:t>
            </a:r>
          </a:p>
        </p:txBody>
      </p:sp>
      <p:cxnSp>
        <p:nvCxnSpPr>
          <p:cNvPr id="30" name="Straight Arrow Connector 29"/>
          <p:cNvCxnSpPr>
            <a:stCxn id="31" idx="0"/>
          </p:cNvCxnSpPr>
          <p:nvPr/>
        </p:nvCxnSpPr>
        <p:spPr>
          <a:xfrm flipH="1" flipV="1">
            <a:off x="5356501" y="2199285"/>
            <a:ext cx="405812" cy="2647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90426" y="4846635"/>
            <a:ext cx="2343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variable </a:t>
            </a:r>
            <a:r>
              <a:rPr lang="en-US" sz="3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</a:t>
            </a:r>
            <a:endParaRPr lang="en-US" sz="3200" i="1" dirty="0" smtClean="0"/>
          </a:p>
        </p:txBody>
      </p:sp>
      <p:cxnSp>
        <p:nvCxnSpPr>
          <p:cNvPr id="32" name="Straight Arrow Connector 31"/>
          <p:cNvCxnSpPr>
            <a:stCxn id="33" idx="0"/>
          </p:cNvCxnSpPr>
          <p:nvPr/>
        </p:nvCxnSpPr>
        <p:spPr>
          <a:xfrm flipV="1">
            <a:off x="3755528" y="2247900"/>
            <a:ext cx="511672" cy="1170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01561" y="3418487"/>
            <a:ext cx="2107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instruction separator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81000" y="2209801"/>
            <a:ext cx="762002" cy="1524001"/>
            <a:chOff x="381000" y="2209801"/>
            <a:chExt cx="762002" cy="152400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664604" y="2285999"/>
              <a:ext cx="478398" cy="1447803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81000" y="2286000"/>
              <a:ext cx="56720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381000" y="2209801"/>
              <a:ext cx="0" cy="7619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948208" y="2209801"/>
              <a:ext cx="0" cy="76199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18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11500" dirty="0" smtClean="0">
                <a:latin typeface="+mn-lt"/>
                <a:cs typeface="Courier New" panose="02070309020205020404" pitchFamily="49" charset="0"/>
              </a:rPr>
              <a:t>A History Lesson</a:t>
            </a:r>
            <a:endParaRPr lang="en-US" sz="4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Somebody please lock the doors…</a:t>
            </a:r>
            <a:endParaRPr lang="en-US" sz="1200" i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410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81600" y="4598418"/>
            <a:ext cx="6477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5181600" y="4793596"/>
            <a:ext cx="6477000" cy="183867"/>
            <a:chOff x="9753600" y="1534023"/>
            <a:chExt cx="1219200" cy="1524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9753600" y="1534023"/>
              <a:ext cx="0" cy="1524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906000" y="1534023"/>
              <a:ext cx="0" cy="1524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0058400" y="1534023"/>
              <a:ext cx="0" cy="1524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0210800" y="1534023"/>
              <a:ext cx="0" cy="1524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363200" y="1534023"/>
              <a:ext cx="0" cy="1524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0515600" y="1534023"/>
              <a:ext cx="0" cy="1524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0668000" y="1534023"/>
              <a:ext cx="0" cy="1524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820400" y="1534023"/>
              <a:ext cx="0" cy="1524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0972800" y="1534023"/>
              <a:ext cx="0" cy="1524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long, long time ago…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3740-6CE3-4853-BCBC-5DF77569F750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921699" y="2392766"/>
            <a:ext cx="3210568" cy="78427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912116" y="1261978"/>
            <a:ext cx="3420844" cy="91550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5043746" y="2013459"/>
            <a:ext cx="1219200" cy="3889898"/>
            <a:chOff x="5867400" y="2032509"/>
            <a:chExt cx="1219200" cy="3889898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477000" y="4105275"/>
              <a:ext cx="0" cy="1447800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>
              <a:glow rad="127000">
                <a:schemeClr val="bg1">
                  <a:alpha val="75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555307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Aug 1969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95999" y="2032509"/>
              <a:ext cx="762000" cy="53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Connector 56"/>
            <p:cNvCxnSpPr>
              <a:endCxn id="31" idx="2"/>
            </p:cNvCxnSpPr>
            <p:nvPr/>
          </p:nvCxnSpPr>
          <p:spPr>
            <a:xfrm flipV="1">
              <a:off x="6476999" y="2565909"/>
              <a:ext cx="0" cy="1520316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8980492" y="3040985"/>
            <a:ext cx="1219200" cy="2862372"/>
            <a:chOff x="7420132" y="3040985"/>
            <a:chExt cx="1219200" cy="2862372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8029732" y="4086225"/>
              <a:ext cx="0" cy="1447800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>
              <a:glow rad="127000">
                <a:schemeClr val="bg1">
                  <a:alpha val="76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420132" y="553402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1974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71907" y="3040985"/>
              <a:ext cx="915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8" name="Straight Connector 57"/>
            <p:cNvCxnSpPr>
              <a:endCxn id="33" idx="2"/>
            </p:cNvCxnSpPr>
            <p:nvPr/>
          </p:nvCxnSpPr>
          <p:spPr>
            <a:xfrm flipH="1" flipV="1">
              <a:off x="8029732" y="3564205"/>
              <a:ext cx="1" cy="52202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9339126" y="851456"/>
            <a:ext cx="1219200" cy="5425498"/>
            <a:chOff x="8580186" y="815213"/>
            <a:chExt cx="1219200" cy="5425498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9189786" y="4086225"/>
              <a:ext cx="534" cy="1785154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>
              <a:glow rad="127000">
                <a:schemeClr val="bg1">
                  <a:alpha val="75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580186" y="5871379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Nov 1974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672677" y="815213"/>
              <a:ext cx="10342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grep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9" name="Straight Connector 58"/>
            <p:cNvCxnSpPr>
              <a:endCxn id="34" idx="2"/>
            </p:cNvCxnSpPr>
            <p:nvPr/>
          </p:nvCxnSpPr>
          <p:spPr>
            <a:xfrm flipH="1" flipV="1">
              <a:off x="9189786" y="1338433"/>
              <a:ext cx="534" cy="2747792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10659127" y="2013459"/>
            <a:ext cx="1219200" cy="3889898"/>
            <a:chOff x="9403840" y="2013459"/>
            <a:chExt cx="1219200" cy="3889898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0013440" y="4086225"/>
              <a:ext cx="0" cy="1447800"/>
            </a:xfrm>
            <a:prstGeom prst="line">
              <a:avLst/>
            </a:prstGeom>
            <a:ln w="31750">
              <a:solidFill>
                <a:schemeClr val="tx1"/>
              </a:solidFill>
            </a:ln>
            <a:effectLst>
              <a:glow rad="127000">
                <a:schemeClr val="bg1">
                  <a:alpha val="75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9403840" y="553402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1976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555615" y="2013459"/>
              <a:ext cx="915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0" name="Straight Connector 59"/>
            <p:cNvCxnSpPr>
              <a:endCxn id="50" idx="2"/>
            </p:cNvCxnSpPr>
            <p:nvPr/>
          </p:nvCxnSpPr>
          <p:spPr>
            <a:xfrm flipV="1">
              <a:off x="10013440" y="2536679"/>
              <a:ext cx="0" cy="1549547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>
            <a:stCxn id="31" idx="3"/>
            <a:endCxn id="50" idx="1"/>
          </p:cNvCxnSpPr>
          <p:nvPr/>
        </p:nvCxnSpPr>
        <p:spPr>
          <a:xfrm flipV="1">
            <a:off x="6034345" y="2275069"/>
            <a:ext cx="4776557" cy="509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Content Placeholder 6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68" y="1066800"/>
            <a:ext cx="3840733" cy="4696897"/>
          </a:xfrm>
        </p:spPr>
      </p:pic>
      <p:sp>
        <p:nvSpPr>
          <p:cNvPr id="66" name="TextBox 65"/>
          <p:cNvSpPr txBox="1"/>
          <p:nvPr/>
        </p:nvSpPr>
        <p:spPr>
          <a:xfrm>
            <a:off x="3276600" y="3505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>
                  <a:solidFill>
                    <a:schemeClr val="bg1"/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endParaRPr lang="en-US" b="1" dirty="0">
              <a:ln>
                <a:solidFill>
                  <a:schemeClr val="bg1"/>
                </a:solidFill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18496" y="5718691"/>
            <a:ext cx="385272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i="1" dirty="0" smtClean="0">
                <a:latin typeface="Comic Sans MS" panose="030F0702030302020204" pitchFamily="66" charset="0"/>
              </a:rPr>
              <a:t>ca. 11905200 BE</a:t>
            </a:r>
            <a:endParaRPr lang="en-US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92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1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the print command that took mankind to the moon</a:t>
            </a:r>
          </a:p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…probably?</a:t>
            </a:r>
            <a:endParaRPr lang="en-US" sz="1400" i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46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Formatting output with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1"/>
            <a:ext cx="12191999" cy="12192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,$tot,$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92567" y="6294436"/>
            <a:ext cx="806865" cy="365125"/>
          </a:xfrm>
        </p:spPr>
        <p:txBody>
          <a:bodyPr/>
          <a:lstStyle/>
          <a:p>
            <a:fld id="{3C473740-6CE3-4853-BCBC-5DF77569F750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850" y="3529484"/>
            <a:ext cx="2167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template field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1297359" y="2057400"/>
            <a:ext cx="912441" cy="14720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130246" y="2084677"/>
            <a:ext cx="217776" cy="16148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0867" y="3628726"/>
            <a:ext cx="2188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pad to 3 characters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435065" y="4574257"/>
            <a:ext cx="2167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 string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H="1" flipV="1">
            <a:off x="2492872" y="2057401"/>
            <a:ext cx="25702" cy="2516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378147" y="2084678"/>
            <a:ext cx="581547" cy="964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78773" y="2939437"/>
            <a:ext cx="21881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an integer</a:t>
            </a:r>
          </a:p>
          <a:p>
            <a:pPr algn="ctr"/>
            <a:r>
              <a:rPr lang="en-US" sz="1400" dirty="0" smtClean="0"/>
              <a:t>(digits?)</a:t>
            </a:r>
            <a:endParaRPr 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372843" y="3936779"/>
            <a:ext cx="2188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one digit after the decimal point</a:t>
            </a:r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5692568" y="2084677"/>
            <a:ext cx="368806" cy="88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04049" y="2969369"/>
            <a:ext cx="2137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 floating point</a:t>
            </a:r>
          </a:p>
          <a:p>
            <a:pPr algn="ctr"/>
            <a:r>
              <a:rPr lang="en-US" sz="2400" dirty="0" smtClean="0"/>
              <a:t>number</a:t>
            </a:r>
            <a:endParaRPr lang="en-US" sz="120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172200" y="2064643"/>
            <a:ext cx="2438400" cy="1288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848600" y="3358872"/>
            <a:ext cx="2137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 literal '%'</a:t>
            </a:r>
            <a:endParaRPr lang="en-US" sz="12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259762" y="2153816"/>
            <a:ext cx="121244" cy="1884784"/>
          </a:xfrm>
          <a:prstGeom prst="straightConnector1">
            <a:avLst/>
          </a:prstGeom>
          <a:ln w="19050" cap="rnd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181600" y="2147328"/>
            <a:ext cx="385132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181600" y="2064643"/>
            <a:ext cx="0" cy="76198"/>
          </a:xfrm>
          <a:prstGeom prst="straightConnector1">
            <a:avLst/>
          </a:prstGeom>
          <a:ln w="19050" cap="rnd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566732" y="2071131"/>
            <a:ext cx="0" cy="76198"/>
          </a:xfrm>
          <a:prstGeom prst="straightConnector1">
            <a:avLst/>
          </a:prstGeom>
          <a:ln w="19050" cap="rnd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0"/>
          </p:cNvCxnSpPr>
          <p:nvPr/>
        </p:nvCxnSpPr>
        <p:spPr>
          <a:xfrm flipV="1">
            <a:off x="10441586" y="2140841"/>
            <a:ext cx="302614" cy="2318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372600" y="4459723"/>
            <a:ext cx="2137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divide these</a:t>
            </a:r>
          </a:p>
        </p:txBody>
      </p:sp>
    </p:spTree>
    <p:extLst>
      <p:ext uri="{BB962C8B-B14F-4D97-AF65-F5344CB8AC3E}">
        <p14:creationId xmlns:p14="http://schemas.microsoft.com/office/powerpoint/2010/main" val="167243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6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 err="1" smtClean="0">
                <a:solidFill>
                  <a:schemeClr val="tx1"/>
                </a:solidFill>
              </a:rPr>
              <a:t>'s</a:t>
            </a:r>
            <a:r>
              <a:rPr lang="en-US" dirty="0" smtClean="0">
                <a:solidFill>
                  <a:schemeClr val="tx1"/>
                </a:solidFill>
              </a:rPr>
              <a:t> more hands-on cousin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basic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command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1"/>
            <a:ext cx="10515600" cy="12192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6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6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s/</a:t>
            </a:r>
            <a:r>
              <a:rPr lang="en-US" sz="6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66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</a:t>
            </a:r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66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66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66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92567" y="6294436"/>
            <a:ext cx="806865" cy="365125"/>
          </a:xfrm>
        </p:spPr>
        <p:txBody>
          <a:bodyPr/>
          <a:lstStyle/>
          <a:p>
            <a:fld id="{3C473740-6CE3-4853-BCBC-5DF77569F750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496386" y="2427102"/>
            <a:ext cx="2689433" cy="1908499"/>
            <a:chOff x="1496386" y="2427102"/>
            <a:chExt cx="2689433" cy="1908499"/>
          </a:xfrm>
        </p:grpSpPr>
        <p:sp>
          <p:nvSpPr>
            <p:cNvPr id="5" name="TextBox 4"/>
            <p:cNvSpPr txBox="1"/>
            <p:nvPr/>
          </p:nvSpPr>
          <p:spPr>
            <a:xfrm>
              <a:off x="1496386" y="3513901"/>
              <a:ext cx="2286000" cy="821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3600" dirty="0" smtClean="0"/>
                <a:t>substitute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2963129" y="2427102"/>
              <a:ext cx="1222690" cy="12304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576219" y="2427102"/>
            <a:ext cx="3092866" cy="2463093"/>
            <a:chOff x="3576219" y="2427102"/>
            <a:chExt cx="3092866" cy="2463093"/>
          </a:xfrm>
        </p:grpSpPr>
        <p:sp>
          <p:nvSpPr>
            <p:cNvPr id="11" name="TextBox 10"/>
            <p:cNvSpPr txBox="1"/>
            <p:nvPr/>
          </p:nvSpPr>
          <p:spPr>
            <a:xfrm>
              <a:off x="3576219" y="3505200"/>
              <a:ext cx="309286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3600" dirty="0" smtClean="0"/>
                <a:t>this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i="1" dirty="0" smtClean="0"/>
                <a:t>regular expression</a:t>
              </a:r>
              <a:endParaRPr lang="en-US" sz="1100" i="1" dirty="0"/>
            </a:p>
          </p:txBody>
        </p:sp>
        <p:cxnSp>
          <p:nvCxnSpPr>
            <p:cNvPr id="14" name="Straight Arrow Connector 13"/>
            <p:cNvCxnSpPr>
              <a:stCxn id="11" idx="0"/>
            </p:cNvCxnSpPr>
            <p:nvPr/>
          </p:nvCxnSpPr>
          <p:spPr>
            <a:xfrm flipV="1">
              <a:off x="5122652" y="2427102"/>
              <a:ext cx="744748" cy="10780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926420" y="2524126"/>
            <a:ext cx="2003633" cy="2397591"/>
            <a:chOff x="6926420" y="2524126"/>
            <a:chExt cx="2003633" cy="2397591"/>
          </a:xfrm>
        </p:grpSpPr>
        <p:sp>
          <p:nvSpPr>
            <p:cNvPr id="12" name="TextBox 11"/>
            <p:cNvSpPr txBox="1"/>
            <p:nvPr/>
          </p:nvSpPr>
          <p:spPr>
            <a:xfrm>
              <a:off x="6926420" y="3536722"/>
              <a:ext cx="200363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3600" dirty="0" smtClean="0"/>
                <a:t>with this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i="1" dirty="0" smtClean="0"/>
                <a:t>text</a:t>
              </a:r>
              <a:endParaRPr lang="en-US" sz="1100" i="1" dirty="0"/>
            </a:p>
          </p:txBody>
        </p: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V="1">
              <a:off x="7928237" y="2524126"/>
              <a:ext cx="64983" cy="10125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9396188" y="2524126"/>
            <a:ext cx="2262412" cy="2559424"/>
            <a:chOff x="9396188" y="2524126"/>
            <a:chExt cx="2262412" cy="2559424"/>
          </a:xfrm>
        </p:grpSpPr>
        <p:sp>
          <p:nvSpPr>
            <p:cNvPr id="13" name="TextBox 12"/>
            <p:cNvSpPr txBox="1"/>
            <p:nvPr/>
          </p:nvSpPr>
          <p:spPr>
            <a:xfrm>
              <a:off x="9396188" y="3544667"/>
              <a:ext cx="2262412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3600" dirty="0" smtClean="0"/>
                <a:t>globally</a:t>
              </a:r>
            </a:p>
            <a:p>
              <a:pPr algn="ctr"/>
              <a:r>
                <a:rPr lang="en-US" sz="2000" dirty="0" smtClean="0"/>
                <a:t>i.e. all occurrences on the line</a:t>
              </a:r>
              <a:endParaRPr lang="en-US" sz="11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9764817" y="2524126"/>
              <a:ext cx="598383" cy="981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85345" y="5334901"/>
            <a:ext cx="8044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The single quotes are not part of 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600" i="1" dirty="0" smtClean="0"/>
              <a:t>. They tell the shell to pass their contents directly to </a:t>
            </a:r>
            <a:r>
              <a:rPr lang="en-U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600" i="1" dirty="0" smtClean="0"/>
              <a:t> without looking at them to see if it can "help."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818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capturing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command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61287"/>
            <a:ext cx="10515600" cy="1219200"/>
          </a:xfrm>
        </p:spPr>
        <p:txBody>
          <a:bodyPr anchor="ctr">
            <a:normAutofit fontScale="92500"/>
          </a:bodyPr>
          <a:lstStyle/>
          <a:p>
            <a:pPr marL="0" indent="0" algn="ctr">
              <a:buNone/>
            </a:pPr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66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6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\(</a:t>
            </a:r>
            <a:r>
              <a:rPr lang="en-US" sz="6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6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6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6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6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\)</a:t>
            </a:r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66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ID: </a:t>
            </a:r>
            <a:r>
              <a:rPr lang="en-US" sz="6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\1</a:t>
            </a:r>
            <a:r>
              <a:rPr lang="en-US" sz="66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66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92567" y="6294436"/>
            <a:ext cx="806865" cy="365125"/>
          </a:xfrm>
        </p:spPr>
        <p:txBody>
          <a:bodyPr/>
          <a:lstStyle/>
          <a:p>
            <a:fld id="{3C473740-6CE3-4853-BCBC-5DF77569F750}" type="slidenum">
              <a:rPr lang="en-US" smtClean="0"/>
              <a:t>4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5345" y="5575428"/>
            <a:ext cx="8044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The </a:t>
            </a:r>
            <a:r>
              <a:rPr lang="en-U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600" i="1" dirty="0" smtClean="0"/>
              <a:t> command and the single quotes have been omitted.</a:t>
            </a:r>
            <a:endParaRPr lang="en-US" sz="1600" i="1" dirty="0"/>
          </a:p>
        </p:txBody>
      </p:sp>
      <p:grpSp>
        <p:nvGrpSpPr>
          <p:cNvPr id="86" name="Group 85"/>
          <p:cNvGrpSpPr/>
          <p:nvPr/>
        </p:nvGrpSpPr>
        <p:grpSpPr>
          <a:xfrm>
            <a:off x="1496385" y="2750130"/>
            <a:ext cx="5541628" cy="2429986"/>
            <a:chOff x="1496385" y="2750130"/>
            <a:chExt cx="5541628" cy="2429986"/>
          </a:xfrm>
        </p:grpSpPr>
        <p:sp>
          <p:nvSpPr>
            <p:cNvPr id="5" name="TextBox 4"/>
            <p:cNvSpPr txBox="1"/>
            <p:nvPr/>
          </p:nvSpPr>
          <p:spPr>
            <a:xfrm>
              <a:off x="1496385" y="3979787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substitute all of this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2819400" y="2864134"/>
              <a:ext cx="685799" cy="1115653"/>
            </a:xfrm>
            <a:prstGeom prst="straightConnector1">
              <a:avLst/>
            </a:prstGeom>
            <a:ln w="19050" cap="rnd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057399" y="2750130"/>
              <a:ext cx="4980614" cy="117664"/>
              <a:chOff x="5689511" y="4214095"/>
              <a:chExt cx="939889" cy="167614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5689511" y="4214095"/>
                <a:ext cx="0" cy="162407"/>
              </a:xfrm>
              <a:prstGeom prst="straightConnector1">
                <a:avLst/>
              </a:prstGeom>
              <a:ln w="12700" cap="rnd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5689511" y="4376495"/>
                <a:ext cx="939889" cy="5214"/>
              </a:xfrm>
              <a:prstGeom prst="straightConnector1">
                <a:avLst/>
              </a:prstGeom>
              <a:ln w="12700" cap="rnd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6629400" y="4214095"/>
                <a:ext cx="0" cy="162407"/>
              </a:xfrm>
              <a:prstGeom prst="straightConnector1">
                <a:avLst/>
              </a:prstGeom>
              <a:ln w="12700" cap="rnd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Group 86"/>
          <p:cNvGrpSpPr/>
          <p:nvPr/>
        </p:nvGrpSpPr>
        <p:grpSpPr>
          <a:xfrm>
            <a:off x="6846783" y="2750130"/>
            <a:ext cx="2728000" cy="1871428"/>
            <a:chOff x="6846783" y="2750130"/>
            <a:chExt cx="2728000" cy="1871428"/>
          </a:xfrm>
        </p:grpSpPr>
        <p:sp>
          <p:nvSpPr>
            <p:cNvPr id="12" name="TextBox 11"/>
            <p:cNvSpPr txBox="1"/>
            <p:nvPr/>
          </p:nvSpPr>
          <p:spPr>
            <a:xfrm>
              <a:off x="6846783" y="3975227"/>
              <a:ext cx="20036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with this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7936443" y="2867793"/>
              <a:ext cx="369357" cy="117080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7571150" y="2750130"/>
              <a:ext cx="2003633" cy="117663"/>
              <a:chOff x="5689511" y="4214095"/>
              <a:chExt cx="939889" cy="167614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 flipV="1">
                <a:off x="5689511" y="4214095"/>
                <a:ext cx="0" cy="162407"/>
              </a:xfrm>
              <a:prstGeom prst="straightConnector1">
                <a:avLst/>
              </a:prstGeom>
              <a:ln w="12700" cap="rnd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5689511" y="4376495"/>
                <a:ext cx="939889" cy="5214"/>
              </a:xfrm>
              <a:prstGeom prst="straightConnector1">
                <a:avLst/>
              </a:prstGeom>
              <a:ln w="12700" cap="rnd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6629400" y="4214095"/>
                <a:ext cx="0" cy="162407"/>
              </a:xfrm>
              <a:prstGeom prst="straightConnector1">
                <a:avLst/>
              </a:prstGeom>
              <a:ln w="12700" cap="rnd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Group 87"/>
          <p:cNvGrpSpPr/>
          <p:nvPr/>
        </p:nvGrpSpPr>
        <p:grpSpPr>
          <a:xfrm>
            <a:off x="9331633" y="2753789"/>
            <a:ext cx="2003633" cy="1867769"/>
            <a:chOff x="9331633" y="2753789"/>
            <a:chExt cx="2003633" cy="1867769"/>
          </a:xfrm>
        </p:grpSpPr>
        <p:sp>
          <p:nvSpPr>
            <p:cNvPr id="45" name="TextBox 44"/>
            <p:cNvSpPr txBox="1"/>
            <p:nvPr/>
          </p:nvSpPr>
          <p:spPr>
            <a:xfrm>
              <a:off x="9331633" y="3975227"/>
              <a:ext cx="20036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plus this</a:t>
              </a:r>
            </a:p>
          </p:txBody>
        </p:sp>
        <p:cxnSp>
          <p:nvCxnSpPr>
            <p:cNvPr id="46" name="Straight Arrow Connector 45"/>
            <p:cNvCxnSpPr>
              <a:stCxn id="45" idx="0"/>
            </p:cNvCxnSpPr>
            <p:nvPr/>
          </p:nvCxnSpPr>
          <p:spPr>
            <a:xfrm flipH="1" flipV="1">
              <a:off x="10108777" y="2864133"/>
              <a:ext cx="224673" cy="11110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9629576" y="2753789"/>
              <a:ext cx="962223" cy="114004"/>
              <a:chOff x="5689511" y="4214095"/>
              <a:chExt cx="939889" cy="167614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flipV="1">
                <a:off x="5689511" y="4214095"/>
                <a:ext cx="0" cy="162407"/>
              </a:xfrm>
              <a:prstGeom prst="straightConnector1">
                <a:avLst/>
              </a:prstGeom>
              <a:ln w="12700" cap="rnd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5689511" y="4376495"/>
                <a:ext cx="939889" cy="5214"/>
              </a:xfrm>
              <a:prstGeom prst="straightConnector1">
                <a:avLst/>
              </a:prstGeom>
              <a:ln w="12700" cap="rnd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629400" y="4214095"/>
                <a:ext cx="0" cy="162407"/>
              </a:xfrm>
              <a:prstGeom prst="straightConnector1">
                <a:avLst/>
              </a:prstGeom>
              <a:ln w="12700" cap="rnd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80"/>
          <p:cNvGrpSpPr/>
          <p:nvPr/>
        </p:nvGrpSpPr>
        <p:grpSpPr>
          <a:xfrm>
            <a:off x="3696554" y="1447800"/>
            <a:ext cx="6892476" cy="459384"/>
            <a:chOff x="3696554" y="1447800"/>
            <a:chExt cx="6892476" cy="459384"/>
          </a:xfrm>
        </p:grpSpPr>
        <p:grpSp>
          <p:nvGrpSpPr>
            <p:cNvPr id="58" name="Group 57"/>
            <p:cNvGrpSpPr/>
            <p:nvPr/>
          </p:nvGrpSpPr>
          <p:grpSpPr>
            <a:xfrm rot="10800000">
              <a:off x="3696554" y="1754434"/>
              <a:ext cx="2170845" cy="152750"/>
              <a:chOff x="5535990" y="4211668"/>
              <a:chExt cx="1093410" cy="170041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 flipV="1">
                <a:off x="5535990" y="4211668"/>
                <a:ext cx="0" cy="162406"/>
              </a:xfrm>
              <a:prstGeom prst="straightConnector1">
                <a:avLst/>
              </a:prstGeom>
              <a:ln w="19050" cap="rnd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rot="10800000" flipH="1" flipV="1">
                <a:off x="5535990" y="4374080"/>
                <a:ext cx="1093410" cy="7629"/>
              </a:xfrm>
              <a:prstGeom prst="straightConnector1">
                <a:avLst/>
              </a:prstGeom>
              <a:ln w="19050" cap="rnd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6629400" y="4214095"/>
                <a:ext cx="0" cy="162407"/>
              </a:xfrm>
              <a:prstGeom prst="straightConnector1">
                <a:avLst/>
              </a:prstGeom>
              <a:ln w="19050" cap="rnd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 rot="10800000">
              <a:off x="9626807" y="1754489"/>
              <a:ext cx="962223" cy="114004"/>
              <a:chOff x="5689511" y="4214095"/>
              <a:chExt cx="939889" cy="167614"/>
            </a:xfrm>
          </p:grpSpPr>
          <p:cxnSp>
            <p:nvCxnSpPr>
              <p:cNvPr id="63" name="Straight Arrow Connector 62"/>
              <p:cNvCxnSpPr/>
              <p:nvPr/>
            </p:nvCxnSpPr>
            <p:spPr>
              <a:xfrm flipV="1">
                <a:off x="5689511" y="4214095"/>
                <a:ext cx="0" cy="162407"/>
              </a:xfrm>
              <a:prstGeom prst="straightConnector1">
                <a:avLst/>
              </a:prstGeom>
              <a:ln w="19050" cap="rnd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5689511" y="4376495"/>
                <a:ext cx="939889" cy="5214"/>
              </a:xfrm>
              <a:prstGeom prst="straightConnector1">
                <a:avLst/>
              </a:prstGeom>
              <a:ln w="19050" cap="rnd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V="1">
                <a:off x="6629400" y="4214095"/>
                <a:ext cx="0" cy="162407"/>
              </a:xfrm>
              <a:prstGeom prst="straightConnector1">
                <a:avLst/>
              </a:prstGeom>
              <a:ln w="19050" cap="rnd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Connector 66"/>
            <p:cNvCxnSpPr/>
            <p:nvPr/>
          </p:nvCxnSpPr>
          <p:spPr>
            <a:xfrm flipV="1">
              <a:off x="4630858" y="1533434"/>
              <a:ext cx="228600" cy="226225"/>
            </a:xfrm>
            <a:prstGeom prst="line">
              <a:avLst/>
            </a:prstGeom>
            <a:ln w="19050" cap="rnd">
              <a:solidFill>
                <a:srgbClr val="FF0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909606" y="1554451"/>
              <a:ext cx="199171" cy="206836"/>
            </a:xfrm>
            <a:prstGeom prst="line">
              <a:avLst/>
            </a:prstGeom>
            <a:ln w="1905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859458" y="1531095"/>
              <a:ext cx="5050148" cy="23357"/>
            </a:xfrm>
            <a:prstGeom prst="line">
              <a:avLst/>
            </a:prstGeom>
            <a:ln w="19050" cap="rnd">
              <a:solidFill>
                <a:srgbClr val="FF0000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Isosceles Triangle 78"/>
            <p:cNvSpPr/>
            <p:nvPr/>
          </p:nvSpPr>
          <p:spPr>
            <a:xfrm rot="5400000">
              <a:off x="7247577" y="1314173"/>
              <a:ext cx="189946" cy="4572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371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captivating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command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61287"/>
            <a:ext cx="10515600" cy="1219200"/>
          </a:xfrm>
        </p:spPr>
        <p:txBody>
          <a:bodyPr anchor="ctr"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66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6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could not</a:t>
            </a:r>
            <a:r>
              <a:rPr lang="en-US" sz="6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lang="en-US" sz="66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Error:</a:t>
            </a:r>
            <a:r>
              <a:rPr lang="en-US" sz="66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66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66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92567" y="6294436"/>
            <a:ext cx="806865" cy="365125"/>
          </a:xfrm>
        </p:spPr>
        <p:txBody>
          <a:bodyPr/>
          <a:lstStyle/>
          <a:p>
            <a:fld id="{3C473740-6CE3-4853-BCBC-5DF77569F750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4037297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substitute all of this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V="1">
            <a:off x="3581400" y="2867794"/>
            <a:ext cx="762000" cy="1169503"/>
          </a:xfrm>
          <a:prstGeom prst="straightConnector1">
            <a:avLst/>
          </a:prstGeom>
          <a:ln w="19050" cap="rnd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057399" y="2750130"/>
            <a:ext cx="4980614" cy="117664"/>
            <a:chOff x="5689511" y="4214095"/>
            <a:chExt cx="939889" cy="167614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5689511" y="4214095"/>
              <a:ext cx="0" cy="162407"/>
            </a:xfrm>
            <a:prstGeom prst="straightConnector1">
              <a:avLst/>
            </a:prstGeom>
            <a:ln w="12700" cap="rnd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689511" y="4376495"/>
              <a:ext cx="939889" cy="5214"/>
            </a:xfrm>
            <a:prstGeom prst="straightConnector1">
              <a:avLst/>
            </a:prstGeom>
            <a:ln w="12700" cap="rnd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629400" y="4214095"/>
              <a:ext cx="0" cy="162407"/>
            </a:xfrm>
            <a:prstGeom prst="straightConnector1">
              <a:avLst/>
            </a:prstGeom>
            <a:ln w="12700" cap="rnd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846783" y="3975227"/>
            <a:ext cx="200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with this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936443" y="2867794"/>
            <a:ext cx="445557" cy="1170808"/>
          </a:xfrm>
          <a:prstGeom prst="straightConnector1">
            <a:avLst/>
          </a:prstGeom>
          <a:ln w="19050" cap="rnd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7571150" y="2745613"/>
            <a:ext cx="2610126" cy="114004"/>
            <a:chOff x="5689511" y="4214095"/>
            <a:chExt cx="939889" cy="167614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5689511" y="4214095"/>
              <a:ext cx="0" cy="162407"/>
            </a:xfrm>
            <a:prstGeom prst="straightConnector1">
              <a:avLst/>
            </a:prstGeom>
            <a:ln w="12700" cap="rnd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689511" y="4376495"/>
              <a:ext cx="939889" cy="5214"/>
            </a:xfrm>
            <a:prstGeom prst="straightConnector1">
              <a:avLst/>
            </a:prstGeom>
            <a:ln w="12700" cap="rnd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629400" y="4214095"/>
              <a:ext cx="0" cy="162407"/>
            </a:xfrm>
            <a:prstGeom prst="straightConnector1">
              <a:avLst/>
            </a:prstGeom>
            <a:ln w="12700" cap="rnd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9616734" y="3962527"/>
            <a:ext cx="200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plus this</a:t>
            </a:r>
          </a:p>
        </p:txBody>
      </p:sp>
      <p:cxnSp>
        <p:nvCxnSpPr>
          <p:cNvPr id="46" name="Straight Arrow Connector 45"/>
          <p:cNvCxnSpPr>
            <a:stCxn id="45" idx="0"/>
          </p:cNvCxnSpPr>
          <p:nvPr/>
        </p:nvCxnSpPr>
        <p:spPr>
          <a:xfrm flipH="1" flipV="1">
            <a:off x="10393878" y="2851433"/>
            <a:ext cx="224673" cy="1111094"/>
          </a:xfrm>
          <a:prstGeom prst="straightConnector1">
            <a:avLst/>
          </a:prstGeom>
          <a:ln w="19050" cap="rnd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0210798" y="2745612"/>
            <a:ext cx="378231" cy="114007"/>
            <a:chOff x="5689511" y="4214095"/>
            <a:chExt cx="939889" cy="167618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5689511" y="4214095"/>
              <a:ext cx="0" cy="162407"/>
            </a:xfrm>
            <a:prstGeom prst="straightConnector1">
              <a:avLst/>
            </a:prstGeom>
            <a:ln w="12700" cap="rnd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689511" y="4376495"/>
              <a:ext cx="939889" cy="5214"/>
            </a:xfrm>
            <a:prstGeom prst="straightConnector1">
              <a:avLst/>
            </a:prstGeom>
            <a:ln w="12700" cap="rnd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6629400" y="4214095"/>
              <a:ext cx="0" cy="162407"/>
            </a:xfrm>
            <a:prstGeom prst="straightConnector1">
              <a:avLst/>
            </a:prstGeom>
            <a:ln w="12700" cap="rnd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 rot="10800000">
            <a:off x="2057398" y="1754429"/>
            <a:ext cx="4980614" cy="150570"/>
            <a:chOff x="5689511" y="4214095"/>
            <a:chExt cx="939889" cy="167614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5689511" y="4214095"/>
              <a:ext cx="0" cy="162407"/>
            </a:xfrm>
            <a:prstGeom prst="straightConnector1">
              <a:avLst/>
            </a:prstGeom>
            <a:ln w="19050" cap="rnd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5689511" y="4376495"/>
              <a:ext cx="939889" cy="5214"/>
            </a:xfrm>
            <a:prstGeom prst="straightConnector1">
              <a:avLst/>
            </a:prstGeom>
            <a:ln w="19050" cap="rnd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6629400" y="4214095"/>
              <a:ext cx="0" cy="162407"/>
            </a:xfrm>
            <a:prstGeom prst="straightConnector1">
              <a:avLst/>
            </a:prstGeom>
            <a:ln w="19050" cap="rnd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0800000">
            <a:off x="10210799" y="1745743"/>
            <a:ext cx="378230" cy="159256"/>
            <a:chOff x="5689511" y="4214095"/>
            <a:chExt cx="939889" cy="167614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5689511" y="4214095"/>
              <a:ext cx="0" cy="162407"/>
            </a:xfrm>
            <a:prstGeom prst="straightConnector1">
              <a:avLst/>
            </a:prstGeom>
            <a:ln w="19050" cap="rnd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689511" y="4376495"/>
              <a:ext cx="939889" cy="5214"/>
            </a:xfrm>
            <a:prstGeom prst="straightConnector1">
              <a:avLst/>
            </a:prstGeom>
            <a:ln w="19050" cap="rnd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6629400" y="4214095"/>
              <a:ext cx="0" cy="162407"/>
            </a:xfrm>
            <a:prstGeom prst="straightConnector1">
              <a:avLst/>
            </a:prstGeom>
            <a:ln w="19050" cap="rnd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 flipV="1">
            <a:off x="4932051" y="1519518"/>
            <a:ext cx="228600" cy="226225"/>
          </a:xfrm>
          <a:prstGeom prst="line">
            <a:avLst/>
          </a:prstGeom>
          <a:ln w="19050" cap="rnd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0210799" y="1540535"/>
            <a:ext cx="199171" cy="206836"/>
          </a:xfrm>
          <a:prstGeom prst="line">
            <a:avLst/>
          </a:prstGeom>
          <a:ln w="190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160651" y="1524790"/>
            <a:ext cx="5050148" cy="23357"/>
          </a:xfrm>
          <a:prstGeom prst="line">
            <a:avLst/>
          </a:prstGeom>
          <a:ln w="19050" cap="rnd">
            <a:solidFill>
              <a:srgbClr val="FF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/>
          <p:cNvSpPr/>
          <p:nvPr/>
        </p:nvSpPr>
        <p:spPr>
          <a:xfrm rot="5400000">
            <a:off x="7590752" y="1307868"/>
            <a:ext cx="189946" cy="4572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slap-dash slash-hash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command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61287"/>
            <a:ext cx="12191999" cy="121920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4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/share</a:t>
            </a:r>
            <a:r>
              <a:rPr lang="en-US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dex</a:t>
            </a:r>
            <a:r>
              <a:rPr lang="en-US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4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ihme</a:t>
            </a:r>
            <a:r>
              <a:rPr lang="en-US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dex-usa</a:t>
            </a:r>
            <a:r>
              <a:rPr lang="en-US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4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4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92567" y="6294436"/>
            <a:ext cx="806865" cy="365125"/>
          </a:xfrm>
        </p:spPr>
        <p:txBody>
          <a:bodyPr/>
          <a:lstStyle/>
          <a:p>
            <a:fld id="{3C473740-6CE3-4853-BCBC-5DF77569F750}" type="slidenum">
              <a:rPr lang="en-US" smtClean="0"/>
              <a:t>6</a:t>
            </a:fld>
            <a:endParaRPr lang="en-US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723901" y="2970962"/>
            <a:ext cx="10744199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ranklin Gothic Book" panose="020B0503020102020204" pitchFamily="34" charset="0"/>
              <a:buChar char="∙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ranklin Gothic Book" panose="020B0503020102020204" pitchFamily="34" charset="0"/>
              <a:buChar char="∙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ranklin Gothic Book" panose="020B0503020102020204" pitchFamily="34" charset="0"/>
              <a:buChar char="∙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ranklin Gothic Book" panose="020B0503020102020204" pitchFamily="34" charset="0"/>
              <a:buChar char="∙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ranklin Gothic Book" panose="020B0503020102020204" pitchFamily="34" charset="0"/>
              <a:buChar char="∙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4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dex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4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ihme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dex-usa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4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US" sz="4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609598" y="4648200"/>
            <a:ext cx="10972801" cy="534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ranklin Gothic Book" panose="020B0503020102020204" pitchFamily="34" charset="0"/>
              <a:buChar char="∙"/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ranklin Gothic Book" panose="020B0503020102020204" pitchFamily="34" charset="0"/>
              <a:buChar char="∙"/>
              <a:defRPr sz="24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ranklin Gothic Book" panose="020B0503020102020204" pitchFamily="34" charset="0"/>
              <a:buChar char="∙"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ranklin Gothic Book" panose="020B0503020102020204" pitchFamily="34" charset="0"/>
              <a:buChar char="∙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ranklin Gothic Book" panose="020B0503020102020204" pitchFamily="34" charset="0"/>
              <a:buChar char="∙"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US" sz="1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2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you can't spell awkward one-liner without a-w-k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354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basic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command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1"/>
            <a:ext cx="10515600" cy="12192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awk </a:t>
            </a:r>
            <a:r>
              <a:rPr lang="en-US" sz="66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6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6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6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66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66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92567" y="6294436"/>
            <a:ext cx="806865" cy="365125"/>
          </a:xfrm>
        </p:spPr>
        <p:txBody>
          <a:bodyPr/>
          <a:lstStyle/>
          <a:p>
            <a:fld id="{3C473740-6CE3-4853-BCBC-5DF77569F75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983" y="3273659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start a block of instructions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019300" y="2209802"/>
            <a:ext cx="2628900" cy="1155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235502" y="2286001"/>
            <a:ext cx="1860497" cy="15262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" idx="0"/>
          </p:cNvCxnSpPr>
          <p:nvPr/>
        </p:nvCxnSpPr>
        <p:spPr>
          <a:xfrm flipV="1">
            <a:off x="6840683" y="2286001"/>
            <a:ext cx="1280225" cy="18741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930054" y="2286002"/>
            <a:ext cx="733108" cy="17051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85345" y="5575428"/>
            <a:ext cx="8044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The single quotes are not part of the 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00" i="1" dirty="0" smtClean="0"/>
              <a:t> command. They are there for the shell.</a:t>
            </a:r>
            <a:endParaRPr lang="en-US" sz="16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2917259" y="3816848"/>
            <a:ext cx="21881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print to the screen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298429" y="4160179"/>
            <a:ext cx="3084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reference a field</a:t>
            </a:r>
          </a:p>
          <a:p>
            <a:pPr algn="ctr"/>
            <a:r>
              <a:rPr lang="en-US" sz="3200" dirty="0" smtClean="0"/>
              <a:t>(column)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8439290" y="4114013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3</a:t>
            </a:r>
            <a:r>
              <a:rPr lang="en-US" sz="3200" baseline="30000" dirty="0" smtClean="0"/>
              <a:t>rd</a:t>
            </a:r>
            <a:r>
              <a:rPr lang="en-US" sz="3200" dirty="0" smtClean="0"/>
              <a:t> field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0644836" y="2723149"/>
            <a:ext cx="1417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end block</a:t>
            </a:r>
          </a:p>
          <a:p>
            <a:pPr algn="ctr"/>
            <a:endParaRPr lang="en-US" sz="16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9510967" y="2272387"/>
            <a:ext cx="1309433" cy="9507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4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 intermediate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command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1"/>
            <a:ext cx="10515600" cy="1219200"/>
          </a:xfrm>
        </p:spPr>
        <p:txBody>
          <a:bodyPr anchor="ctr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awk </a:t>
            </a:r>
            <a:r>
              <a:rPr lang="en-US" sz="6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–F</a:t>
            </a:r>
            <a:r>
              <a:rPr lang="en-US" sz="66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66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6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6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6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NF</a:t>
            </a:r>
            <a:r>
              <a:rPr lang="en-US" sz="6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6600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66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92567" y="6294436"/>
            <a:ext cx="806865" cy="365125"/>
          </a:xfrm>
        </p:spPr>
        <p:txBody>
          <a:bodyPr/>
          <a:lstStyle/>
          <a:p>
            <a:fld id="{3C473740-6CE3-4853-BCBC-5DF77569F750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5768" y="3352800"/>
            <a:ext cx="18415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specify field separator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362200" y="2286002"/>
            <a:ext cx="970345" cy="10667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404017" y="2347827"/>
            <a:ext cx="244183" cy="1789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" idx="0"/>
          </p:cNvCxnSpPr>
          <p:nvPr/>
        </p:nvCxnSpPr>
        <p:spPr>
          <a:xfrm flipV="1">
            <a:off x="7890918" y="2286001"/>
            <a:ext cx="1061191" cy="18821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9753600" y="2286002"/>
            <a:ext cx="685800" cy="17051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38600" y="4172385"/>
            <a:ext cx="1572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 comma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920164" y="4168200"/>
            <a:ext cx="1941507" cy="1085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reference a field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63162" y="3953335"/>
            <a:ext cx="1847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last field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777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lko_Template.potx" id="{87A6C804-DF85-4F53-8FCD-159EA8076AA2}" vid="{174D39D6-F9DD-4BB6-A5ED-C7D4B0A853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Falko_Template</Template>
  <TotalTime>182</TotalTime>
  <Words>395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Comic Sans MS</vt:lpstr>
      <vt:lpstr>Courier New</vt:lpstr>
      <vt:lpstr>Franklin Gothic Book</vt:lpstr>
      <vt:lpstr>Office Theme</vt:lpstr>
      <vt:lpstr>sed &amp; awk</vt:lpstr>
      <vt:lpstr>sed</vt:lpstr>
      <vt:lpstr>A basic sed command</vt:lpstr>
      <vt:lpstr>A capturing sed command</vt:lpstr>
      <vt:lpstr>A captivating sed command</vt:lpstr>
      <vt:lpstr>A slap-dash slash-hash sed command</vt:lpstr>
      <vt:lpstr>awk</vt:lpstr>
      <vt:lpstr>A basic awk command</vt:lpstr>
      <vt:lpstr>An intermediate awk command</vt:lpstr>
      <vt:lpstr>An advanced awk command</vt:lpstr>
      <vt:lpstr>A pretty fancy awk command</vt:lpstr>
      <vt:lpstr>A History Lesson</vt:lpstr>
      <vt:lpstr>A long, long time ago…</vt:lpstr>
      <vt:lpstr>printf</vt:lpstr>
      <vt:lpstr>Formatting output with printf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sed &amp; awk</dc:title>
  <dc:creator>Falko Goettsch</dc:creator>
  <cp:lastModifiedBy>Falko Goettsch</cp:lastModifiedBy>
  <cp:revision>32</cp:revision>
  <dcterms:created xsi:type="dcterms:W3CDTF">2018-04-24T04:11:39Z</dcterms:created>
  <dcterms:modified xsi:type="dcterms:W3CDTF">2018-07-15T23:43:05Z</dcterms:modified>
</cp:coreProperties>
</file>