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9" r:id="rId1"/>
  </p:sldMasterIdLst>
  <p:notesMasterIdLst>
    <p:notesMasterId r:id="rId28"/>
  </p:notesMasterIdLst>
  <p:sldIdLst>
    <p:sldId id="257" r:id="rId2"/>
    <p:sldId id="299" r:id="rId3"/>
    <p:sldId id="262" r:id="rId4"/>
    <p:sldId id="263" r:id="rId5"/>
    <p:sldId id="264" r:id="rId6"/>
    <p:sldId id="307" r:id="rId7"/>
    <p:sldId id="270" r:id="rId8"/>
    <p:sldId id="323" r:id="rId9"/>
    <p:sldId id="309" r:id="rId10"/>
    <p:sldId id="310" r:id="rId11"/>
    <p:sldId id="311" r:id="rId12"/>
    <p:sldId id="312" r:id="rId13"/>
    <p:sldId id="325" r:id="rId14"/>
    <p:sldId id="283" r:id="rId15"/>
    <p:sldId id="286" r:id="rId16"/>
    <p:sldId id="316" r:id="rId17"/>
    <p:sldId id="318" r:id="rId18"/>
    <p:sldId id="317" r:id="rId19"/>
    <p:sldId id="327" r:id="rId20"/>
    <p:sldId id="328" r:id="rId21"/>
    <p:sldId id="329" r:id="rId22"/>
    <p:sldId id="330" r:id="rId23"/>
    <p:sldId id="331" r:id="rId24"/>
    <p:sldId id="306" r:id="rId25"/>
    <p:sldId id="315" r:id="rId26"/>
    <p:sldId id="33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ED2F8"/>
    <a:srgbClr val="FEBAF4"/>
    <a:srgbClr val="FEC6F6"/>
    <a:srgbClr val="EC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71860" autoAdjust="0"/>
  </p:normalViewPr>
  <p:slideViewPr>
    <p:cSldViewPr snapToGrid="0">
      <p:cViewPr varScale="1">
        <p:scale>
          <a:sx n="80" d="100"/>
          <a:sy n="80" d="100"/>
        </p:scale>
        <p:origin x="102" y="87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9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6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7914D-0F62-49F4-BC78-DE89A3A3B31A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7335A-5331-4A80-83E3-A51B5E17D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71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335A-5331-4A80-83E3-A51B5E17D4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90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335A-5331-4A80-83E3-A51B5E17D4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7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335A-5331-4A80-83E3-A51B5E17D4A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2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7335A-5331-4A80-83E3-A51B5E17D4A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6015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335A-5331-4A80-83E3-A51B5E17D4A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83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335A-5331-4A80-83E3-A51B5E17D4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30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335A-5331-4A80-83E3-A51B5E17D4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94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335A-5331-4A80-83E3-A51B5E17D4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22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335A-5331-4A80-83E3-A51B5E17D4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14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335A-5331-4A80-83E3-A51B5E17D4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7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335A-5331-4A80-83E3-A51B5E17D4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87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335A-5331-4A80-83E3-A51B5E17D4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60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335A-5331-4A80-83E3-A51B5E17D4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07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CD18-8C9A-4429-98CE-7307394D882D}" type="datetime1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15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62A0-0F68-4ED9-A133-8EE126507079}" type="datetime1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7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A3B7-8F16-414F-9952-5CBCFCF7163C}" type="datetime1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6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679B-F916-4761-B7CE-969A7CA61C4B}" type="datetime1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74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2F0D-8F2D-4CF4-A236-B47EE1B4181E}" type="datetime1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0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71DA-6AE7-49D3-BFD4-12BEA3374C63}" type="datetime1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492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96D5-AD58-4AC2-9007-2574B3AFF6DE}" type="datetime1">
              <a:rPr lang="en-US" smtClean="0"/>
              <a:t>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908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284A-9685-46C6-A0B8-FB9989277A0A}" type="datetime1">
              <a:rPr lang="en-US" smtClean="0"/>
              <a:t>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A7D1-8D9C-4467-ACFE-3B97804D63B9}" type="datetime1">
              <a:rPr lang="en-US" smtClean="0"/>
              <a:t>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6C0B-178A-401B-8055-9296E7510EFE}" type="datetime1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133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52D1-E384-4B0C-B660-04E7AEB8D949}" type="datetime1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6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4341-2522-417E-809E-97D6680CA226}" type="datetime1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58F37-26E0-408C-A6AF-906A231B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0868" y="440575"/>
            <a:ext cx="11420669" cy="6035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normAutofit lnSpcReduction="10000"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(?:(?:\r\n)?[ \t])*(?:(?:(?:[^()&lt;&gt;@,;:\\".\[\] \000‑\031]+(?:(?:(?:\r\n)?[  \t])+|\Z|(?=[\["()&lt;&gt;@,;:\\".\[\]]))|"(?:[^\"\r\\]|\\.|(?:(?:\r\n)?[ \t]))*"(?:(?: \r\n)?[ \t])*)(?:\.(?:(?:\r\n)?[ \t])*(?:[^()&lt;&gt;@,;:\\".\[\] \000‑\031]+(?:(?:( ?:\r\n)?[ \t])+|\Z|(?=[\["()&lt;&gt;@,;:\\".\[\]]))|"(?:[^\"\r\\]|\\.|(?:(?:\r\n)?[ \t]))*"(?:(?:\r\n)?[ \t])*))*@(?:(?:\r\n)?[ \t])*(?:[^()&lt;&gt;@,;:\\".\[\] \000‑\0 31]+(?:(?:(?:\r\n)?[ \t])+|\Z|(?=[\["()&lt;&gt;@,;:\\".\[\]]))|\[([^\[\]\r\\]|\\.)*\ ](?:(?:\r\n)?[ \t])*)(?:\.(?:(?:\r\n)?[ \t])*(?:[^()&lt;&gt;@,;:\\".\[\] \000‑\031]+ (?:(?:(?:\r\n)?[ \t])+|\Z|(?=[\["()&lt;&gt;@,;:\\".\[\]]))|\[([^\[\]\r\\]|\\.)*\](?: (?:\r\n)?[ \t])*))*|(?:[^()&lt;&gt;@,;:\\".\[\] \000‑\031]+(?:(?:(?:\r\n)?[ \t])+|\Z |(?=[\["()&lt;&gt;@,;:\\".\[\]]))|"(?:[^\"\r\\]|\\.|(?:(?:\r\n)?[ \t]))*"(?:(?:\r\n) ?[ \t])*)*\&lt;(?:(?:\r\n)?[ \t])*(?:@(?:[^()&lt;&gt;@,;:\\".\[\] \000‑\031]+(?:(?:(?:\ r\n)?[ \t])+|\Z|(?=[\["()&lt;&gt;@,;:\\".\[\]]))|\[([^\[\]\r\\]|\\.)*\](?:(?:\r\n)?[  \t])*)(?:\.(?:(?:\r\n)?[ \t])*(?:[^()&lt;&gt;@,;:\\".\[\] \000‑\031]+(?:(?:(?:\r\n) ?[ \t])+|\Z|(?=[\["()&lt;&gt;@,;:\\".\[\]]))|\[([^\[\]\r\\]|\\.)*\](?:(?:\r\n)?[ \t] )*))*(?:,@(?:(?:\r\n)?[ \t])*(?:[^()&lt;&gt;@,;:\\".\[\] \000‑\031]+(?:(?:(?:\r\n)?[  \t])+|\Z|(?=[\["()&lt;&gt;@,;:\\".\[\]]))|\[([^\[\]\r\\]|\\.)*\](?:(?:\r\n)?[ \t])* )(?:\.(?:(?:\r\n)?[ \t])*(?:[^()&lt;&gt;@,;:\\".\[\] \000‑\031]+(?:(?:(?:\r\n)?[ \t] )+|\Z|(?=[\["()&lt;&gt;@,;:\\".\[\]]))|\[([^\[\]\r\\]|\\.)*\](?:(?:\r\n)?[ \t])*))*) *:(?:(?:\r\n)?[ \t])*)?(?:[^()&lt;&gt;@,;:\\".\[\] \000‑\031]+(?:(?:(?:\r\n)?[ \t])+ |\Z|(?=[\["()&lt;&gt;@,;:\\".\[\]]))|"(?:[^\"\r\\]|\\.|(?:(?:\r\n)?[ \t]))*"(?:(?:\r \n)?[ \t])*)(?:\.(?:(?:\r\n)?[ \t])*(?:[^()&lt;&gt;@,;:\\".\[\] \000‑\031]+(?:(?:(?: \r\n)?[ \t])+|\Z|(?=[\["()&lt;&gt;@,;:\\".\[\]]))|"(?:[^\"\r\\]|\\.|(?:(?:\r\n)?[ \t ]))*"(?:(?:\r\n)?[ \t])*))*@(?:(?:\r\n)?[ \t])*(?:[^()&lt;&gt;@,;:\\".\[\] \000‑\031 ]+(?:(?:(?:\r\n)?[ \t])+|\Z|(?=[\["()&lt;&gt;@,;:\\".\[\]]))|\[([^\[\]\r\\]|\\.)*\]( ?:(?:\r\n)?[ \t])*)(?:\.(?:(?:\r\n)?[ \t])*(?:[^()&lt;&gt;@,;:\\".\[\] \000‑\031]+(? :(?:(?:\r\n)?[ \t])+|\Z|(?=[\["()&lt;&gt;@,;:\\".\[\]]))|\[([^\[\]\r\\]|\\.)*\](?:(? :\r\n)?[ \t])*))*\&gt;(?:(?:\r\n)?[ \t])*)|(?:[^()&lt;&gt;@,;:\\".\[\] \000‑\031]+(?:(? :(?:\r\n)?[ \t])+|\Z|(?=[\["()&lt;&gt;@,;:\\".\[\]]))|"(?:[^\"\r\\]|\\.|(?:(?:\r\n)? [ \t]))*"(?:(?:\r\n)?[ \t])*)*:(?:(?:\r\n)?[ \t])*(?:(?:(?:[^()&lt;&gt;@,;:\\".\[\] \000‑\031]+(?:(?:(?:\r\n)?[ \t])+|\Z|(?=[\["()&lt;&gt;@,;:\\".\[\]]))|"(?:[^\"\r\\]| \\.|(?:(?:\r\n)?[ \t]))*"(?:(?:\r\n)?[ \t])*)(?:\.(?:(?:\r\n)?[ \t])*(?:[^()&lt;&gt; @,;:\\".\[\] \000‑\031]+(?:(?:(?:\r\n)?[ \t])+|\Z|(?=[\["()&lt;&gt;@,;:\\".\[\]]))|" (?:[^\"\r\\]|\\.|(?:(?:\r\n)?[ \t]))*"(?:(?:\r\n)?[ \t])*))*@(?:(?:\r\n)?[ \t] )*(?:[^()&lt;&gt;@,;:\\".\[\] \000‑\031]+(?:(?:(?:\r\n)?[ \t])+|\Z|(?=[\["()&lt;&gt;@,;:\\ ".\[\]]))|\[([^\[\]\r\\]|\\.)*\](?:(?:\r\n)?[ \t])*)(?:\.(?:(?:\r\n)?[ \t])*(? :[^()&lt;&gt;@,;:\\".\[\] \000‑\031]+(?:(?:(?:\r\n)?[ \t])+|\Z|(?=[\["()&lt;&gt;@,;:\\".\[ \]]))|\[([^\[\]\r\\]|\\.)*\](?:(?:\r\n)?[ \t])*))*|(?:[^()&lt;&gt;@,;:\\".\[\] \000‑ \031]+(?:(?:(?:\r\n)?[ \t])+|\Z|(?=[\["()&lt;&gt;@,;:\\".\[\]]))|"(?:[^\"\r\\]|\\.|( ?:(?:\r\n)?[ \t]))*"(?:(?:\r\n)?[ \t])*)*\&lt;(?:(?:\r\n)?[ \t])*(?:@(?:[^()&lt;&gt;@,; :\\".\[\] \000‑\031]+(?:(?:(?:\r\n)?[ \t])+|\Z|(?=[\["()&lt;&gt;@,;:\\".\[\]]))|\[([ ^\[\]\r\\]|\\.)*\](?:(?:\r\n)?[ \t])*)(?:\.(?:(?:\r\n)?[ \t])*(?:[^()&lt;&gt;@,;:\\" .\[\] \000‑\031]+(?:(?:(?:\r\n)?[ \t])+|\Z|(?=[\["()&lt;&gt;@,;:\\".\[\]]))|\[([^\[\ ]\r\\]|\\.)*\](?:(?:\r\n)?[ \t])*))*(?:,@(?:(?:\r\n)?[ \t])*(?:[^()&lt;&gt;@,;:\\".\ [\] \000‑\031]+(?:(?:(?:\r\n)?[ \t])+|\Z|(?=[\["()&lt;&gt;@,;:\\".\[\]]))|\[([^\[\]\ r\\]|\\.)*\](?:(?:\r\n)?[ \t])*)(?:\.(?:(?:\r\n)?[ \t])*(?:[^()&lt;&gt;@,;:\\".\[\] \000‑\031]+(?:(?:(?:\r\n)?[ \t])+|\Z|(?=[\["()&lt;&gt;@,;:\\".\[\]]))|\[([^\[\]\r\\] |\\.)*\](?:(?:\r\n)?[ \t])*))*)*:(?:(?:\r\n)?[ \t])*)?(?:[^()&lt;&gt;@,;:\\".\[\] \0 00‑\031]+(?:(?:(?:\r\n)?[ \t])+|\Z|(?=[\["()&lt;&gt;@,;:\\".\[\]]))|"(?:[^\"\r\\]|\\ .|(?:(?:\r\n)?[ \t]))*"(?:(?:\r\n)?[ \t])*)(?:\.(?:(?:\r\n)?[ \t])*(?:[^()&lt;&gt;@, ;:\\".\[\] \000‑\031]+(?:(?:(?:\r\n)?[ \t])+|\Z|(?=[\["()&lt;&gt;@,;:\\".\[\]]))|"(? :[^\"\r\\]|\\.|(?:(?:\r\n)?[ \t]))*"(?:(?:\r\n)?[ \t])*))*@(?:(?:\r\n)?[ \t])* (?:[^()&lt;&gt;@,;:\\".\[\] \000‑\031]+(?:(?:(?:\r\n)?[ \t])+|\Z|(?=[\["()&lt;&gt;@,;:\\". \[\]]))|\[([^\[\]\r\\]|\\.)*\](?:(?:\r\n)?[ \t])*)(?:\.(?:(?:\r\n)?[ \t])*(?:[ ^()&lt;&gt;@,;:\\".\[\] \000‑\031]+(?:(?:(?:\r\n)?[ \t])+|\Z|(?=[\["()&lt;&gt;@,;:\\".\[\] ]))|\[([^\[\]\r\\]|\\.)*\](?:(?:\r\n)?[ \t])*))*\&gt;(?:(?:\r\n)?[ \t])*)(?:,\s*( ?:(?:[^()&lt;&gt;@,;:\\".\[\] \000‑\031]+(?:(?:(?:\r\n)?[ \t])+|\Z|(?=[\["()&lt;&gt;@,;:\\ ".\[\]]))|"(?:[^\"\r\\]|\\.|(?:(?:\r\n)?[ \t]))*"(?:(?:\r\n)?[ \t])*)(?:\.(?:( ?:\r\n)?[ \t])*(?:[^()&lt;&gt;@,;:\\".\[\] \000‑\031]+(?:(?:(?:\r\n)?[ \t])+|\Z|(?=[ \["()&lt;&gt;@,;:\\".\[\]]))|"(?:[^\"\r\\]|\\.|(?:(?:\r\n)?[ \t]))*"(?:(?:\r\n)?[ \t ])*))*@(?:(?:\r\n)?[ \t])*(?:[^()&lt;&gt;@,;:\\".\[\] \000‑\031]+(?:(?:(?:\r\n)?[ \t ])+|\Z|(?=[\["()&lt;&gt;@,;:\\".\[\]]))|\[([^\[\]\r\\]|\\.)*\](?:(?:\r\n)?[ \t])*)(? :\.(?:(?:\r\n)?[ \t])*(?:[^()&lt;&gt;@,;:\\".\[\] \000‑\031]+(?:(?:(?:\r\n)?[ \t])+| \Z|(?=[\["()&lt;&gt;@,;:\\".\[\]]))|\[([^\[\]\r\\]|\\.)*\](?:(?:\r\n)?[ \t])*))*|(?: [^()&lt;&gt;@,;:\\".\[\] \000‑\031]+(?:(?:(?:\r\n)?[ \t])+|\Z|(?=[\["()&lt;&gt;@,;:\\".\[\ ]]))|"(?:[^\"\r\\]|\\.|(?:(?:\r\n)?[ \t]))*"(?:(?:\r\n)?[ \t])*)*\&lt;(?:(?:\r\n) ?[ \t])*(?:@(?:[^()&lt;&gt;@,;:\\".\[\] \000‑\031]+(?:(?:(?:\r\n)?[ \t])+|\Z|(?=[\[" ()&lt;&gt;@,;:\\".\[\]]))|\[([^\[\]\r\\]|\\.)*\](?:(?:\r\n)?[ \t])*)(?:\.(?:(?:\r\n) ?[ \t])*(?:[^()&lt;&gt;@,;:\\".\[\] \000‑\031]+(?:(?:(?:\r\n)?[ \t])+|\Z|(?=[\["()&lt;&gt; @,;:\\".\[\]]))|\[([^\[\]\r\\]|\\.)*\](?:(?:\r\n)?[ \t])*))*(?:,@(?:(?:\r\n)?[  \t])*(?:[^()&lt;&gt;@,;:\\".\[\] \000‑\031]+(?:(?:(?:\r\n)?[ \t])+|\Z|(?=[\["()&lt;&gt;@, ;:\\".\[\]]))|\[([^\[\]\r\\]|\\.)*\](?:(?:\r\n)?[ \t])*)(?:\.(?:(?:\r\n)?[ \t] )*(?:[^()&lt;&gt;@,;:\\".\[\] \000‑\031]+(?:(?:(?:\r\n)?[ \t])+|\Z|(?=[\["()&lt;&gt;@,;:\\ ".\[\]]))|\[([^\[\]\r\\]|\\.)*\](?:(?:\r\n)?[ \t])*))*)*:(?:(?:\r\n)?[ \t])*)? (?:[^()&lt;&gt;@,;:\\".\[\] \000‑\031]+(?:(?:(?:\r\n)?[ \t])+|\Z|(?=[\["()&lt;&gt;@,;:\\". \[\]]))|"(?:[^\"\r\\]|\\.|(?:(?:\r\n)?[ \t]))*"(?:(?:\r\n)?[ \t])*)(?:\.(?:(?: \r\n)?[ \t])*(?:[^()&lt;&gt;@,;:\\".\[\] \000‑\031]+(?:(?:(?:\r\n)?[ \t])+|\Z|(?=[\[ "()&lt;&gt;@,;:\\".\[\]]))|"(?:[^\"\r\\]|\\.|(?:(?:\r\n)?[ \t]))*"(?:(?:\r\n)?[ \t]) *))*@(?:(?:\r\n)?[ \t])*(?:[^()&lt;&gt;@,;:\\".\[\] \000‑\031]+(?:(?:(?:\r\n)?[ \t]) +|\Z|(?=[\["()&lt;&gt;@,;:\\".\[\]]))|\[([^\[\]\r\\]|\\.)*\](?:(?:\r\n)?[ \t])*)(?:\ .(?:(?:\r\n)?[ \t])*(?:[^()&lt;&gt;@,;:\\".\[\] \000‑\031]+(?:(?:(?:\r\n)?[ \t])+|\Z |(?=[\["()&lt;&gt;@,;:\\".\[\]]))|\[([^\[\]\r\\]|\\.)*\](?:(?:\r\n)?[ \t])*))*\&gt;(?:( ?:\r\n)?[ \t])*))*)?;\s*)</a:t>
            </a:r>
            <a:endParaRPr kumimoji="0" lang="en-US" sz="9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37983" y="1770611"/>
            <a:ext cx="7326438" cy="31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Using Regular Expressions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Now you have two problems</a:t>
            </a:r>
            <a:endParaRPr kumimoji="0" lang="en-US" sz="3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0805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Base"/>
          <p:cNvGrpSpPr/>
          <p:nvPr/>
        </p:nvGrpSpPr>
        <p:grpSpPr>
          <a:xfrm>
            <a:off x="833438" y="1106488"/>
            <a:ext cx="10525125" cy="5248275"/>
            <a:chOff x="833438" y="1106488"/>
            <a:chExt cx="10525125" cy="5248275"/>
          </a:xfrm>
        </p:grpSpPr>
        <p:grpSp>
          <p:nvGrpSpPr>
            <p:cNvPr id="99" name="Yellow"/>
            <p:cNvGrpSpPr/>
            <p:nvPr/>
          </p:nvGrpSpPr>
          <p:grpSpPr>
            <a:xfrm>
              <a:off x="833438" y="1106488"/>
              <a:ext cx="5262563" cy="2386012"/>
              <a:chOff x="833438" y="1106488"/>
              <a:chExt cx="5262563" cy="2386012"/>
            </a:xfrm>
          </p:grpSpPr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833438" y="1106488"/>
                <a:ext cx="5262563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833438" y="1584325"/>
                <a:ext cx="2632075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3465513" y="1584325"/>
                <a:ext cx="2630488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11"/>
              <p:cNvSpPr>
                <a:spLocks noChangeArrowheads="1"/>
              </p:cNvSpPr>
              <p:nvPr/>
            </p:nvSpPr>
            <p:spPr bwMode="auto">
              <a:xfrm>
                <a:off x="833438" y="2060575"/>
                <a:ext cx="2632075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12"/>
              <p:cNvSpPr>
                <a:spLocks noChangeArrowheads="1"/>
              </p:cNvSpPr>
              <p:nvPr/>
            </p:nvSpPr>
            <p:spPr bwMode="auto">
              <a:xfrm>
                <a:off x="3465513" y="2060575"/>
                <a:ext cx="2630488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Rectangle 15"/>
              <p:cNvSpPr>
                <a:spLocks noChangeArrowheads="1"/>
              </p:cNvSpPr>
              <p:nvPr/>
            </p:nvSpPr>
            <p:spPr bwMode="auto">
              <a:xfrm>
                <a:off x="833438" y="2538413"/>
                <a:ext cx="2632075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3465513" y="2538413"/>
                <a:ext cx="2630488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19"/>
              <p:cNvSpPr>
                <a:spLocks noChangeArrowheads="1"/>
              </p:cNvSpPr>
              <p:nvPr/>
            </p:nvSpPr>
            <p:spPr bwMode="auto">
              <a:xfrm>
                <a:off x="833438" y="3014663"/>
                <a:ext cx="2632075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20"/>
              <p:cNvSpPr>
                <a:spLocks noChangeArrowheads="1"/>
              </p:cNvSpPr>
              <p:nvPr/>
            </p:nvSpPr>
            <p:spPr bwMode="auto">
              <a:xfrm>
                <a:off x="3465513" y="3014663"/>
                <a:ext cx="2630488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0" name="Green"/>
            <p:cNvGrpSpPr/>
            <p:nvPr/>
          </p:nvGrpSpPr>
          <p:grpSpPr>
            <a:xfrm>
              <a:off x="6096000" y="1106488"/>
              <a:ext cx="5262563" cy="2386012"/>
              <a:chOff x="6096000" y="1106488"/>
              <a:chExt cx="5262563" cy="2386012"/>
            </a:xfrm>
          </p:grpSpPr>
          <p:sp>
            <p:nvSpPr>
              <p:cNvPr id="9" name="Rectangle 6"/>
              <p:cNvSpPr>
                <a:spLocks noChangeArrowheads="1"/>
              </p:cNvSpPr>
              <p:nvPr/>
            </p:nvSpPr>
            <p:spPr bwMode="auto">
              <a:xfrm>
                <a:off x="6096000" y="1106488"/>
                <a:ext cx="5262563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9"/>
              <p:cNvSpPr>
                <a:spLocks noChangeArrowheads="1"/>
              </p:cNvSpPr>
              <p:nvPr/>
            </p:nvSpPr>
            <p:spPr bwMode="auto">
              <a:xfrm>
                <a:off x="6096000" y="1584325"/>
                <a:ext cx="2632075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0"/>
              <p:cNvSpPr>
                <a:spLocks noChangeArrowheads="1"/>
              </p:cNvSpPr>
              <p:nvPr/>
            </p:nvSpPr>
            <p:spPr bwMode="auto">
              <a:xfrm>
                <a:off x="8728075" y="1584325"/>
                <a:ext cx="2630488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6096000" y="2060575"/>
                <a:ext cx="2632075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8728075" y="2060575"/>
                <a:ext cx="2630488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17"/>
              <p:cNvSpPr>
                <a:spLocks noChangeArrowheads="1"/>
              </p:cNvSpPr>
              <p:nvPr/>
            </p:nvSpPr>
            <p:spPr bwMode="auto">
              <a:xfrm>
                <a:off x="6096000" y="2538413"/>
                <a:ext cx="2632075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8728075" y="2538413"/>
                <a:ext cx="2630488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21"/>
              <p:cNvSpPr>
                <a:spLocks noChangeArrowheads="1"/>
              </p:cNvSpPr>
              <p:nvPr/>
            </p:nvSpPr>
            <p:spPr bwMode="auto">
              <a:xfrm>
                <a:off x="6096000" y="3014663"/>
                <a:ext cx="2632075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22"/>
              <p:cNvSpPr>
                <a:spLocks noChangeArrowheads="1"/>
              </p:cNvSpPr>
              <p:nvPr/>
            </p:nvSpPr>
            <p:spPr bwMode="auto">
              <a:xfrm>
                <a:off x="8728075" y="3014663"/>
                <a:ext cx="2630488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1" name="Blue"/>
            <p:cNvGrpSpPr/>
            <p:nvPr/>
          </p:nvGrpSpPr>
          <p:grpSpPr>
            <a:xfrm>
              <a:off x="833438" y="3492500"/>
              <a:ext cx="5262563" cy="2862263"/>
              <a:chOff x="833438" y="3492500"/>
              <a:chExt cx="5262563" cy="2862263"/>
            </a:xfrm>
          </p:grpSpPr>
          <p:sp>
            <p:nvSpPr>
              <p:cNvPr id="26" name="Rectangle 23"/>
              <p:cNvSpPr>
                <a:spLocks noChangeArrowheads="1"/>
              </p:cNvSpPr>
              <p:nvPr/>
            </p:nvSpPr>
            <p:spPr bwMode="auto">
              <a:xfrm>
                <a:off x="833438" y="3492500"/>
                <a:ext cx="5262563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Rectangle 25"/>
              <p:cNvSpPr>
                <a:spLocks noChangeArrowheads="1"/>
              </p:cNvSpPr>
              <p:nvPr/>
            </p:nvSpPr>
            <p:spPr bwMode="auto">
              <a:xfrm>
                <a:off x="833438" y="3968750"/>
                <a:ext cx="2632075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Rectangle 26"/>
              <p:cNvSpPr>
                <a:spLocks noChangeArrowheads="1"/>
              </p:cNvSpPr>
              <p:nvPr/>
            </p:nvSpPr>
            <p:spPr bwMode="auto">
              <a:xfrm>
                <a:off x="3465513" y="3968750"/>
                <a:ext cx="2630488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Rectangle 29"/>
              <p:cNvSpPr>
                <a:spLocks noChangeArrowheads="1"/>
              </p:cNvSpPr>
              <p:nvPr/>
            </p:nvSpPr>
            <p:spPr bwMode="auto">
              <a:xfrm>
                <a:off x="833438" y="4446588"/>
                <a:ext cx="2632075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Rectangle 30"/>
              <p:cNvSpPr>
                <a:spLocks noChangeArrowheads="1"/>
              </p:cNvSpPr>
              <p:nvPr/>
            </p:nvSpPr>
            <p:spPr bwMode="auto">
              <a:xfrm>
                <a:off x="3465513" y="4446588"/>
                <a:ext cx="2630488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Rectangle 33"/>
              <p:cNvSpPr>
                <a:spLocks noChangeArrowheads="1"/>
              </p:cNvSpPr>
              <p:nvPr/>
            </p:nvSpPr>
            <p:spPr bwMode="auto">
              <a:xfrm>
                <a:off x="833438" y="4922838"/>
                <a:ext cx="2632075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Rectangle 34"/>
              <p:cNvSpPr>
                <a:spLocks noChangeArrowheads="1"/>
              </p:cNvSpPr>
              <p:nvPr/>
            </p:nvSpPr>
            <p:spPr bwMode="auto">
              <a:xfrm>
                <a:off x="3465513" y="4922838"/>
                <a:ext cx="2630488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Rectangle 37"/>
              <p:cNvSpPr>
                <a:spLocks noChangeArrowheads="1"/>
              </p:cNvSpPr>
              <p:nvPr/>
            </p:nvSpPr>
            <p:spPr bwMode="auto">
              <a:xfrm>
                <a:off x="833438" y="5400675"/>
                <a:ext cx="2632075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Rectangle 38"/>
              <p:cNvSpPr>
                <a:spLocks noChangeArrowheads="1"/>
              </p:cNvSpPr>
              <p:nvPr/>
            </p:nvSpPr>
            <p:spPr bwMode="auto">
              <a:xfrm>
                <a:off x="3465513" y="5400675"/>
                <a:ext cx="2630488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Rectangle 41"/>
              <p:cNvSpPr>
                <a:spLocks noChangeArrowheads="1"/>
              </p:cNvSpPr>
              <p:nvPr/>
            </p:nvSpPr>
            <p:spPr bwMode="auto">
              <a:xfrm>
                <a:off x="833438" y="5878513"/>
                <a:ext cx="2632075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Rectangle 42"/>
              <p:cNvSpPr>
                <a:spLocks noChangeArrowheads="1"/>
              </p:cNvSpPr>
              <p:nvPr/>
            </p:nvSpPr>
            <p:spPr bwMode="auto">
              <a:xfrm>
                <a:off x="3465513" y="5878513"/>
                <a:ext cx="2630488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2" name="Purple"/>
            <p:cNvGrpSpPr/>
            <p:nvPr/>
          </p:nvGrpSpPr>
          <p:grpSpPr>
            <a:xfrm>
              <a:off x="6096000" y="3492500"/>
              <a:ext cx="5262563" cy="2862263"/>
              <a:chOff x="6096000" y="3492500"/>
              <a:chExt cx="5262563" cy="2862263"/>
            </a:xfrm>
          </p:grpSpPr>
          <p:sp>
            <p:nvSpPr>
              <p:cNvPr id="27" name="Rectangle 24"/>
              <p:cNvSpPr>
                <a:spLocks noChangeArrowheads="1"/>
              </p:cNvSpPr>
              <p:nvPr/>
            </p:nvSpPr>
            <p:spPr bwMode="auto">
              <a:xfrm>
                <a:off x="6096000" y="3492500"/>
                <a:ext cx="5262563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Rectangle 27"/>
              <p:cNvSpPr>
                <a:spLocks noChangeArrowheads="1"/>
              </p:cNvSpPr>
              <p:nvPr/>
            </p:nvSpPr>
            <p:spPr bwMode="auto">
              <a:xfrm>
                <a:off x="6096000" y="3968750"/>
                <a:ext cx="2632075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Rectangle 28"/>
              <p:cNvSpPr>
                <a:spLocks noChangeArrowheads="1"/>
              </p:cNvSpPr>
              <p:nvPr/>
            </p:nvSpPr>
            <p:spPr bwMode="auto">
              <a:xfrm>
                <a:off x="8728075" y="3968750"/>
                <a:ext cx="2630488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Rectangle 31"/>
              <p:cNvSpPr>
                <a:spLocks noChangeArrowheads="1"/>
              </p:cNvSpPr>
              <p:nvPr/>
            </p:nvSpPr>
            <p:spPr bwMode="auto">
              <a:xfrm>
                <a:off x="6096000" y="4446588"/>
                <a:ext cx="2632075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Rectangle 32"/>
              <p:cNvSpPr>
                <a:spLocks noChangeArrowheads="1"/>
              </p:cNvSpPr>
              <p:nvPr/>
            </p:nvSpPr>
            <p:spPr bwMode="auto">
              <a:xfrm>
                <a:off x="8728075" y="4446588"/>
                <a:ext cx="2630488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Rectangle 35"/>
              <p:cNvSpPr>
                <a:spLocks noChangeArrowheads="1"/>
              </p:cNvSpPr>
              <p:nvPr/>
            </p:nvSpPr>
            <p:spPr bwMode="auto">
              <a:xfrm>
                <a:off x="6096000" y="4922838"/>
                <a:ext cx="2632075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Rectangle 36"/>
              <p:cNvSpPr>
                <a:spLocks noChangeArrowheads="1"/>
              </p:cNvSpPr>
              <p:nvPr/>
            </p:nvSpPr>
            <p:spPr bwMode="auto">
              <a:xfrm>
                <a:off x="8728075" y="4922838"/>
                <a:ext cx="2630488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Rectangle 39"/>
              <p:cNvSpPr>
                <a:spLocks noChangeArrowheads="1"/>
              </p:cNvSpPr>
              <p:nvPr/>
            </p:nvSpPr>
            <p:spPr bwMode="auto">
              <a:xfrm>
                <a:off x="6096000" y="5400675"/>
                <a:ext cx="2632075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Rectangle 40"/>
              <p:cNvSpPr>
                <a:spLocks noChangeArrowheads="1"/>
              </p:cNvSpPr>
              <p:nvPr/>
            </p:nvSpPr>
            <p:spPr bwMode="auto">
              <a:xfrm>
                <a:off x="8728075" y="5400675"/>
                <a:ext cx="2630488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43"/>
              <p:cNvSpPr>
                <a:spLocks noChangeArrowheads="1"/>
              </p:cNvSpPr>
              <p:nvPr/>
            </p:nvSpPr>
            <p:spPr bwMode="auto">
              <a:xfrm>
                <a:off x="6096000" y="5878513"/>
                <a:ext cx="2632075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Rectangle 44"/>
              <p:cNvSpPr>
                <a:spLocks noChangeArrowheads="1"/>
              </p:cNvSpPr>
              <p:nvPr/>
            </p:nvSpPr>
            <p:spPr bwMode="auto">
              <a:xfrm>
                <a:off x="8728075" y="5878513"/>
                <a:ext cx="2630488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5" name="Type Labels"/>
            <p:cNvGrpSpPr/>
            <p:nvPr/>
          </p:nvGrpSpPr>
          <p:grpSpPr>
            <a:xfrm>
              <a:off x="2955925" y="1149350"/>
              <a:ext cx="6678613" cy="2828925"/>
              <a:chOff x="2955925" y="1149350"/>
              <a:chExt cx="6678613" cy="2828925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3013075" y="1149350"/>
                <a:ext cx="6573838" cy="444500"/>
                <a:chOff x="3013075" y="1149350"/>
                <a:chExt cx="6573838" cy="444500"/>
              </a:xfrm>
            </p:grpSpPr>
            <p:sp>
              <p:nvSpPr>
                <p:cNvPr id="48" name="Rectangle 45"/>
                <p:cNvSpPr>
                  <a:spLocks noChangeArrowheads="1"/>
                </p:cNvSpPr>
                <p:nvPr/>
              </p:nvSpPr>
              <p:spPr bwMode="auto">
                <a:xfrm>
                  <a:off x="3017838" y="1149350"/>
                  <a:ext cx="1049338" cy="444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Classes</a:t>
                  </a:r>
                  <a:endParaRPr kumimoji="0" lang="en-US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9" name="Rectangle 46"/>
                <p:cNvSpPr>
                  <a:spLocks noChangeArrowheads="1"/>
                </p:cNvSpPr>
                <p:nvPr/>
              </p:nvSpPr>
              <p:spPr bwMode="auto">
                <a:xfrm>
                  <a:off x="3013075" y="1474788"/>
                  <a:ext cx="896938" cy="1746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Rectangle 47"/>
                <p:cNvSpPr>
                  <a:spLocks noChangeArrowheads="1"/>
                </p:cNvSpPr>
                <p:nvPr/>
              </p:nvSpPr>
              <p:spPr bwMode="auto">
                <a:xfrm>
                  <a:off x="8042275" y="1149350"/>
                  <a:ext cx="1544638" cy="444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Quantifiers</a:t>
                  </a:r>
                  <a:endParaRPr kumimoji="0" lang="en-US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1" name="Freeform 48"/>
                <p:cNvSpPr>
                  <a:spLocks/>
                </p:cNvSpPr>
                <p:nvPr/>
              </p:nvSpPr>
              <p:spPr bwMode="auto">
                <a:xfrm>
                  <a:off x="8037513" y="1474788"/>
                  <a:ext cx="1382713" cy="17462"/>
                </a:xfrm>
                <a:custGeom>
                  <a:avLst/>
                  <a:gdLst>
                    <a:gd name="T0" fmla="*/ 0 w 871"/>
                    <a:gd name="T1" fmla="*/ 0 h 11"/>
                    <a:gd name="T2" fmla="*/ 436 w 871"/>
                    <a:gd name="T3" fmla="*/ 0 h 11"/>
                    <a:gd name="T4" fmla="*/ 871 w 871"/>
                    <a:gd name="T5" fmla="*/ 0 h 11"/>
                    <a:gd name="T6" fmla="*/ 871 w 871"/>
                    <a:gd name="T7" fmla="*/ 11 h 11"/>
                    <a:gd name="T8" fmla="*/ 436 w 871"/>
                    <a:gd name="T9" fmla="*/ 11 h 11"/>
                    <a:gd name="T10" fmla="*/ 0 w 871"/>
                    <a:gd name="T11" fmla="*/ 11 h 11"/>
                    <a:gd name="T12" fmla="*/ 0 w 871"/>
                    <a:gd name="T1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71" h="11">
                      <a:moveTo>
                        <a:pt x="0" y="0"/>
                      </a:moveTo>
                      <a:lnTo>
                        <a:pt x="436" y="0"/>
                      </a:lnTo>
                      <a:lnTo>
                        <a:pt x="871" y="0"/>
                      </a:lnTo>
                      <a:lnTo>
                        <a:pt x="871" y="11"/>
                      </a:lnTo>
                      <a:lnTo>
                        <a:pt x="436" y="11"/>
                      </a:lnTo>
                      <a:lnTo>
                        <a:pt x="0" y="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2955925" y="3532188"/>
                <a:ext cx="6678613" cy="446087"/>
                <a:chOff x="2955925" y="3532188"/>
                <a:chExt cx="6678613" cy="446087"/>
              </a:xfrm>
            </p:grpSpPr>
            <p:sp>
              <p:nvSpPr>
                <p:cNvPr id="72" name="Rectangle 69"/>
                <p:cNvSpPr>
                  <a:spLocks noChangeArrowheads="1"/>
                </p:cNvSpPr>
                <p:nvPr/>
              </p:nvSpPr>
              <p:spPr bwMode="auto">
                <a:xfrm>
                  <a:off x="2960688" y="3532188"/>
                  <a:ext cx="1173163" cy="4460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Anchors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" name="Rectangle 70"/>
                <p:cNvSpPr>
                  <a:spLocks noChangeArrowheads="1"/>
                </p:cNvSpPr>
                <p:nvPr/>
              </p:nvSpPr>
              <p:spPr bwMode="auto">
                <a:xfrm>
                  <a:off x="2955925" y="3859213"/>
                  <a:ext cx="1020763" cy="190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Rectangle 71"/>
                <p:cNvSpPr>
                  <a:spLocks noChangeArrowheads="1"/>
                </p:cNvSpPr>
                <p:nvPr/>
              </p:nvSpPr>
              <p:spPr bwMode="auto">
                <a:xfrm>
                  <a:off x="7966075" y="3532188"/>
                  <a:ext cx="1668463" cy="4460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Punctuation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" name="Freeform 72"/>
                <p:cNvSpPr>
                  <a:spLocks/>
                </p:cNvSpPr>
                <p:nvPr/>
              </p:nvSpPr>
              <p:spPr bwMode="auto">
                <a:xfrm>
                  <a:off x="7961313" y="3859213"/>
                  <a:ext cx="1525588" cy="19050"/>
                </a:xfrm>
                <a:custGeom>
                  <a:avLst/>
                  <a:gdLst>
                    <a:gd name="T0" fmla="*/ 0 w 961"/>
                    <a:gd name="T1" fmla="*/ 0 h 12"/>
                    <a:gd name="T2" fmla="*/ 481 w 961"/>
                    <a:gd name="T3" fmla="*/ 0 h 12"/>
                    <a:gd name="T4" fmla="*/ 961 w 961"/>
                    <a:gd name="T5" fmla="*/ 0 h 12"/>
                    <a:gd name="T6" fmla="*/ 961 w 961"/>
                    <a:gd name="T7" fmla="*/ 12 h 12"/>
                    <a:gd name="T8" fmla="*/ 481 w 961"/>
                    <a:gd name="T9" fmla="*/ 12 h 12"/>
                    <a:gd name="T10" fmla="*/ 0 w 961"/>
                    <a:gd name="T11" fmla="*/ 12 h 12"/>
                    <a:gd name="T12" fmla="*/ 0 w 961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61" h="12">
                      <a:moveTo>
                        <a:pt x="0" y="0"/>
                      </a:moveTo>
                      <a:lnTo>
                        <a:pt x="481" y="0"/>
                      </a:lnTo>
                      <a:lnTo>
                        <a:pt x="961" y="0"/>
                      </a:lnTo>
                      <a:lnTo>
                        <a:pt x="961" y="12"/>
                      </a:lnTo>
                      <a:lnTo>
                        <a:pt x="481" y="12"/>
                      </a:lnTo>
                      <a:lnTo>
                        <a:pt x="0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7503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Classes: a single character from a set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10</a:t>
            </a:fld>
            <a:endParaRPr lang="en-US"/>
          </a:p>
        </p:txBody>
      </p:sp>
      <p:grpSp>
        <p:nvGrpSpPr>
          <p:cNvPr id="106" name="literal"/>
          <p:cNvGrpSpPr/>
          <p:nvPr/>
        </p:nvGrpSpPr>
        <p:grpSpPr>
          <a:xfrm>
            <a:off x="1377950" y="1622425"/>
            <a:ext cx="3660776" cy="331787"/>
            <a:chOff x="1377950" y="1622425"/>
            <a:chExt cx="3660776" cy="331787"/>
          </a:xfrm>
        </p:grpSpPr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1377950" y="1622425"/>
              <a:ext cx="147149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literal character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3560763" y="1622425"/>
              <a:ext cx="1477963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That character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7" name="*"/>
          <p:cNvGrpSpPr/>
          <p:nvPr/>
        </p:nvGrpSpPr>
        <p:grpSpPr>
          <a:xfrm>
            <a:off x="7356475" y="1622425"/>
            <a:ext cx="2811463" cy="331787"/>
            <a:chOff x="7356475" y="1622425"/>
            <a:chExt cx="2811463" cy="331787"/>
          </a:xfrm>
        </p:grpSpPr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7356475" y="1622425"/>
              <a:ext cx="2381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3"/>
            <p:cNvSpPr>
              <a:spLocks noChangeArrowheads="1"/>
            </p:cNvSpPr>
            <p:nvPr/>
          </p:nvSpPr>
          <p:spPr bwMode="auto">
            <a:xfrm>
              <a:off x="8823325" y="1622425"/>
              <a:ext cx="1344613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Zero or more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8" name="."/>
          <p:cNvGrpSpPr/>
          <p:nvPr/>
        </p:nvGrpSpPr>
        <p:grpSpPr>
          <a:xfrm>
            <a:off x="2122488" y="2101850"/>
            <a:ext cx="2849563" cy="331787"/>
            <a:chOff x="2122488" y="2101850"/>
            <a:chExt cx="2849563" cy="331787"/>
          </a:xfrm>
        </p:grpSpPr>
        <p:sp>
          <p:nvSpPr>
            <p:cNvPr id="57" name="Rectangle 54"/>
            <p:cNvSpPr>
              <a:spLocks noChangeArrowheads="1"/>
            </p:cNvSpPr>
            <p:nvPr/>
          </p:nvSpPr>
          <p:spPr bwMode="auto">
            <a:xfrm>
              <a:off x="2122488" y="2101850"/>
              <a:ext cx="18097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.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3560763" y="2101850"/>
              <a:ext cx="141128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Any character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9" name="[ ]"/>
          <p:cNvGrpSpPr/>
          <p:nvPr/>
        </p:nvGrpSpPr>
        <p:grpSpPr>
          <a:xfrm>
            <a:off x="2055813" y="2576513"/>
            <a:ext cx="2728042" cy="276999"/>
            <a:chOff x="2055813" y="2576513"/>
            <a:chExt cx="2728042" cy="276999"/>
          </a:xfrm>
        </p:grpSpPr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2055813" y="2576513"/>
              <a:ext cx="20358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[ ]</a:t>
              </a:r>
              <a:endPara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3560763" y="2576513"/>
              <a:ext cx="122309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One of these</a:t>
              </a:r>
              <a:endPara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09" name="?" hidden="1"/>
          <p:cNvGrpSpPr/>
          <p:nvPr/>
        </p:nvGrpSpPr>
        <p:grpSpPr>
          <a:xfrm>
            <a:off x="7366000" y="2576513"/>
            <a:ext cx="2659063" cy="331787"/>
            <a:chOff x="7366000" y="2576513"/>
            <a:chExt cx="2659063" cy="331787"/>
          </a:xfrm>
        </p:grpSpPr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7366000" y="2576513"/>
              <a:ext cx="228600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?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8823325" y="2576513"/>
              <a:ext cx="12017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Zero or one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2" name="{m,n}" hidden="1"/>
          <p:cNvGrpSpPr/>
          <p:nvPr/>
        </p:nvGrpSpPr>
        <p:grpSpPr>
          <a:xfrm>
            <a:off x="7156450" y="3055938"/>
            <a:ext cx="3468688" cy="331787"/>
            <a:chOff x="7156450" y="3055938"/>
            <a:chExt cx="3468688" cy="331787"/>
          </a:xfrm>
        </p:grpSpPr>
        <p:grpSp>
          <p:nvGrpSpPr>
            <p:cNvPr id="111" name="Group 110"/>
            <p:cNvGrpSpPr/>
            <p:nvPr/>
          </p:nvGrpSpPr>
          <p:grpSpPr>
            <a:xfrm>
              <a:off x="7156450" y="3055938"/>
              <a:ext cx="628650" cy="331787"/>
              <a:chOff x="7156450" y="3055938"/>
              <a:chExt cx="628650" cy="331787"/>
            </a:xfrm>
          </p:grpSpPr>
          <p:sp>
            <p:nvSpPr>
              <p:cNvPr id="65" name="Rectangle 62"/>
              <p:cNvSpPr>
                <a:spLocks noChangeArrowheads="1"/>
              </p:cNvSpPr>
              <p:nvPr/>
            </p:nvSpPr>
            <p:spPr bwMode="auto">
              <a:xfrm>
                <a:off x="7156450" y="3055938"/>
                <a:ext cx="190500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{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6" name="Rectangle 63"/>
              <p:cNvSpPr>
                <a:spLocks noChangeArrowheads="1"/>
              </p:cNvSpPr>
              <p:nvPr/>
            </p:nvSpPr>
            <p:spPr bwMode="auto">
              <a:xfrm>
                <a:off x="7232650" y="3055938"/>
                <a:ext cx="485775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m,n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7" name="Rectangle 64"/>
              <p:cNvSpPr>
                <a:spLocks noChangeArrowheads="1"/>
              </p:cNvSpPr>
              <p:nvPr/>
            </p:nvSpPr>
            <p:spPr bwMode="auto">
              <a:xfrm>
                <a:off x="7594600" y="3055938"/>
                <a:ext cx="190500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}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8823325" y="3055938"/>
              <a:ext cx="1801813" cy="331787"/>
              <a:chOff x="8823325" y="3055938"/>
              <a:chExt cx="1801813" cy="331787"/>
            </a:xfrm>
          </p:grpSpPr>
          <p:sp>
            <p:nvSpPr>
              <p:cNvPr id="68" name="Rectangle 65"/>
              <p:cNvSpPr>
                <a:spLocks noChangeArrowheads="1"/>
              </p:cNvSpPr>
              <p:nvPr/>
            </p:nvSpPr>
            <p:spPr bwMode="auto">
              <a:xfrm>
                <a:off x="8823325" y="3055938"/>
                <a:ext cx="611188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From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9" name="Rectangle 66"/>
              <p:cNvSpPr>
                <a:spLocks noChangeArrowheads="1"/>
              </p:cNvSpPr>
              <p:nvPr/>
            </p:nvSpPr>
            <p:spPr bwMode="auto">
              <a:xfrm>
                <a:off x="9358313" y="3055938"/>
                <a:ext cx="304800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m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0" name="Rectangle 67"/>
              <p:cNvSpPr>
                <a:spLocks noChangeArrowheads="1"/>
              </p:cNvSpPr>
              <p:nvPr/>
            </p:nvSpPr>
            <p:spPr bwMode="auto">
              <a:xfrm>
                <a:off x="9596438" y="3055938"/>
                <a:ext cx="923925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through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1" name="Rectangle 68"/>
              <p:cNvSpPr>
                <a:spLocks noChangeArrowheads="1"/>
              </p:cNvSpPr>
              <p:nvPr/>
            </p:nvSpPr>
            <p:spPr bwMode="auto">
              <a:xfrm>
                <a:off x="10387013" y="3055938"/>
                <a:ext cx="238125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08" name="+" hidden="1"/>
          <p:cNvGrpSpPr/>
          <p:nvPr/>
        </p:nvGrpSpPr>
        <p:grpSpPr>
          <a:xfrm>
            <a:off x="7356475" y="2101850"/>
            <a:ext cx="2782888" cy="331787"/>
            <a:chOff x="7356475" y="2101850"/>
            <a:chExt cx="2782888" cy="331787"/>
          </a:xfrm>
        </p:grpSpPr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7356475" y="2101850"/>
              <a:ext cx="2381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8823325" y="2101850"/>
              <a:ext cx="13160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One or more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0" name="^"/>
          <p:cNvGrpSpPr/>
          <p:nvPr/>
        </p:nvGrpSpPr>
        <p:grpSpPr>
          <a:xfrm>
            <a:off x="2093913" y="4010025"/>
            <a:ext cx="3037793" cy="331787"/>
            <a:chOff x="2093913" y="4010025"/>
            <a:chExt cx="3037793" cy="331787"/>
          </a:xfrm>
        </p:grpSpPr>
        <p:sp>
          <p:nvSpPr>
            <p:cNvPr id="76" name="Rectangle 73"/>
            <p:cNvSpPr>
              <a:spLocks noChangeArrowheads="1"/>
            </p:cNvSpPr>
            <p:nvPr/>
          </p:nvSpPr>
          <p:spPr bwMode="auto">
            <a:xfrm>
              <a:off x="2093913" y="4010025"/>
              <a:ext cx="2381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^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Rectangle 74"/>
            <p:cNvSpPr>
              <a:spLocks noChangeArrowheads="1"/>
            </p:cNvSpPr>
            <p:nvPr/>
          </p:nvSpPr>
          <p:spPr bwMode="auto">
            <a:xfrm>
              <a:off x="3560763" y="4010025"/>
              <a:ext cx="157094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Beginning of line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3" name="\"/>
          <p:cNvGrpSpPr/>
          <p:nvPr/>
        </p:nvGrpSpPr>
        <p:grpSpPr>
          <a:xfrm>
            <a:off x="7375525" y="4010025"/>
            <a:ext cx="3144838" cy="331787"/>
            <a:chOff x="7375525" y="4010025"/>
            <a:chExt cx="3144838" cy="331787"/>
          </a:xfrm>
        </p:grpSpPr>
        <p:sp>
          <p:nvSpPr>
            <p:cNvPr id="79" name="Rectangle 76"/>
            <p:cNvSpPr>
              <a:spLocks noChangeArrowheads="1"/>
            </p:cNvSpPr>
            <p:nvPr/>
          </p:nvSpPr>
          <p:spPr bwMode="auto">
            <a:xfrm>
              <a:off x="7375525" y="4010025"/>
              <a:ext cx="209550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\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8823325" y="4010025"/>
              <a:ext cx="16970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Escape character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1" name="$"/>
          <p:cNvGrpSpPr/>
          <p:nvPr/>
        </p:nvGrpSpPr>
        <p:grpSpPr>
          <a:xfrm>
            <a:off x="2093913" y="4487863"/>
            <a:ext cx="2463918" cy="330200"/>
            <a:chOff x="2093913" y="4487863"/>
            <a:chExt cx="2463918" cy="330200"/>
          </a:xfrm>
        </p:grpSpPr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2093913" y="4487863"/>
              <a:ext cx="238125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$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3560763" y="4487863"/>
              <a:ext cx="9970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End of line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4" name="[ - ]"/>
          <p:cNvGrpSpPr/>
          <p:nvPr/>
        </p:nvGrpSpPr>
        <p:grpSpPr>
          <a:xfrm>
            <a:off x="7261225" y="4487863"/>
            <a:ext cx="2151107" cy="276999"/>
            <a:chOff x="7261225" y="4487863"/>
            <a:chExt cx="2151107" cy="276999"/>
          </a:xfrm>
        </p:grpSpPr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7261225" y="4487863"/>
              <a:ext cx="37991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</a:rPr>
                <a:t>[ - ] </a:t>
              </a:r>
              <a:endPara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87" name="Rectangle 84"/>
            <p:cNvSpPr>
              <a:spLocks noChangeArrowheads="1"/>
            </p:cNvSpPr>
            <p:nvPr/>
          </p:nvSpPr>
          <p:spPr bwMode="auto">
            <a:xfrm>
              <a:off x="8823325" y="4487863"/>
              <a:ext cx="58900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</a:rPr>
                <a:t>Range</a:t>
              </a:r>
              <a:endPara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</p:grpSp>
      <p:grpSp>
        <p:nvGrpSpPr>
          <p:cNvPr id="122" name="boundaries"/>
          <p:cNvGrpSpPr/>
          <p:nvPr/>
        </p:nvGrpSpPr>
        <p:grpSpPr>
          <a:xfrm>
            <a:off x="1616075" y="4964113"/>
            <a:ext cx="4026155" cy="276999"/>
            <a:chOff x="1616075" y="4964113"/>
            <a:chExt cx="4026155" cy="276999"/>
          </a:xfrm>
        </p:grpSpPr>
        <p:sp>
          <p:nvSpPr>
            <p:cNvPr id="88" name="Rectangle 85"/>
            <p:cNvSpPr>
              <a:spLocks noChangeArrowheads="1"/>
            </p:cNvSpPr>
            <p:nvPr/>
          </p:nvSpPr>
          <p:spPr bwMode="auto">
            <a:xfrm>
              <a:off x="1616075" y="4964113"/>
              <a:ext cx="105798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</a:rPr>
                <a:t>boundaries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</a:endParaRPr>
            </a:p>
          </p:txBody>
        </p:sp>
        <p:sp>
          <p:nvSpPr>
            <p:cNvPr id="89" name="Rectangle 86"/>
            <p:cNvSpPr>
              <a:spLocks noChangeArrowheads="1"/>
            </p:cNvSpPr>
            <p:nvPr/>
          </p:nvSpPr>
          <p:spPr bwMode="auto">
            <a:xfrm>
              <a:off x="3560763" y="4964113"/>
              <a:ext cx="208146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</a:rPr>
                <a:t>Word boundaries, etc.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</a:endParaRPr>
            </a:p>
          </p:txBody>
        </p:sp>
      </p:grpSp>
      <p:grpSp>
        <p:nvGrpSpPr>
          <p:cNvPr id="115" name="[^ ]"/>
          <p:cNvGrpSpPr/>
          <p:nvPr/>
        </p:nvGrpSpPr>
        <p:grpSpPr>
          <a:xfrm>
            <a:off x="7261225" y="4964113"/>
            <a:ext cx="2429645" cy="276999"/>
            <a:chOff x="7261225" y="4964113"/>
            <a:chExt cx="2429645" cy="276999"/>
          </a:xfrm>
        </p:grpSpPr>
        <p:sp>
          <p:nvSpPr>
            <p:cNvPr id="90" name="Rectangle 87"/>
            <p:cNvSpPr>
              <a:spLocks noChangeArrowheads="1"/>
            </p:cNvSpPr>
            <p:nvPr/>
          </p:nvSpPr>
          <p:spPr bwMode="auto">
            <a:xfrm>
              <a:off x="7261225" y="4964113"/>
              <a:ext cx="31899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[^ ]</a:t>
              </a:r>
              <a:endPara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1" name="Rectangle 88"/>
            <p:cNvSpPr>
              <a:spLocks noChangeArrowheads="1"/>
            </p:cNvSpPr>
            <p:nvPr/>
          </p:nvSpPr>
          <p:spPr bwMode="auto">
            <a:xfrm>
              <a:off x="8823325" y="4964113"/>
              <a:ext cx="86754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Negation</a:t>
              </a:r>
              <a:endPara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23" name="custom boundaries"/>
          <p:cNvGrpSpPr/>
          <p:nvPr/>
        </p:nvGrpSpPr>
        <p:grpSpPr>
          <a:xfrm>
            <a:off x="1254125" y="5441950"/>
            <a:ext cx="3783004" cy="276999"/>
            <a:chOff x="1254125" y="5441950"/>
            <a:chExt cx="3783004" cy="276999"/>
          </a:xfrm>
        </p:grpSpPr>
        <p:sp>
          <p:nvSpPr>
            <p:cNvPr id="92" name="Rectangle 89"/>
            <p:cNvSpPr>
              <a:spLocks noChangeArrowheads="1"/>
            </p:cNvSpPr>
            <p:nvPr/>
          </p:nvSpPr>
          <p:spPr bwMode="auto">
            <a:xfrm>
              <a:off x="1254125" y="5441950"/>
              <a:ext cx="179856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</a:rPr>
                <a:t>custom boundaries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</a:endParaRPr>
            </a:p>
          </p:txBody>
        </p:sp>
        <p:sp>
          <p:nvSpPr>
            <p:cNvPr id="93" name="Rectangle 90"/>
            <p:cNvSpPr>
              <a:spLocks noChangeArrowheads="1"/>
            </p:cNvSpPr>
            <p:nvPr/>
          </p:nvSpPr>
          <p:spPr bwMode="auto">
            <a:xfrm>
              <a:off x="3560763" y="5441950"/>
              <a:ext cx="14763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Calibri" panose="020F0502020204030204" pitchFamily="34" charset="0"/>
                </a:rPr>
                <a:t>Lookahead</a:t>
              </a: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</a:rPr>
                <a:t>, etc.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</a:endParaRPr>
            </a:p>
          </p:txBody>
        </p:sp>
      </p:grpSp>
      <p:grpSp>
        <p:nvGrpSpPr>
          <p:cNvPr id="116" name="( )" hidden="1"/>
          <p:cNvGrpSpPr/>
          <p:nvPr/>
        </p:nvGrpSpPr>
        <p:grpSpPr>
          <a:xfrm>
            <a:off x="7318375" y="5441950"/>
            <a:ext cx="2211388" cy="330200"/>
            <a:chOff x="7318375" y="5441950"/>
            <a:chExt cx="2211388" cy="330200"/>
          </a:xfrm>
        </p:grpSpPr>
        <p:sp>
          <p:nvSpPr>
            <p:cNvPr id="95" name="Rectangle 92"/>
            <p:cNvSpPr>
              <a:spLocks noChangeArrowheads="1"/>
            </p:cNvSpPr>
            <p:nvPr/>
          </p:nvSpPr>
          <p:spPr bwMode="auto">
            <a:xfrm>
              <a:off x="7318375" y="5441950"/>
              <a:ext cx="314325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( 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Rectangle 93"/>
            <p:cNvSpPr>
              <a:spLocks noChangeArrowheads="1"/>
            </p:cNvSpPr>
            <p:nvPr/>
          </p:nvSpPr>
          <p:spPr bwMode="auto">
            <a:xfrm>
              <a:off x="8823325" y="5441950"/>
              <a:ext cx="706438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Group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7" name="( | )" hidden="1"/>
          <p:cNvGrpSpPr/>
          <p:nvPr/>
        </p:nvGrpSpPr>
        <p:grpSpPr>
          <a:xfrm>
            <a:off x="7242175" y="5918200"/>
            <a:ext cx="1933575" cy="331787"/>
            <a:chOff x="7242175" y="5918200"/>
            <a:chExt cx="1933575" cy="331787"/>
          </a:xfrm>
        </p:grpSpPr>
        <p:sp>
          <p:nvSpPr>
            <p:cNvPr id="97" name="Rectangle 94"/>
            <p:cNvSpPr>
              <a:spLocks noChangeArrowheads="1"/>
            </p:cNvSpPr>
            <p:nvPr/>
          </p:nvSpPr>
          <p:spPr bwMode="auto">
            <a:xfrm>
              <a:off x="7242175" y="5918200"/>
              <a:ext cx="476250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( | 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Rectangle 95"/>
            <p:cNvSpPr>
              <a:spLocks noChangeArrowheads="1"/>
            </p:cNvSpPr>
            <p:nvPr/>
          </p:nvSpPr>
          <p:spPr bwMode="auto">
            <a:xfrm>
              <a:off x="8823325" y="5918200"/>
              <a:ext cx="3524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408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Base"/>
          <p:cNvGrpSpPr/>
          <p:nvPr/>
        </p:nvGrpSpPr>
        <p:grpSpPr>
          <a:xfrm>
            <a:off x="833438" y="1106488"/>
            <a:ext cx="10525125" cy="5248275"/>
            <a:chOff x="833438" y="1106488"/>
            <a:chExt cx="10525125" cy="5248275"/>
          </a:xfrm>
        </p:grpSpPr>
        <p:grpSp>
          <p:nvGrpSpPr>
            <p:cNvPr id="99" name="Yellow"/>
            <p:cNvGrpSpPr/>
            <p:nvPr/>
          </p:nvGrpSpPr>
          <p:grpSpPr>
            <a:xfrm>
              <a:off x="833438" y="1106488"/>
              <a:ext cx="5262563" cy="2386012"/>
              <a:chOff x="833438" y="1106488"/>
              <a:chExt cx="5262563" cy="2386012"/>
            </a:xfrm>
          </p:grpSpPr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833438" y="1106488"/>
                <a:ext cx="5262563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833438" y="1584325"/>
                <a:ext cx="2632075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3465513" y="1584325"/>
                <a:ext cx="2630488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11"/>
              <p:cNvSpPr>
                <a:spLocks noChangeArrowheads="1"/>
              </p:cNvSpPr>
              <p:nvPr/>
            </p:nvSpPr>
            <p:spPr bwMode="auto">
              <a:xfrm>
                <a:off x="833438" y="2060575"/>
                <a:ext cx="2632075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12"/>
              <p:cNvSpPr>
                <a:spLocks noChangeArrowheads="1"/>
              </p:cNvSpPr>
              <p:nvPr/>
            </p:nvSpPr>
            <p:spPr bwMode="auto">
              <a:xfrm>
                <a:off x="3465513" y="2060575"/>
                <a:ext cx="2630488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Rectangle 15"/>
              <p:cNvSpPr>
                <a:spLocks noChangeArrowheads="1"/>
              </p:cNvSpPr>
              <p:nvPr/>
            </p:nvSpPr>
            <p:spPr bwMode="auto">
              <a:xfrm>
                <a:off x="833438" y="2538413"/>
                <a:ext cx="2632075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3465513" y="2538413"/>
                <a:ext cx="2630488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19"/>
              <p:cNvSpPr>
                <a:spLocks noChangeArrowheads="1"/>
              </p:cNvSpPr>
              <p:nvPr/>
            </p:nvSpPr>
            <p:spPr bwMode="auto">
              <a:xfrm>
                <a:off x="833438" y="3014663"/>
                <a:ext cx="2632075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20"/>
              <p:cNvSpPr>
                <a:spLocks noChangeArrowheads="1"/>
              </p:cNvSpPr>
              <p:nvPr/>
            </p:nvSpPr>
            <p:spPr bwMode="auto">
              <a:xfrm>
                <a:off x="3465513" y="3014663"/>
                <a:ext cx="2630488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0" name="Green"/>
            <p:cNvGrpSpPr/>
            <p:nvPr/>
          </p:nvGrpSpPr>
          <p:grpSpPr>
            <a:xfrm>
              <a:off x="6096000" y="1106488"/>
              <a:ext cx="5262563" cy="2386012"/>
              <a:chOff x="6096000" y="1106488"/>
              <a:chExt cx="5262563" cy="2386012"/>
            </a:xfrm>
          </p:grpSpPr>
          <p:sp>
            <p:nvSpPr>
              <p:cNvPr id="9" name="Rectangle 6"/>
              <p:cNvSpPr>
                <a:spLocks noChangeArrowheads="1"/>
              </p:cNvSpPr>
              <p:nvPr/>
            </p:nvSpPr>
            <p:spPr bwMode="auto">
              <a:xfrm>
                <a:off x="6096000" y="1106488"/>
                <a:ext cx="5262563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9"/>
              <p:cNvSpPr>
                <a:spLocks noChangeArrowheads="1"/>
              </p:cNvSpPr>
              <p:nvPr/>
            </p:nvSpPr>
            <p:spPr bwMode="auto">
              <a:xfrm>
                <a:off x="6096000" y="1584325"/>
                <a:ext cx="2632075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0"/>
              <p:cNvSpPr>
                <a:spLocks noChangeArrowheads="1"/>
              </p:cNvSpPr>
              <p:nvPr/>
            </p:nvSpPr>
            <p:spPr bwMode="auto">
              <a:xfrm>
                <a:off x="8728075" y="1584325"/>
                <a:ext cx="2630488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6096000" y="2060575"/>
                <a:ext cx="2632075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8728075" y="2060575"/>
                <a:ext cx="2630488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17"/>
              <p:cNvSpPr>
                <a:spLocks noChangeArrowheads="1"/>
              </p:cNvSpPr>
              <p:nvPr/>
            </p:nvSpPr>
            <p:spPr bwMode="auto">
              <a:xfrm>
                <a:off x="6096000" y="2538413"/>
                <a:ext cx="2632075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8728075" y="2538413"/>
                <a:ext cx="2630488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21"/>
              <p:cNvSpPr>
                <a:spLocks noChangeArrowheads="1"/>
              </p:cNvSpPr>
              <p:nvPr/>
            </p:nvSpPr>
            <p:spPr bwMode="auto">
              <a:xfrm>
                <a:off x="6096000" y="3014663"/>
                <a:ext cx="2632075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22"/>
              <p:cNvSpPr>
                <a:spLocks noChangeArrowheads="1"/>
              </p:cNvSpPr>
              <p:nvPr/>
            </p:nvSpPr>
            <p:spPr bwMode="auto">
              <a:xfrm>
                <a:off x="8728075" y="3014663"/>
                <a:ext cx="2630488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1" name="Blue"/>
            <p:cNvGrpSpPr/>
            <p:nvPr/>
          </p:nvGrpSpPr>
          <p:grpSpPr>
            <a:xfrm>
              <a:off x="833438" y="3492500"/>
              <a:ext cx="5262563" cy="2862263"/>
              <a:chOff x="833438" y="3492500"/>
              <a:chExt cx="5262563" cy="2862263"/>
            </a:xfrm>
          </p:grpSpPr>
          <p:sp>
            <p:nvSpPr>
              <p:cNvPr id="26" name="Rectangle 23"/>
              <p:cNvSpPr>
                <a:spLocks noChangeArrowheads="1"/>
              </p:cNvSpPr>
              <p:nvPr/>
            </p:nvSpPr>
            <p:spPr bwMode="auto">
              <a:xfrm>
                <a:off x="833438" y="3492500"/>
                <a:ext cx="5262563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Rectangle 25"/>
              <p:cNvSpPr>
                <a:spLocks noChangeArrowheads="1"/>
              </p:cNvSpPr>
              <p:nvPr/>
            </p:nvSpPr>
            <p:spPr bwMode="auto">
              <a:xfrm>
                <a:off x="833438" y="3968750"/>
                <a:ext cx="2632075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Rectangle 26"/>
              <p:cNvSpPr>
                <a:spLocks noChangeArrowheads="1"/>
              </p:cNvSpPr>
              <p:nvPr/>
            </p:nvSpPr>
            <p:spPr bwMode="auto">
              <a:xfrm>
                <a:off x="3465513" y="3968750"/>
                <a:ext cx="2630488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Rectangle 29"/>
              <p:cNvSpPr>
                <a:spLocks noChangeArrowheads="1"/>
              </p:cNvSpPr>
              <p:nvPr/>
            </p:nvSpPr>
            <p:spPr bwMode="auto">
              <a:xfrm>
                <a:off x="833438" y="4446588"/>
                <a:ext cx="2632075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Rectangle 30"/>
              <p:cNvSpPr>
                <a:spLocks noChangeArrowheads="1"/>
              </p:cNvSpPr>
              <p:nvPr/>
            </p:nvSpPr>
            <p:spPr bwMode="auto">
              <a:xfrm>
                <a:off x="3465513" y="4446588"/>
                <a:ext cx="2630488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Rectangle 33"/>
              <p:cNvSpPr>
                <a:spLocks noChangeArrowheads="1"/>
              </p:cNvSpPr>
              <p:nvPr/>
            </p:nvSpPr>
            <p:spPr bwMode="auto">
              <a:xfrm>
                <a:off x="833438" y="4922838"/>
                <a:ext cx="2632075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Rectangle 34"/>
              <p:cNvSpPr>
                <a:spLocks noChangeArrowheads="1"/>
              </p:cNvSpPr>
              <p:nvPr/>
            </p:nvSpPr>
            <p:spPr bwMode="auto">
              <a:xfrm>
                <a:off x="3465513" y="4922838"/>
                <a:ext cx="2630488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Rectangle 37"/>
              <p:cNvSpPr>
                <a:spLocks noChangeArrowheads="1"/>
              </p:cNvSpPr>
              <p:nvPr/>
            </p:nvSpPr>
            <p:spPr bwMode="auto">
              <a:xfrm>
                <a:off x="833438" y="5400675"/>
                <a:ext cx="2632075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Rectangle 38"/>
              <p:cNvSpPr>
                <a:spLocks noChangeArrowheads="1"/>
              </p:cNvSpPr>
              <p:nvPr/>
            </p:nvSpPr>
            <p:spPr bwMode="auto">
              <a:xfrm>
                <a:off x="3465513" y="5400675"/>
                <a:ext cx="2630488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Rectangle 41"/>
              <p:cNvSpPr>
                <a:spLocks noChangeArrowheads="1"/>
              </p:cNvSpPr>
              <p:nvPr/>
            </p:nvSpPr>
            <p:spPr bwMode="auto">
              <a:xfrm>
                <a:off x="833438" y="5878513"/>
                <a:ext cx="2632075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Rectangle 42"/>
              <p:cNvSpPr>
                <a:spLocks noChangeArrowheads="1"/>
              </p:cNvSpPr>
              <p:nvPr/>
            </p:nvSpPr>
            <p:spPr bwMode="auto">
              <a:xfrm>
                <a:off x="3465513" y="5878513"/>
                <a:ext cx="2630488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2" name="Purple"/>
            <p:cNvGrpSpPr/>
            <p:nvPr/>
          </p:nvGrpSpPr>
          <p:grpSpPr>
            <a:xfrm>
              <a:off x="6096000" y="3492500"/>
              <a:ext cx="5262563" cy="2862263"/>
              <a:chOff x="6096000" y="3492500"/>
              <a:chExt cx="5262563" cy="2862263"/>
            </a:xfrm>
          </p:grpSpPr>
          <p:sp>
            <p:nvSpPr>
              <p:cNvPr id="27" name="Rectangle 24"/>
              <p:cNvSpPr>
                <a:spLocks noChangeArrowheads="1"/>
              </p:cNvSpPr>
              <p:nvPr/>
            </p:nvSpPr>
            <p:spPr bwMode="auto">
              <a:xfrm>
                <a:off x="6096000" y="3492500"/>
                <a:ext cx="5262563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Rectangle 27"/>
              <p:cNvSpPr>
                <a:spLocks noChangeArrowheads="1"/>
              </p:cNvSpPr>
              <p:nvPr/>
            </p:nvSpPr>
            <p:spPr bwMode="auto">
              <a:xfrm>
                <a:off x="6096000" y="3968750"/>
                <a:ext cx="2632075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Rectangle 28"/>
              <p:cNvSpPr>
                <a:spLocks noChangeArrowheads="1"/>
              </p:cNvSpPr>
              <p:nvPr/>
            </p:nvSpPr>
            <p:spPr bwMode="auto">
              <a:xfrm>
                <a:off x="8728075" y="3968750"/>
                <a:ext cx="2630488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Rectangle 31"/>
              <p:cNvSpPr>
                <a:spLocks noChangeArrowheads="1"/>
              </p:cNvSpPr>
              <p:nvPr/>
            </p:nvSpPr>
            <p:spPr bwMode="auto">
              <a:xfrm>
                <a:off x="6096000" y="4446588"/>
                <a:ext cx="2632075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Rectangle 32"/>
              <p:cNvSpPr>
                <a:spLocks noChangeArrowheads="1"/>
              </p:cNvSpPr>
              <p:nvPr/>
            </p:nvSpPr>
            <p:spPr bwMode="auto">
              <a:xfrm>
                <a:off x="8728075" y="4446588"/>
                <a:ext cx="2630488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Rectangle 35"/>
              <p:cNvSpPr>
                <a:spLocks noChangeArrowheads="1"/>
              </p:cNvSpPr>
              <p:nvPr/>
            </p:nvSpPr>
            <p:spPr bwMode="auto">
              <a:xfrm>
                <a:off x="6096000" y="4922838"/>
                <a:ext cx="2632075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Rectangle 36"/>
              <p:cNvSpPr>
                <a:spLocks noChangeArrowheads="1"/>
              </p:cNvSpPr>
              <p:nvPr/>
            </p:nvSpPr>
            <p:spPr bwMode="auto">
              <a:xfrm>
                <a:off x="8728075" y="4922838"/>
                <a:ext cx="2630488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Rectangle 39"/>
              <p:cNvSpPr>
                <a:spLocks noChangeArrowheads="1"/>
              </p:cNvSpPr>
              <p:nvPr/>
            </p:nvSpPr>
            <p:spPr bwMode="auto">
              <a:xfrm>
                <a:off x="6096000" y="5400675"/>
                <a:ext cx="2632075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Rectangle 40"/>
              <p:cNvSpPr>
                <a:spLocks noChangeArrowheads="1"/>
              </p:cNvSpPr>
              <p:nvPr/>
            </p:nvSpPr>
            <p:spPr bwMode="auto">
              <a:xfrm>
                <a:off x="8728075" y="5400675"/>
                <a:ext cx="2630488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43"/>
              <p:cNvSpPr>
                <a:spLocks noChangeArrowheads="1"/>
              </p:cNvSpPr>
              <p:nvPr/>
            </p:nvSpPr>
            <p:spPr bwMode="auto">
              <a:xfrm>
                <a:off x="6096000" y="5878513"/>
                <a:ext cx="2632075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Rectangle 44"/>
              <p:cNvSpPr>
                <a:spLocks noChangeArrowheads="1"/>
              </p:cNvSpPr>
              <p:nvPr/>
            </p:nvSpPr>
            <p:spPr bwMode="auto">
              <a:xfrm>
                <a:off x="8728075" y="5878513"/>
                <a:ext cx="2630488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5" name="Type Labels"/>
            <p:cNvGrpSpPr/>
            <p:nvPr/>
          </p:nvGrpSpPr>
          <p:grpSpPr>
            <a:xfrm>
              <a:off x="2955925" y="1149350"/>
              <a:ext cx="6678613" cy="2828925"/>
              <a:chOff x="2955925" y="1149350"/>
              <a:chExt cx="6678613" cy="2828925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3013075" y="1149350"/>
                <a:ext cx="6573838" cy="444500"/>
                <a:chOff x="3013075" y="1149350"/>
                <a:chExt cx="6573838" cy="444500"/>
              </a:xfrm>
            </p:grpSpPr>
            <p:sp>
              <p:nvSpPr>
                <p:cNvPr id="48" name="Rectangle 45"/>
                <p:cNvSpPr>
                  <a:spLocks noChangeArrowheads="1"/>
                </p:cNvSpPr>
                <p:nvPr/>
              </p:nvSpPr>
              <p:spPr bwMode="auto">
                <a:xfrm>
                  <a:off x="3017838" y="1149350"/>
                  <a:ext cx="1049338" cy="444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Classes</a:t>
                  </a:r>
                  <a:endParaRPr kumimoji="0" lang="en-US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9" name="Rectangle 46"/>
                <p:cNvSpPr>
                  <a:spLocks noChangeArrowheads="1"/>
                </p:cNvSpPr>
                <p:nvPr/>
              </p:nvSpPr>
              <p:spPr bwMode="auto">
                <a:xfrm>
                  <a:off x="3013075" y="1474788"/>
                  <a:ext cx="896938" cy="1746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Rectangle 47"/>
                <p:cNvSpPr>
                  <a:spLocks noChangeArrowheads="1"/>
                </p:cNvSpPr>
                <p:nvPr/>
              </p:nvSpPr>
              <p:spPr bwMode="auto">
                <a:xfrm>
                  <a:off x="8042275" y="1149350"/>
                  <a:ext cx="1544638" cy="444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Quantifiers</a:t>
                  </a:r>
                  <a:endParaRPr kumimoji="0" lang="en-US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1" name="Freeform 48"/>
                <p:cNvSpPr>
                  <a:spLocks/>
                </p:cNvSpPr>
                <p:nvPr/>
              </p:nvSpPr>
              <p:spPr bwMode="auto">
                <a:xfrm>
                  <a:off x="8037513" y="1474788"/>
                  <a:ext cx="1382713" cy="17462"/>
                </a:xfrm>
                <a:custGeom>
                  <a:avLst/>
                  <a:gdLst>
                    <a:gd name="T0" fmla="*/ 0 w 871"/>
                    <a:gd name="T1" fmla="*/ 0 h 11"/>
                    <a:gd name="T2" fmla="*/ 436 w 871"/>
                    <a:gd name="T3" fmla="*/ 0 h 11"/>
                    <a:gd name="T4" fmla="*/ 871 w 871"/>
                    <a:gd name="T5" fmla="*/ 0 h 11"/>
                    <a:gd name="T6" fmla="*/ 871 w 871"/>
                    <a:gd name="T7" fmla="*/ 11 h 11"/>
                    <a:gd name="T8" fmla="*/ 436 w 871"/>
                    <a:gd name="T9" fmla="*/ 11 h 11"/>
                    <a:gd name="T10" fmla="*/ 0 w 871"/>
                    <a:gd name="T11" fmla="*/ 11 h 11"/>
                    <a:gd name="T12" fmla="*/ 0 w 871"/>
                    <a:gd name="T1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71" h="11">
                      <a:moveTo>
                        <a:pt x="0" y="0"/>
                      </a:moveTo>
                      <a:lnTo>
                        <a:pt x="436" y="0"/>
                      </a:lnTo>
                      <a:lnTo>
                        <a:pt x="871" y="0"/>
                      </a:lnTo>
                      <a:lnTo>
                        <a:pt x="871" y="11"/>
                      </a:lnTo>
                      <a:lnTo>
                        <a:pt x="436" y="11"/>
                      </a:lnTo>
                      <a:lnTo>
                        <a:pt x="0" y="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2955925" y="3532188"/>
                <a:ext cx="6678613" cy="446087"/>
                <a:chOff x="2955925" y="3532188"/>
                <a:chExt cx="6678613" cy="446087"/>
              </a:xfrm>
            </p:grpSpPr>
            <p:sp>
              <p:nvSpPr>
                <p:cNvPr id="72" name="Rectangle 69"/>
                <p:cNvSpPr>
                  <a:spLocks noChangeArrowheads="1"/>
                </p:cNvSpPr>
                <p:nvPr/>
              </p:nvSpPr>
              <p:spPr bwMode="auto">
                <a:xfrm>
                  <a:off x="2960688" y="3532188"/>
                  <a:ext cx="1173163" cy="4460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Anchors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" name="Rectangle 70"/>
                <p:cNvSpPr>
                  <a:spLocks noChangeArrowheads="1"/>
                </p:cNvSpPr>
                <p:nvPr/>
              </p:nvSpPr>
              <p:spPr bwMode="auto">
                <a:xfrm>
                  <a:off x="2955925" y="3859213"/>
                  <a:ext cx="1020763" cy="190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Rectangle 71"/>
                <p:cNvSpPr>
                  <a:spLocks noChangeArrowheads="1"/>
                </p:cNvSpPr>
                <p:nvPr/>
              </p:nvSpPr>
              <p:spPr bwMode="auto">
                <a:xfrm>
                  <a:off x="7966075" y="3532188"/>
                  <a:ext cx="1668463" cy="4460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Punctuation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" name="Freeform 72"/>
                <p:cNvSpPr>
                  <a:spLocks/>
                </p:cNvSpPr>
                <p:nvPr/>
              </p:nvSpPr>
              <p:spPr bwMode="auto">
                <a:xfrm>
                  <a:off x="7961313" y="3859213"/>
                  <a:ext cx="1525588" cy="19050"/>
                </a:xfrm>
                <a:custGeom>
                  <a:avLst/>
                  <a:gdLst>
                    <a:gd name="T0" fmla="*/ 0 w 961"/>
                    <a:gd name="T1" fmla="*/ 0 h 12"/>
                    <a:gd name="T2" fmla="*/ 481 w 961"/>
                    <a:gd name="T3" fmla="*/ 0 h 12"/>
                    <a:gd name="T4" fmla="*/ 961 w 961"/>
                    <a:gd name="T5" fmla="*/ 0 h 12"/>
                    <a:gd name="T6" fmla="*/ 961 w 961"/>
                    <a:gd name="T7" fmla="*/ 12 h 12"/>
                    <a:gd name="T8" fmla="*/ 481 w 961"/>
                    <a:gd name="T9" fmla="*/ 12 h 12"/>
                    <a:gd name="T10" fmla="*/ 0 w 961"/>
                    <a:gd name="T11" fmla="*/ 12 h 12"/>
                    <a:gd name="T12" fmla="*/ 0 w 961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61" h="12">
                      <a:moveTo>
                        <a:pt x="0" y="0"/>
                      </a:moveTo>
                      <a:lnTo>
                        <a:pt x="481" y="0"/>
                      </a:lnTo>
                      <a:lnTo>
                        <a:pt x="961" y="0"/>
                      </a:lnTo>
                      <a:lnTo>
                        <a:pt x="961" y="12"/>
                      </a:lnTo>
                      <a:lnTo>
                        <a:pt x="481" y="12"/>
                      </a:lnTo>
                      <a:lnTo>
                        <a:pt x="0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7503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Quantifiers: multiple </a:t>
            </a:r>
            <a:r>
              <a:rPr lang="en-US" dirty="0" err="1" smtClean="0"/>
              <a:t>occurences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11</a:t>
            </a:fld>
            <a:endParaRPr lang="en-US"/>
          </a:p>
        </p:txBody>
      </p:sp>
      <p:grpSp>
        <p:nvGrpSpPr>
          <p:cNvPr id="106" name="literal"/>
          <p:cNvGrpSpPr/>
          <p:nvPr/>
        </p:nvGrpSpPr>
        <p:grpSpPr>
          <a:xfrm>
            <a:off x="1377950" y="1622425"/>
            <a:ext cx="3660776" cy="331787"/>
            <a:chOff x="1377950" y="1622425"/>
            <a:chExt cx="3660776" cy="331787"/>
          </a:xfrm>
        </p:grpSpPr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1377950" y="1622425"/>
              <a:ext cx="147149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literal character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3560763" y="1622425"/>
              <a:ext cx="1477963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That character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7" name="*"/>
          <p:cNvGrpSpPr/>
          <p:nvPr/>
        </p:nvGrpSpPr>
        <p:grpSpPr>
          <a:xfrm>
            <a:off x="7356475" y="1622425"/>
            <a:ext cx="2811463" cy="331787"/>
            <a:chOff x="7356475" y="1622425"/>
            <a:chExt cx="2811463" cy="331787"/>
          </a:xfrm>
        </p:grpSpPr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7356475" y="1622425"/>
              <a:ext cx="2381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3"/>
            <p:cNvSpPr>
              <a:spLocks noChangeArrowheads="1"/>
            </p:cNvSpPr>
            <p:nvPr/>
          </p:nvSpPr>
          <p:spPr bwMode="auto">
            <a:xfrm>
              <a:off x="8823325" y="1622425"/>
              <a:ext cx="1344613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Zero or more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8" name="."/>
          <p:cNvGrpSpPr/>
          <p:nvPr/>
        </p:nvGrpSpPr>
        <p:grpSpPr>
          <a:xfrm>
            <a:off x="2122488" y="2101850"/>
            <a:ext cx="2849563" cy="331787"/>
            <a:chOff x="2122488" y="2101850"/>
            <a:chExt cx="2849563" cy="331787"/>
          </a:xfrm>
        </p:grpSpPr>
        <p:sp>
          <p:nvSpPr>
            <p:cNvPr id="57" name="Rectangle 54"/>
            <p:cNvSpPr>
              <a:spLocks noChangeArrowheads="1"/>
            </p:cNvSpPr>
            <p:nvPr/>
          </p:nvSpPr>
          <p:spPr bwMode="auto">
            <a:xfrm>
              <a:off x="2122488" y="2101850"/>
              <a:ext cx="18097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.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3560763" y="2101850"/>
              <a:ext cx="141128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Any character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9" name="[ ]"/>
          <p:cNvGrpSpPr/>
          <p:nvPr/>
        </p:nvGrpSpPr>
        <p:grpSpPr>
          <a:xfrm>
            <a:off x="2055813" y="2576513"/>
            <a:ext cx="2820988" cy="331787"/>
            <a:chOff x="2055813" y="2576513"/>
            <a:chExt cx="2820988" cy="331787"/>
          </a:xfrm>
        </p:grpSpPr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2055813" y="2576513"/>
              <a:ext cx="3143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[ ]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3560763" y="2576513"/>
              <a:ext cx="13160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One of these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9" name="?"/>
          <p:cNvGrpSpPr/>
          <p:nvPr/>
        </p:nvGrpSpPr>
        <p:grpSpPr>
          <a:xfrm>
            <a:off x="7366000" y="2576513"/>
            <a:ext cx="2555511" cy="276999"/>
            <a:chOff x="7366000" y="2576513"/>
            <a:chExt cx="2555511" cy="276999"/>
          </a:xfrm>
        </p:grpSpPr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7366000" y="2576513"/>
              <a:ext cx="10740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?</a:t>
              </a:r>
              <a:endPara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8823325" y="2576513"/>
              <a:ext cx="10981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Zero or one</a:t>
              </a:r>
              <a:endPara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12" name="{m,n}"/>
          <p:cNvGrpSpPr/>
          <p:nvPr/>
        </p:nvGrpSpPr>
        <p:grpSpPr>
          <a:xfrm>
            <a:off x="7156450" y="3055938"/>
            <a:ext cx="3352391" cy="276999"/>
            <a:chOff x="7156450" y="3055938"/>
            <a:chExt cx="3352391" cy="276999"/>
          </a:xfrm>
        </p:grpSpPr>
        <p:grpSp>
          <p:nvGrpSpPr>
            <p:cNvPr id="111" name="Group 110"/>
            <p:cNvGrpSpPr/>
            <p:nvPr/>
          </p:nvGrpSpPr>
          <p:grpSpPr>
            <a:xfrm>
              <a:off x="7156450" y="3055938"/>
              <a:ext cx="518300" cy="276999"/>
              <a:chOff x="7156450" y="3055938"/>
              <a:chExt cx="518300" cy="276999"/>
            </a:xfrm>
          </p:grpSpPr>
          <p:sp>
            <p:nvSpPr>
              <p:cNvPr id="65" name="Rectangle 62"/>
              <p:cNvSpPr>
                <a:spLocks noChangeArrowheads="1"/>
              </p:cNvSpPr>
              <p:nvPr/>
            </p:nvSpPr>
            <p:spPr bwMode="auto">
              <a:xfrm>
                <a:off x="7156450" y="3055938"/>
                <a:ext cx="8015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{</a:t>
                </a:r>
                <a:endPara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6" name="Rectangle 63"/>
              <p:cNvSpPr>
                <a:spLocks noChangeArrowheads="1"/>
              </p:cNvSpPr>
              <p:nvPr/>
            </p:nvSpPr>
            <p:spPr bwMode="auto">
              <a:xfrm>
                <a:off x="7232650" y="3055938"/>
                <a:ext cx="37029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1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m,n</a:t>
                </a:r>
                <a:endPara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7" name="Rectangle 64"/>
              <p:cNvSpPr>
                <a:spLocks noChangeArrowheads="1"/>
              </p:cNvSpPr>
              <p:nvPr/>
            </p:nvSpPr>
            <p:spPr bwMode="auto">
              <a:xfrm>
                <a:off x="7594600" y="3055938"/>
                <a:ext cx="8015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}</a:t>
                </a:r>
                <a:endPara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8823325" y="3055938"/>
              <a:ext cx="1685516" cy="276999"/>
              <a:chOff x="8823325" y="3055938"/>
              <a:chExt cx="1685516" cy="276999"/>
            </a:xfrm>
          </p:grpSpPr>
          <p:sp>
            <p:nvSpPr>
              <p:cNvPr id="68" name="Rectangle 65"/>
              <p:cNvSpPr>
                <a:spLocks noChangeArrowheads="1"/>
              </p:cNvSpPr>
              <p:nvPr/>
            </p:nvSpPr>
            <p:spPr bwMode="auto">
              <a:xfrm>
                <a:off x="8823325" y="3055938"/>
                <a:ext cx="495713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From</a:t>
                </a:r>
                <a:endPara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9" name="Rectangle 66"/>
              <p:cNvSpPr>
                <a:spLocks noChangeArrowheads="1"/>
              </p:cNvSpPr>
              <p:nvPr/>
            </p:nvSpPr>
            <p:spPr bwMode="auto">
              <a:xfrm>
                <a:off x="9358313" y="3055938"/>
                <a:ext cx="18594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1" i="1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m</a:t>
                </a:r>
                <a:endPara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70" name="Rectangle 67"/>
              <p:cNvSpPr>
                <a:spLocks noChangeArrowheads="1"/>
              </p:cNvSpPr>
              <p:nvPr/>
            </p:nvSpPr>
            <p:spPr bwMode="auto">
              <a:xfrm>
                <a:off x="9596438" y="3055938"/>
                <a:ext cx="81471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through </a:t>
                </a:r>
                <a:endPara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71" name="Rectangle 68"/>
              <p:cNvSpPr>
                <a:spLocks noChangeArrowheads="1"/>
              </p:cNvSpPr>
              <p:nvPr/>
            </p:nvSpPr>
            <p:spPr bwMode="auto">
              <a:xfrm>
                <a:off x="10387013" y="3055938"/>
                <a:ext cx="12182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1" i="1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n</a:t>
                </a:r>
                <a:endPara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</p:grpSp>
      <p:grpSp>
        <p:nvGrpSpPr>
          <p:cNvPr id="108" name="+"/>
          <p:cNvGrpSpPr/>
          <p:nvPr/>
        </p:nvGrpSpPr>
        <p:grpSpPr>
          <a:xfrm>
            <a:off x="7356475" y="2101850"/>
            <a:ext cx="2677759" cy="276999"/>
            <a:chOff x="7356475" y="2101850"/>
            <a:chExt cx="2677759" cy="276999"/>
          </a:xfrm>
        </p:grpSpPr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7356475" y="2101850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</a:t>
              </a:r>
              <a:endPara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8823325" y="2101850"/>
              <a:ext cx="121090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One or more</a:t>
              </a:r>
              <a:endPara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20" name="^"/>
          <p:cNvGrpSpPr/>
          <p:nvPr/>
        </p:nvGrpSpPr>
        <p:grpSpPr>
          <a:xfrm>
            <a:off x="2093913" y="4010025"/>
            <a:ext cx="3037793" cy="331787"/>
            <a:chOff x="2093913" y="4010025"/>
            <a:chExt cx="3037793" cy="331787"/>
          </a:xfrm>
        </p:grpSpPr>
        <p:sp>
          <p:nvSpPr>
            <p:cNvPr id="76" name="Rectangle 73"/>
            <p:cNvSpPr>
              <a:spLocks noChangeArrowheads="1"/>
            </p:cNvSpPr>
            <p:nvPr/>
          </p:nvSpPr>
          <p:spPr bwMode="auto">
            <a:xfrm>
              <a:off x="2093913" y="4010025"/>
              <a:ext cx="2381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^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Rectangle 74"/>
            <p:cNvSpPr>
              <a:spLocks noChangeArrowheads="1"/>
            </p:cNvSpPr>
            <p:nvPr/>
          </p:nvSpPr>
          <p:spPr bwMode="auto">
            <a:xfrm>
              <a:off x="3560763" y="4010025"/>
              <a:ext cx="157094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Beginning of line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3" name="\"/>
          <p:cNvGrpSpPr/>
          <p:nvPr/>
        </p:nvGrpSpPr>
        <p:grpSpPr>
          <a:xfrm>
            <a:off x="7375525" y="4010025"/>
            <a:ext cx="3144838" cy="331787"/>
            <a:chOff x="7375525" y="4010025"/>
            <a:chExt cx="3144838" cy="331787"/>
          </a:xfrm>
        </p:grpSpPr>
        <p:sp>
          <p:nvSpPr>
            <p:cNvPr id="79" name="Rectangle 76"/>
            <p:cNvSpPr>
              <a:spLocks noChangeArrowheads="1"/>
            </p:cNvSpPr>
            <p:nvPr/>
          </p:nvSpPr>
          <p:spPr bwMode="auto">
            <a:xfrm>
              <a:off x="7375525" y="4010025"/>
              <a:ext cx="209550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\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8823325" y="4010025"/>
              <a:ext cx="16970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Escape character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1" name="$"/>
          <p:cNvGrpSpPr/>
          <p:nvPr/>
        </p:nvGrpSpPr>
        <p:grpSpPr>
          <a:xfrm>
            <a:off x="2093913" y="4487863"/>
            <a:ext cx="2463918" cy="330200"/>
            <a:chOff x="2093913" y="4487863"/>
            <a:chExt cx="2463918" cy="330200"/>
          </a:xfrm>
        </p:grpSpPr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2093913" y="4487863"/>
              <a:ext cx="238125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$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3560763" y="4487863"/>
              <a:ext cx="9970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End of line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4" name="[ - ]"/>
          <p:cNvGrpSpPr/>
          <p:nvPr/>
        </p:nvGrpSpPr>
        <p:grpSpPr>
          <a:xfrm>
            <a:off x="7261225" y="4487863"/>
            <a:ext cx="2259013" cy="330200"/>
            <a:chOff x="7261225" y="4487863"/>
            <a:chExt cx="2259013" cy="330200"/>
          </a:xfrm>
        </p:grpSpPr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7261225" y="4487863"/>
              <a:ext cx="24765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[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7385050" y="4487863"/>
              <a:ext cx="190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Rectangle 83"/>
            <p:cNvSpPr>
              <a:spLocks noChangeArrowheads="1"/>
            </p:cNvSpPr>
            <p:nvPr/>
          </p:nvSpPr>
          <p:spPr bwMode="auto">
            <a:xfrm>
              <a:off x="7508875" y="4487863"/>
              <a:ext cx="190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]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Rectangle 84"/>
            <p:cNvSpPr>
              <a:spLocks noChangeArrowheads="1"/>
            </p:cNvSpPr>
            <p:nvPr/>
          </p:nvSpPr>
          <p:spPr bwMode="auto">
            <a:xfrm>
              <a:off x="8823325" y="4487863"/>
              <a:ext cx="696913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Range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2" name="boundaries"/>
          <p:cNvGrpSpPr/>
          <p:nvPr/>
        </p:nvGrpSpPr>
        <p:grpSpPr>
          <a:xfrm>
            <a:off x="1616075" y="4964113"/>
            <a:ext cx="4026155" cy="276999"/>
            <a:chOff x="1616075" y="4964113"/>
            <a:chExt cx="4026155" cy="276999"/>
          </a:xfrm>
        </p:grpSpPr>
        <p:sp>
          <p:nvSpPr>
            <p:cNvPr id="88" name="Rectangle 85"/>
            <p:cNvSpPr>
              <a:spLocks noChangeArrowheads="1"/>
            </p:cNvSpPr>
            <p:nvPr/>
          </p:nvSpPr>
          <p:spPr bwMode="auto">
            <a:xfrm>
              <a:off x="1616075" y="4964113"/>
              <a:ext cx="105798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</a:rPr>
                <a:t>boundaries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</a:endParaRPr>
            </a:p>
          </p:txBody>
        </p:sp>
        <p:sp>
          <p:nvSpPr>
            <p:cNvPr id="89" name="Rectangle 86"/>
            <p:cNvSpPr>
              <a:spLocks noChangeArrowheads="1"/>
            </p:cNvSpPr>
            <p:nvPr/>
          </p:nvSpPr>
          <p:spPr bwMode="auto">
            <a:xfrm>
              <a:off x="3560763" y="4964113"/>
              <a:ext cx="208146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</a:rPr>
                <a:t>Word boundaries, etc.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</a:endParaRPr>
            </a:p>
          </p:txBody>
        </p:sp>
      </p:grpSp>
      <p:grpSp>
        <p:nvGrpSpPr>
          <p:cNvPr id="115" name="[^ ]"/>
          <p:cNvGrpSpPr/>
          <p:nvPr/>
        </p:nvGrpSpPr>
        <p:grpSpPr>
          <a:xfrm>
            <a:off x="7261225" y="4964113"/>
            <a:ext cx="2535238" cy="331787"/>
            <a:chOff x="7261225" y="4964113"/>
            <a:chExt cx="2535238" cy="331787"/>
          </a:xfrm>
        </p:grpSpPr>
        <p:sp>
          <p:nvSpPr>
            <p:cNvPr id="90" name="Rectangle 87"/>
            <p:cNvSpPr>
              <a:spLocks noChangeArrowheads="1"/>
            </p:cNvSpPr>
            <p:nvPr/>
          </p:nvSpPr>
          <p:spPr bwMode="auto">
            <a:xfrm>
              <a:off x="7261225" y="4964113"/>
              <a:ext cx="4286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[^ ]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Rectangle 88"/>
            <p:cNvSpPr>
              <a:spLocks noChangeArrowheads="1"/>
            </p:cNvSpPr>
            <p:nvPr/>
          </p:nvSpPr>
          <p:spPr bwMode="auto">
            <a:xfrm>
              <a:off x="8823325" y="4964113"/>
              <a:ext cx="9731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Negation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3" name="custom boundaries"/>
          <p:cNvGrpSpPr/>
          <p:nvPr/>
        </p:nvGrpSpPr>
        <p:grpSpPr>
          <a:xfrm>
            <a:off x="1254125" y="5441950"/>
            <a:ext cx="3783004" cy="276999"/>
            <a:chOff x="1254125" y="5441950"/>
            <a:chExt cx="3783004" cy="276999"/>
          </a:xfrm>
        </p:grpSpPr>
        <p:sp>
          <p:nvSpPr>
            <p:cNvPr id="92" name="Rectangle 89"/>
            <p:cNvSpPr>
              <a:spLocks noChangeArrowheads="1"/>
            </p:cNvSpPr>
            <p:nvPr/>
          </p:nvSpPr>
          <p:spPr bwMode="auto">
            <a:xfrm>
              <a:off x="1254125" y="5441950"/>
              <a:ext cx="179856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</a:rPr>
                <a:t>custom boundaries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</a:endParaRPr>
            </a:p>
          </p:txBody>
        </p:sp>
        <p:sp>
          <p:nvSpPr>
            <p:cNvPr id="93" name="Rectangle 90"/>
            <p:cNvSpPr>
              <a:spLocks noChangeArrowheads="1"/>
            </p:cNvSpPr>
            <p:nvPr/>
          </p:nvSpPr>
          <p:spPr bwMode="auto">
            <a:xfrm>
              <a:off x="3560763" y="5441950"/>
              <a:ext cx="14763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Calibri" panose="020F0502020204030204" pitchFamily="34" charset="0"/>
                </a:rPr>
                <a:t>Lookahead</a:t>
              </a: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</a:rPr>
                <a:t>, etc.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</a:endParaRPr>
            </a:p>
          </p:txBody>
        </p:sp>
      </p:grpSp>
      <p:grpSp>
        <p:nvGrpSpPr>
          <p:cNvPr id="116" name="( )" hidden="1"/>
          <p:cNvGrpSpPr/>
          <p:nvPr/>
        </p:nvGrpSpPr>
        <p:grpSpPr>
          <a:xfrm>
            <a:off x="7318375" y="5441950"/>
            <a:ext cx="2211388" cy="330200"/>
            <a:chOff x="7318375" y="5441950"/>
            <a:chExt cx="2211388" cy="330200"/>
          </a:xfrm>
        </p:grpSpPr>
        <p:sp>
          <p:nvSpPr>
            <p:cNvPr id="95" name="Rectangle 92"/>
            <p:cNvSpPr>
              <a:spLocks noChangeArrowheads="1"/>
            </p:cNvSpPr>
            <p:nvPr/>
          </p:nvSpPr>
          <p:spPr bwMode="auto">
            <a:xfrm>
              <a:off x="7318375" y="5441950"/>
              <a:ext cx="314325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( 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Rectangle 93"/>
            <p:cNvSpPr>
              <a:spLocks noChangeArrowheads="1"/>
            </p:cNvSpPr>
            <p:nvPr/>
          </p:nvSpPr>
          <p:spPr bwMode="auto">
            <a:xfrm>
              <a:off x="8823325" y="5441950"/>
              <a:ext cx="706438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Group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7" name="( | )" hidden="1"/>
          <p:cNvGrpSpPr/>
          <p:nvPr/>
        </p:nvGrpSpPr>
        <p:grpSpPr>
          <a:xfrm>
            <a:off x="7242175" y="5918200"/>
            <a:ext cx="1933575" cy="331787"/>
            <a:chOff x="7242175" y="5918200"/>
            <a:chExt cx="1933575" cy="331787"/>
          </a:xfrm>
        </p:grpSpPr>
        <p:sp>
          <p:nvSpPr>
            <p:cNvPr id="97" name="Rectangle 94"/>
            <p:cNvSpPr>
              <a:spLocks noChangeArrowheads="1"/>
            </p:cNvSpPr>
            <p:nvPr/>
          </p:nvSpPr>
          <p:spPr bwMode="auto">
            <a:xfrm>
              <a:off x="7242175" y="5918200"/>
              <a:ext cx="476250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( | 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Rectangle 95"/>
            <p:cNvSpPr>
              <a:spLocks noChangeArrowheads="1"/>
            </p:cNvSpPr>
            <p:nvPr/>
          </p:nvSpPr>
          <p:spPr bwMode="auto">
            <a:xfrm>
              <a:off x="8823325" y="5918200"/>
              <a:ext cx="3524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504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Base"/>
          <p:cNvGrpSpPr/>
          <p:nvPr/>
        </p:nvGrpSpPr>
        <p:grpSpPr>
          <a:xfrm>
            <a:off x="833438" y="1106488"/>
            <a:ext cx="10525125" cy="5248275"/>
            <a:chOff x="833438" y="1106488"/>
            <a:chExt cx="10525125" cy="5248275"/>
          </a:xfrm>
        </p:grpSpPr>
        <p:grpSp>
          <p:nvGrpSpPr>
            <p:cNvPr id="99" name="Yellow"/>
            <p:cNvGrpSpPr/>
            <p:nvPr/>
          </p:nvGrpSpPr>
          <p:grpSpPr>
            <a:xfrm>
              <a:off x="833438" y="1106488"/>
              <a:ext cx="5262563" cy="2386012"/>
              <a:chOff x="833438" y="1106488"/>
              <a:chExt cx="5262563" cy="2386012"/>
            </a:xfrm>
          </p:grpSpPr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833438" y="1106488"/>
                <a:ext cx="5262563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833438" y="1584325"/>
                <a:ext cx="2632075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3465513" y="1584325"/>
                <a:ext cx="2630488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11"/>
              <p:cNvSpPr>
                <a:spLocks noChangeArrowheads="1"/>
              </p:cNvSpPr>
              <p:nvPr/>
            </p:nvSpPr>
            <p:spPr bwMode="auto">
              <a:xfrm>
                <a:off x="833438" y="2060575"/>
                <a:ext cx="2632075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12"/>
              <p:cNvSpPr>
                <a:spLocks noChangeArrowheads="1"/>
              </p:cNvSpPr>
              <p:nvPr/>
            </p:nvSpPr>
            <p:spPr bwMode="auto">
              <a:xfrm>
                <a:off x="3465513" y="2060575"/>
                <a:ext cx="2630488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Rectangle 15"/>
              <p:cNvSpPr>
                <a:spLocks noChangeArrowheads="1"/>
              </p:cNvSpPr>
              <p:nvPr/>
            </p:nvSpPr>
            <p:spPr bwMode="auto">
              <a:xfrm>
                <a:off x="833438" y="2538413"/>
                <a:ext cx="2632075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3465513" y="2538413"/>
                <a:ext cx="2630488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19"/>
              <p:cNvSpPr>
                <a:spLocks noChangeArrowheads="1"/>
              </p:cNvSpPr>
              <p:nvPr/>
            </p:nvSpPr>
            <p:spPr bwMode="auto">
              <a:xfrm>
                <a:off x="833438" y="3014663"/>
                <a:ext cx="2632075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20"/>
              <p:cNvSpPr>
                <a:spLocks noChangeArrowheads="1"/>
              </p:cNvSpPr>
              <p:nvPr/>
            </p:nvSpPr>
            <p:spPr bwMode="auto">
              <a:xfrm>
                <a:off x="3465513" y="3014663"/>
                <a:ext cx="2630488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0" name="Green"/>
            <p:cNvGrpSpPr/>
            <p:nvPr/>
          </p:nvGrpSpPr>
          <p:grpSpPr>
            <a:xfrm>
              <a:off x="6096000" y="1106488"/>
              <a:ext cx="5262563" cy="2386012"/>
              <a:chOff x="6096000" y="1106488"/>
              <a:chExt cx="5262563" cy="2386012"/>
            </a:xfrm>
          </p:grpSpPr>
          <p:sp>
            <p:nvSpPr>
              <p:cNvPr id="9" name="Rectangle 6"/>
              <p:cNvSpPr>
                <a:spLocks noChangeArrowheads="1"/>
              </p:cNvSpPr>
              <p:nvPr/>
            </p:nvSpPr>
            <p:spPr bwMode="auto">
              <a:xfrm>
                <a:off x="6096000" y="1106488"/>
                <a:ext cx="5262563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9"/>
              <p:cNvSpPr>
                <a:spLocks noChangeArrowheads="1"/>
              </p:cNvSpPr>
              <p:nvPr/>
            </p:nvSpPr>
            <p:spPr bwMode="auto">
              <a:xfrm>
                <a:off x="6096000" y="1584325"/>
                <a:ext cx="2632075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0"/>
              <p:cNvSpPr>
                <a:spLocks noChangeArrowheads="1"/>
              </p:cNvSpPr>
              <p:nvPr/>
            </p:nvSpPr>
            <p:spPr bwMode="auto">
              <a:xfrm>
                <a:off x="8728075" y="1584325"/>
                <a:ext cx="2630488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6096000" y="2060575"/>
                <a:ext cx="2632075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8728075" y="2060575"/>
                <a:ext cx="2630488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17"/>
              <p:cNvSpPr>
                <a:spLocks noChangeArrowheads="1"/>
              </p:cNvSpPr>
              <p:nvPr/>
            </p:nvSpPr>
            <p:spPr bwMode="auto">
              <a:xfrm>
                <a:off x="6096000" y="2538413"/>
                <a:ext cx="2632075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8728075" y="2538413"/>
                <a:ext cx="2630488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21"/>
              <p:cNvSpPr>
                <a:spLocks noChangeArrowheads="1"/>
              </p:cNvSpPr>
              <p:nvPr/>
            </p:nvSpPr>
            <p:spPr bwMode="auto">
              <a:xfrm>
                <a:off x="6096000" y="3014663"/>
                <a:ext cx="2632075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22"/>
              <p:cNvSpPr>
                <a:spLocks noChangeArrowheads="1"/>
              </p:cNvSpPr>
              <p:nvPr/>
            </p:nvSpPr>
            <p:spPr bwMode="auto">
              <a:xfrm>
                <a:off x="8728075" y="3014663"/>
                <a:ext cx="2630488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1" name="Blue"/>
            <p:cNvGrpSpPr/>
            <p:nvPr/>
          </p:nvGrpSpPr>
          <p:grpSpPr>
            <a:xfrm>
              <a:off x="833438" y="3492500"/>
              <a:ext cx="5262563" cy="2862263"/>
              <a:chOff x="833438" y="3492500"/>
              <a:chExt cx="5262563" cy="2862263"/>
            </a:xfrm>
          </p:grpSpPr>
          <p:sp>
            <p:nvSpPr>
              <p:cNvPr id="26" name="Rectangle 23"/>
              <p:cNvSpPr>
                <a:spLocks noChangeArrowheads="1"/>
              </p:cNvSpPr>
              <p:nvPr/>
            </p:nvSpPr>
            <p:spPr bwMode="auto">
              <a:xfrm>
                <a:off x="833438" y="3492500"/>
                <a:ext cx="5262563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Rectangle 25"/>
              <p:cNvSpPr>
                <a:spLocks noChangeArrowheads="1"/>
              </p:cNvSpPr>
              <p:nvPr/>
            </p:nvSpPr>
            <p:spPr bwMode="auto">
              <a:xfrm>
                <a:off x="833438" y="3968750"/>
                <a:ext cx="2632075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Rectangle 26"/>
              <p:cNvSpPr>
                <a:spLocks noChangeArrowheads="1"/>
              </p:cNvSpPr>
              <p:nvPr/>
            </p:nvSpPr>
            <p:spPr bwMode="auto">
              <a:xfrm>
                <a:off x="3465513" y="3968750"/>
                <a:ext cx="2630488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Rectangle 29"/>
              <p:cNvSpPr>
                <a:spLocks noChangeArrowheads="1"/>
              </p:cNvSpPr>
              <p:nvPr/>
            </p:nvSpPr>
            <p:spPr bwMode="auto">
              <a:xfrm>
                <a:off x="833438" y="4446588"/>
                <a:ext cx="2632075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Rectangle 30"/>
              <p:cNvSpPr>
                <a:spLocks noChangeArrowheads="1"/>
              </p:cNvSpPr>
              <p:nvPr/>
            </p:nvSpPr>
            <p:spPr bwMode="auto">
              <a:xfrm>
                <a:off x="3465513" y="4446588"/>
                <a:ext cx="2630488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Rectangle 33"/>
              <p:cNvSpPr>
                <a:spLocks noChangeArrowheads="1"/>
              </p:cNvSpPr>
              <p:nvPr/>
            </p:nvSpPr>
            <p:spPr bwMode="auto">
              <a:xfrm>
                <a:off x="833438" y="4922838"/>
                <a:ext cx="2632075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Rectangle 34"/>
              <p:cNvSpPr>
                <a:spLocks noChangeArrowheads="1"/>
              </p:cNvSpPr>
              <p:nvPr/>
            </p:nvSpPr>
            <p:spPr bwMode="auto">
              <a:xfrm>
                <a:off x="3465513" y="4922838"/>
                <a:ext cx="2630488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Rectangle 37"/>
              <p:cNvSpPr>
                <a:spLocks noChangeArrowheads="1"/>
              </p:cNvSpPr>
              <p:nvPr/>
            </p:nvSpPr>
            <p:spPr bwMode="auto">
              <a:xfrm>
                <a:off x="833438" y="5400675"/>
                <a:ext cx="2632075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Rectangle 38"/>
              <p:cNvSpPr>
                <a:spLocks noChangeArrowheads="1"/>
              </p:cNvSpPr>
              <p:nvPr/>
            </p:nvSpPr>
            <p:spPr bwMode="auto">
              <a:xfrm>
                <a:off x="3465513" y="5400675"/>
                <a:ext cx="2630488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Rectangle 41"/>
              <p:cNvSpPr>
                <a:spLocks noChangeArrowheads="1"/>
              </p:cNvSpPr>
              <p:nvPr/>
            </p:nvSpPr>
            <p:spPr bwMode="auto">
              <a:xfrm>
                <a:off x="833438" y="5878513"/>
                <a:ext cx="2632075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Rectangle 42"/>
              <p:cNvSpPr>
                <a:spLocks noChangeArrowheads="1"/>
              </p:cNvSpPr>
              <p:nvPr/>
            </p:nvSpPr>
            <p:spPr bwMode="auto">
              <a:xfrm>
                <a:off x="3465513" y="5878513"/>
                <a:ext cx="2630488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2" name="Purple"/>
            <p:cNvGrpSpPr/>
            <p:nvPr/>
          </p:nvGrpSpPr>
          <p:grpSpPr>
            <a:xfrm>
              <a:off x="6096000" y="3492500"/>
              <a:ext cx="5262563" cy="2862263"/>
              <a:chOff x="6096000" y="3492500"/>
              <a:chExt cx="5262563" cy="2862263"/>
            </a:xfrm>
          </p:grpSpPr>
          <p:sp>
            <p:nvSpPr>
              <p:cNvPr id="27" name="Rectangle 24"/>
              <p:cNvSpPr>
                <a:spLocks noChangeArrowheads="1"/>
              </p:cNvSpPr>
              <p:nvPr/>
            </p:nvSpPr>
            <p:spPr bwMode="auto">
              <a:xfrm>
                <a:off x="6096000" y="3492500"/>
                <a:ext cx="5262563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Rectangle 27"/>
              <p:cNvSpPr>
                <a:spLocks noChangeArrowheads="1"/>
              </p:cNvSpPr>
              <p:nvPr/>
            </p:nvSpPr>
            <p:spPr bwMode="auto">
              <a:xfrm>
                <a:off x="6096000" y="3968750"/>
                <a:ext cx="2632075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Rectangle 28"/>
              <p:cNvSpPr>
                <a:spLocks noChangeArrowheads="1"/>
              </p:cNvSpPr>
              <p:nvPr/>
            </p:nvSpPr>
            <p:spPr bwMode="auto">
              <a:xfrm>
                <a:off x="8728075" y="3968750"/>
                <a:ext cx="2630488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Rectangle 31"/>
              <p:cNvSpPr>
                <a:spLocks noChangeArrowheads="1"/>
              </p:cNvSpPr>
              <p:nvPr/>
            </p:nvSpPr>
            <p:spPr bwMode="auto">
              <a:xfrm>
                <a:off x="6096000" y="4446588"/>
                <a:ext cx="2632075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Rectangle 32"/>
              <p:cNvSpPr>
                <a:spLocks noChangeArrowheads="1"/>
              </p:cNvSpPr>
              <p:nvPr/>
            </p:nvSpPr>
            <p:spPr bwMode="auto">
              <a:xfrm>
                <a:off x="8728075" y="4446588"/>
                <a:ext cx="2630488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Rectangle 35"/>
              <p:cNvSpPr>
                <a:spLocks noChangeArrowheads="1"/>
              </p:cNvSpPr>
              <p:nvPr/>
            </p:nvSpPr>
            <p:spPr bwMode="auto">
              <a:xfrm>
                <a:off x="6096000" y="4922838"/>
                <a:ext cx="2632075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Rectangle 36"/>
              <p:cNvSpPr>
                <a:spLocks noChangeArrowheads="1"/>
              </p:cNvSpPr>
              <p:nvPr/>
            </p:nvSpPr>
            <p:spPr bwMode="auto">
              <a:xfrm>
                <a:off x="8728075" y="4922838"/>
                <a:ext cx="2630488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Rectangle 39"/>
              <p:cNvSpPr>
                <a:spLocks noChangeArrowheads="1"/>
              </p:cNvSpPr>
              <p:nvPr/>
            </p:nvSpPr>
            <p:spPr bwMode="auto">
              <a:xfrm>
                <a:off x="6096000" y="5400675"/>
                <a:ext cx="2632075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Rectangle 40"/>
              <p:cNvSpPr>
                <a:spLocks noChangeArrowheads="1"/>
              </p:cNvSpPr>
              <p:nvPr/>
            </p:nvSpPr>
            <p:spPr bwMode="auto">
              <a:xfrm>
                <a:off x="8728075" y="5400675"/>
                <a:ext cx="2630488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43"/>
              <p:cNvSpPr>
                <a:spLocks noChangeArrowheads="1"/>
              </p:cNvSpPr>
              <p:nvPr/>
            </p:nvSpPr>
            <p:spPr bwMode="auto">
              <a:xfrm>
                <a:off x="6096000" y="5878513"/>
                <a:ext cx="2632075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Rectangle 44"/>
              <p:cNvSpPr>
                <a:spLocks noChangeArrowheads="1"/>
              </p:cNvSpPr>
              <p:nvPr/>
            </p:nvSpPr>
            <p:spPr bwMode="auto">
              <a:xfrm>
                <a:off x="8728075" y="5878513"/>
                <a:ext cx="2630488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5" name="Type Labels"/>
            <p:cNvGrpSpPr/>
            <p:nvPr/>
          </p:nvGrpSpPr>
          <p:grpSpPr>
            <a:xfrm>
              <a:off x="2955925" y="1149350"/>
              <a:ext cx="6678613" cy="2828925"/>
              <a:chOff x="2955925" y="1149350"/>
              <a:chExt cx="6678613" cy="2828925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3013075" y="1149350"/>
                <a:ext cx="6573838" cy="444500"/>
                <a:chOff x="3013075" y="1149350"/>
                <a:chExt cx="6573838" cy="444500"/>
              </a:xfrm>
            </p:grpSpPr>
            <p:sp>
              <p:nvSpPr>
                <p:cNvPr id="48" name="Rectangle 45"/>
                <p:cNvSpPr>
                  <a:spLocks noChangeArrowheads="1"/>
                </p:cNvSpPr>
                <p:nvPr/>
              </p:nvSpPr>
              <p:spPr bwMode="auto">
                <a:xfrm>
                  <a:off x="3017838" y="1149350"/>
                  <a:ext cx="1049338" cy="444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Classes</a:t>
                  </a:r>
                  <a:endParaRPr kumimoji="0" lang="en-US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9" name="Rectangle 46"/>
                <p:cNvSpPr>
                  <a:spLocks noChangeArrowheads="1"/>
                </p:cNvSpPr>
                <p:nvPr/>
              </p:nvSpPr>
              <p:spPr bwMode="auto">
                <a:xfrm>
                  <a:off x="3013075" y="1474788"/>
                  <a:ext cx="896938" cy="1746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Rectangle 47"/>
                <p:cNvSpPr>
                  <a:spLocks noChangeArrowheads="1"/>
                </p:cNvSpPr>
                <p:nvPr/>
              </p:nvSpPr>
              <p:spPr bwMode="auto">
                <a:xfrm>
                  <a:off x="8042275" y="1149350"/>
                  <a:ext cx="1544638" cy="444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Quantifiers</a:t>
                  </a:r>
                  <a:endParaRPr kumimoji="0" lang="en-US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1" name="Freeform 48"/>
                <p:cNvSpPr>
                  <a:spLocks/>
                </p:cNvSpPr>
                <p:nvPr/>
              </p:nvSpPr>
              <p:spPr bwMode="auto">
                <a:xfrm>
                  <a:off x="8037513" y="1474788"/>
                  <a:ext cx="1382713" cy="17462"/>
                </a:xfrm>
                <a:custGeom>
                  <a:avLst/>
                  <a:gdLst>
                    <a:gd name="T0" fmla="*/ 0 w 871"/>
                    <a:gd name="T1" fmla="*/ 0 h 11"/>
                    <a:gd name="T2" fmla="*/ 436 w 871"/>
                    <a:gd name="T3" fmla="*/ 0 h 11"/>
                    <a:gd name="T4" fmla="*/ 871 w 871"/>
                    <a:gd name="T5" fmla="*/ 0 h 11"/>
                    <a:gd name="T6" fmla="*/ 871 w 871"/>
                    <a:gd name="T7" fmla="*/ 11 h 11"/>
                    <a:gd name="T8" fmla="*/ 436 w 871"/>
                    <a:gd name="T9" fmla="*/ 11 h 11"/>
                    <a:gd name="T10" fmla="*/ 0 w 871"/>
                    <a:gd name="T11" fmla="*/ 11 h 11"/>
                    <a:gd name="T12" fmla="*/ 0 w 871"/>
                    <a:gd name="T1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71" h="11">
                      <a:moveTo>
                        <a:pt x="0" y="0"/>
                      </a:moveTo>
                      <a:lnTo>
                        <a:pt x="436" y="0"/>
                      </a:lnTo>
                      <a:lnTo>
                        <a:pt x="871" y="0"/>
                      </a:lnTo>
                      <a:lnTo>
                        <a:pt x="871" y="11"/>
                      </a:lnTo>
                      <a:lnTo>
                        <a:pt x="436" y="11"/>
                      </a:lnTo>
                      <a:lnTo>
                        <a:pt x="0" y="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2955925" y="3532188"/>
                <a:ext cx="6678613" cy="446087"/>
                <a:chOff x="2955925" y="3532188"/>
                <a:chExt cx="6678613" cy="446087"/>
              </a:xfrm>
            </p:grpSpPr>
            <p:sp>
              <p:nvSpPr>
                <p:cNvPr id="72" name="Rectangle 69"/>
                <p:cNvSpPr>
                  <a:spLocks noChangeArrowheads="1"/>
                </p:cNvSpPr>
                <p:nvPr/>
              </p:nvSpPr>
              <p:spPr bwMode="auto">
                <a:xfrm>
                  <a:off x="2960688" y="3532188"/>
                  <a:ext cx="1173163" cy="4460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Anchors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" name="Rectangle 70"/>
                <p:cNvSpPr>
                  <a:spLocks noChangeArrowheads="1"/>
                </p:cNvSpPr>
                <p:nvPr/>
              </p:nvSpPr>
              <p:spPr bwMode="auto">
                <a:xfrm>
                  <a:off x="2955925" y="3859213"/>
                  <a:ext cx="1020763" cy="190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Rectangle 71"/>
                <p:cNvSpPr>
                  <a:spLocks noChangeArrowheads="1"/>
                </p:cNvSpPr>
                <p:nvPr/>
              </p:nvSpPr>
              <p:spPr bwMode="auto">
                <a:xfrm>
                  <a:off x="7966075" y="3532188"/>
                  <a:ext cx="1668463" cy="4460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Punctuation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" name="Freeform 72"/>
                <p:cNvSpPr>
                  <a:spLocks/>
                </p:cNvSpPr>
                <p:nvPr/>
              </p:nvSpPr>
              <p:spPr bwMode="auto">
                <a:xfrm>
                  <a:off x="7961313" y="3859213"/>
                  <a:ext cx="1525588" cy="19050"/>
                </a:xfrm>
                <a:custGeom>
                  <a:avLst/>
                  <a:gdLst>
                    <a:gd name="T0" fmla="*/ 0 w 961"/>
                    <a:gd name="T1" fmla="*/ 0 h 12"/>
                    <a:gd name="T2" fmla="*/ 481 w 961"/>
                    <a:gd name="T3" fmla="*/ 0 h 12"/>
                    <a:gd name="T4" fmla="*/ 961 w 961"/>
                    <a:gd name="T5" fmla="*/ 0 h 12"/>
                    <a:gd name="T6" fmla="*/ 961 w 961"/>
                    <a:gd name="T7" fmla="*/ 12 h 12"/>
                    <a:gd name="T8" fmla="*/ 481 w 961"/>
                    <a:gd name="T9" fmla="*/ 12 h 12"/>
                    <a:gd name="T10" fmla="*/ 0 w 961"/>
                    <a:gd name="T11" fmla="*/ 12 h 12"/>
                    <a:gd name="T12" fmla="*/ 0 w 961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61" h="12">
                      <a:moveTo>
                        <a:pt x="0" y="0"/>
                      </a:moveTo>
                      <a:lnTo>
                        <a:pt x="481" y="0"/>
                      </a:lnTo>
                      <a:lnTo>
                        <a:pt x="961" y="0"/>
                      </a:lnTo>
                      <a:lnTo>
                        <a:pt x="961" y="12"/>
                      </a:lnTo>
                      <a:lnTo>
                        <a:pt x="481" y="12"/>
                      </a:lnTo>
                      <a:lnTo>
                        <a:pt x="0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7503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Groups: treating multiple characters as one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12</a:t>
            </a:fld>
            <a:endParaRPr lang="en-US"/>
          </a:p>
        </p:txBody>
      </p:sp>
      <p:grpSp>
        <p:nvGrpSpPr>
          <p:cNvPr id="106" name="literal"/>
          <p:cNvGrpSpPr/>
          <p:nvPr/>
        </p:nvGrpSpPr>
        <p:grpSpPr>
          <a:xfrm>
            <a:off x="1377950" y="1622425"/>
            <a:ext cx="3660776" cy="331787"/>
            <a:chOff x="1377950" y="1622425"/>
            <a:chExt cx="3660776" cy="331787"/>
          </a:xfrm>
        </p:grpSpPr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1377950" y="1622425"/>
              <a:ext cx="147149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literal character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3560763" y="1622425"/>
              <a:ext cx="1477963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That character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7" name="*"/>
          <p:cNvGrpSpPr/>
          <p:nvPr/>
        </p:nvGrpSpPr>
        <p:grpSpPr>
          <a:xfrm>
            <a:off x="7356475" y="1622425"/>
            <a:ext cx="2811463" cy="331787"/>
            <a:chOff x="7356475" y="1622425"/>
            <a:chExt cx="2811463" cy="331787"/>
          </a:xfrm>
        </p:grpSpPr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7356475" y="1622425"/>
              <a:ext cx="2381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3"/>
            <p:cNvSpPr>
              <a:spLocks noChangeArrowheads="1"/>
            </p:cNvSpPr>
            <p:nvPr/>
          </p:nvSpPr>
          <p:spPr bwMode="auto">
            <a:xfrm>
              <a:off x="8823325" y="1622425"/>
              <a:ext cx="1344613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Zero or more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8" name="."/>
          <p:cNvGrpSpPr/>
          <p:nvPr/>
        </p:nvGrpSpPr>
        <p:grpSpPr>
          <a:xfrm>
            <a:off x="2122488" y="2101850"/>
            <a:ext cx="2849563" cy="331787"/>
            <a:chOff x="2122488" y="2101850"/>
            <a:chExt cx="2849563" cy="331787"/>
          </a:xfrm>
        </p:grpSpPr>
        <p:sp>
          <p:nvSpPr>
            <p:cNvPr id="57" name="Rectangle 54"/>
            <p:cNvSpPr>
              <a:spLocks noChangeArrowheads="1"/>
            </p:cNvSpPr>
            <p:nvPr/>
          </p:nvSpPr>
          <p:spPr bwMode="auto">
            <a:xfrm>
              <a:off x="2122488" y="2101850"/>
              <a:ext cx="18097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.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3560763" y="2101850"/>
              <a:ext cx="141128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Any character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9" name="[ ]"/>
          <p:cNvGrpSpPr/>
          <p:nvPr/>
        </p:nvGrpSpPr>
        <p:grpSpPr>
          <a:xfrm>
            <a:off x="2055813" y="2576513"/>
            <a:ext cx="2820988" cy="331787"/>
            <a:chOff x="2055813" y="2576513"/>
            <a:chExt cx="2820988" cy="331787"/>
          </a:xfrm>
        </p:grpSpPr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2055813" y="2576513"/>
              <a:ext cx="3143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[ ]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3560763" y="2576513"/>
              <a:ext cx="13160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One of these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9" name="?"/>
          <p:cNvGrpSpPr/>
          <p:nvPr/>
        </p:nvGrpSpPr>
        <p:grpSpPr>
          <a:xfrm>
            <a:off x="7366000" y="2576513"/>
            <a:ext cx="2659063" cy="331787"/>
            <a:chOff x="7366000" y="2576513"/>
            <a:chExt cx="2659063" cy="331787"/>
          </a:xfrm>
        </p:grpSpPr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7366000" y="2576513"/>
              <a:ext cx="228600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?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8823325" y="2576513"/>
              <a:ext cx="12017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Zero or one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2" name="{m,n}"/>
          <p:cNvGrpSpPr/>
          <p:nvPr/>
        </p:nvGrpSpPr>
        <p:grpSpPr>
          <a:xfrm>
            <a:off x="7156450" y="3055938"/>
            <a:ext cx="3468688" cy="331787"/>
            <a:chOff x="7156450" y="3055938"/>
            <a:chExt cx="3468688" cy="331787"/>
          </a:xfrm>
        </p:grpSpPr>
        <p:grpSp>
          <p:nvGrpSpPr>
            <p:cNvPr id="111" name="Group 110"/>
            <p:cNvGrpSpPr/>
            <p:nvPr/>
          </p:nvGrpSpPr>
          <p:grpSpPr>
            <a:xfrm>
              <a:off x="7156450" y="3055938"/>
              <a:ext cx="628650" cy="331787"/>
              <a:chOff x="7156450" y="3055938"/>
              <a:chExt cx="628650" cy="331787"/>
            </a:xfrm>
          </p:grpSpPr>
          <p:sp>
            <p:nvSpPr>
              <p:cNvPr id="65" name="Rectangle 62"/>
              <p:cNvSpPr>
                <a:spLocks noChangeArrowheads="1"/>
              </p:cNvSpPr>
              <p:nvPr/>
            </p:nvSpPr>
            <p:spPr bwMode="auto">
              <a:xfrm>
                <a:off x="7156450" y="3055938"/>
                <a:ext cx="190500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{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6" name="Rectangle 63"/>
              <p:cNvSpPr>
                <a:spLocks noChangeArrowheads="1"/>
              </p:cNvSpPr>
              <p:nvPr/>
            </p:nvSpPr>
            <p:spPr bwMode="auto">
              <a:xfrm>
                <a:off x="7232650" y="3055938"/>
                <a:ext cx="485775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m,n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7" name="Rectangle 64"/>
              <p:cNvSpPr>
                <a:spLocks noChangeArrowheads="1"/>
              </p:cNvSpPr>
              <p:nvPr/>
            </p:nvSpPr>
            <p:spPr bwMode="auto">
              <a:xfrm>
                <a:off x="7594600" y="3055938"/>
                <a:ext cx="190500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}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8823325" y="3055938"/>
              <a:ext cx="1801813" cy="331787"/>
              <a:chOff x="8823325" y="3055938"/>
              <a:chExt cx="1801813" cy="331787"/>
            </a:xfrm>
          </p:grpSpPr>
          <p:sp>
            <p:nvSpPr>
              <p:cNvPr id="68" name="Rectangle 65"/>
              <p:cNvSpPr>
                <a:spLocks noChangeArrowheads="1"/>
              </p:cNvSpPr>
              <p:nvPr/>
            </p:nvSpPr>
            <p:spPr bwMode="auto">
              <a:xfrm>
                <a:off x="8823325" y="3055938"/>
                <a:ext cx="611188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From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9" name="Rectangle 66"/>
              <p:cNvSpPr>
                <a:spLocks noChangeArrowheads="1"/>
              </p:cNvSpPr>
              <p:nvPr/>
            </p:nvSpPr>
            <p:spPr bwMode="auto">
              <a:xfrm>
                <a:off x="9358313" y="3055938"/>
                <a:ext cx="304800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m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0" name="Rectangle 67"/>
              <p:cNvSpPr>
                <a:spLocks noChangeArrowheads="1"/>
              </p:cNvSpPr>
              <p:nvPr/>
            </p:nvSpPr>
            <p:spPr bwMode="auto">
              <a:xfrm>
                <a:off x="9596438" y="3055938"/>
                <a:ext cx="923925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through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1" name="Rectangle 68"/>
              <p:cNvSpPr>
                <a:spLocks noChangeArrowheads="1"/>
              </p:cNvSpPr>
              <p:nvPr/>
            </p:nvSpPr>
            <p:spPr bwMode="auto">
              <a:xfrm>
                <a:off x="10387013" y="3055938"/>
                <a:ext cx="238125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08" name="+"/>
          <p:cNvGrpSpPr/>
          <p:nvPr/>
        </p:nvGrpSpPr>
        <p:grpSpPr>
          <a:xfrm>
            <a:off x="7356475" y="2101850"/>
            <a:ext cx="2782888" cy="331787"/>
            <a:chOff x="7356475" y="2101850"/>
            <a:chExt cx="2782888" cy="331787"/>
          </a:xfrm>
        </p:grpSpPr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7356475" y="2101850"/>
              <a:ext cx="2381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8823325" y="2101850"/>
              <a:ext cx="13160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One or more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0" name="^"/>
          <p:cNvGrpSpPr/>
          <p:nvPr/>
        </p:nvGrpSpPr>
        <p:grpSpPr>
          <a:xfrm>
            <a:off x="2093913" y="4010025"/>
            <a:ext cx="3037793" cy="331787"/>
            <a:chOff x="2093913" y="4010025"/>
            <a:chExt cx="3037793" cy="331787"/>
          </a:xfrm>
        </p:grpSpPr>
        <p:sp>
          <p:nvSpPr>
            <p:cNvPr id="76" name="Rectangle 73"/>
            <p:cNvSpPr>
              <a:spLocks noChangeArrowheads="1"/>
            </p:cNvSpPr>
            <p:nvPr/>
          </p:nvSpPr>
          <p:spPr bwMode="auto">
            <a:xfrm>
              <a:off x="2093913" y="4010025"/>
              <a:ext cx="2381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^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Rectangle 74"/>
            <p:cNvSpPr>
              <a:spLocks noChangeArrowheads="1"/>
            </p:cNvSpPr>
            <p:nvPr/>
          </p:nvSpPr>
          <p:spPr bwMode="auto">
            <a:xfrm>
              <a:off x="3560763" y="4010025"/>
              <a:ext cx="157094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Beginning of line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3" name="\"/>
          <p:cNvGrpSpPr/>
          <p:nvPr/>
        </p:nvGrpSpPr>
        <p:grpSpPr>
          <a:xfrm>
            <a:off x="7375525" y="4010025"/>
            <a:ext cx="3144838" cy="331787"/>
            <a:chOff x="7375525" y="4010025"/>
            <a:chExt cx="3144838" cy="331787"/>
          </a:xfrm>
        </p:grpSpPr>
        <p:sp>
          <p:nvSpPr>
            <p:cNvPr id="79" name="Rectangle 76"/>
            <p:cNvSpPr>
              <a:spLocks noChangeArrowheads="1"/>
            </p:cNvSpPr>
            <p:nvPr/>
          </p:nvSpPr>
          <p:spPr bwMode="auto">
            <a:xfrm>
              <a:off x="7375525" y="4010025"/>
              <a:ext cx="209550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\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8823325" y="4010025"/>
              <a:ext cx="16970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Escape character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1" name="$"/>
          <p:cNvGrpSpPr/>
          <p:nvPr/>
        </p:nvGrpSpPr>
        <p:grpSpPr>
          <a:xfrm>
            <a:off x="2093913" y="4487863"/>
            <a:ext cx="2463918" cy="330200"/>
            <a:chOff x="2093913" y="4487863"/>
            <a:chExt cx="2463918" cy="330200"/>
          </a:xfrm>
        </p:grpSpPr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2093913" y="4487863"/>
              <a:ext cx="238125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$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3560763" y="4487863"/>
              <a:ext cx="9970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End of line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4" name="[ - ]"/>
          <p:cNvGrpSpPr/>
          <p:nvPr/>
        </p:nvGrpSpPr>
        <p:grpSpPr>
          <a:xfrm>
            <a:off x="7261225" y="4487863"/>
            <a:ext cx="2259013" cy="330200"/>
            <a:chOff x="7261225" y="4487863"/>
            <a:chExt cx="2259013" cy="330200"/>
          </a:xfrm>
        </p:grpSpPr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7261225" y="4487863"/>
              <a:ext cx="24765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[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7385050" y="4487863"/>
              <a:ext cx="190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Rectangle 83"/>
            <p:cNvSpPr>
              <a:spLocks noChangeArrowheads="1"/>
            </p:cNvSpPr>
            <p:nvPr/>
          </p:nvSpPr>
          <p:spPr bwMode="auto">
            <a:xfrm>
              <a:off x="7508875" y="4487863"/>
              <a:ext cx="190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]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Rectangle 84"/>
            <p:cNvSpPr>
              <a:spLocks noChangeArrowheads="1"/>
            </p:cNvSpPr>
            <p:nvPr/>
          </p:nvSpPr>
          <p:spPr bwMode="auto">
            <a:xfrm>
              <a:off x="8823325" y="4487863"/>
              <a:ext cx="696913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Range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2" name="boundaries"/>
          <p:cNvGrpSpPr/>
          <p:nvPr/>
        </p:nvGrpSpPr>
        <p:grpSpPr>
          <a:xfrm>
            <a:off x="1616075" y="4964113"/>
            <a:ext cx="4026155" cy="276999"/>
            <a:chOff x="1616075" y="4964113"/>
            <a:chExt cx="4026155" cy="276999"/>
          </a:xfrm>
        </p:grpSpPr>
        <p:sp>
          <p:nvSpPr>
            <p:cNvPr id="88" name="Rectangle 85"/>
            <p:cNvSpPr>
              <a:spLocks noChangeArrowheads="1"/>
            </p:cNvSpPr>
            <p:nvPr/>
          </p:nvSpPr>
          <p:spPr bwMode="auto">
            <a:xfrm>
              <a:off x="1616075" y="4964113"/>
              <a:ext cx="105798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</a:rPr>
                <a:t>boundaries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</a:endParaRPr>
            </a:p>
          </p:txBody>
        </p:sp>
        <p:sp>
          <p:nvSpPr>
            <p:cNvPr id="89" name="Rectangle 86"/>
            <p:cNvSpPr>
              <a:spLocks noChangeArrowheads="1"/>
            </p:cNvSpPr>
            <p:nvPr/>
          </p:nvSpPr>
          <p:spPr bwMode="auto">
            <a:xfrm>
              <a:off x="3560763" y="4964113"/>
              <a:ext cx="208146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</a:rPr>
                <a:t>Word boundaries, etc.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</a:endParaRPr>
            </a:p>
          </p:txBody>
        </p:sp>
      </p:grpSp>
      <p:grpSp>
        <p:nvGrpSpPr>
          <p:cNvPr id="115" name="[^ ]"/>
          <p:cNvGrpSpPr/>
          <p:nvPr/>
        </p:nvGrpSpPr>
        <p:grpSpPr>
          <a:xfrm>
            <a:off x="7261225" y="4964113"/>
            <a:ext cx="2535238" cy="331787"/>
            <a:chOff x="7261225" y="4964113"/>
            <a:chExt cx="2535238" cy="331787"/>
          </a:xfrm>
        </p:grpSpPr>
        <p:sp>
          <p:nvSpPr>
            <p:cNvPr id="90" name="Rectangle 87"/>
            <p:cNvSpPr>
              <a:spLocks noChangeArrowheads="1"/>
            </p:cNvSpPr>
            <p:nvPr/>
          </p:nvSpPr>
          <p:spPr bwMode="auto">
            <a:xfrm>
              <a:off x="7261225" y="4964113"/>
              <a:ext cx="4286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[^ ]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Rectangle 88"/>
            <p:cNvSpPr>
              <a:spLocks noChangeArrowheads="1"/>
            </p:cNvSpPr>
            <p:nvPr/>
          </p:nvSpPr>
          <p:spPr bwMode="auto">
            <a:xfrm>
              <a:off x="8823325" y="4964113"/>
              <a:ext cx="9731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Negation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3" name="custom boundaries"/>
          <p:cNvGrpSpPr/>
          <p:nvPr/>
        </p:nvGrpSpPr>
        <p:grpSpPr>
          <a:xfrm>
            <a:off x="1254125" y="5441950"/>
            <a:ext cx="3783004" cy="276999"/>
            <a:chOff x="1254125" y="5441950"/>
            <a:chExt cx="3783004" cy="276999"/>
          </a:xfrm>
        </p:grpSpPr>
        <p:sp>
          <p:nvSpPr>
            <p:cNvPr id="92" name="Rectangle 89"/>
            <p:cNvSpPr>
              <a:spLocks noChangeArrowheads="1"/>
            </p:cNvSpPr>
            <p:nvPr/>
          </p:nvSpPr>
          <p:spPr bwMode="auto">
            <a:xfrm>
              <a:off x="1254125" y="5441950"/>
              <a:ext cx="179856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</a:rPr>
                <a:t>custom boundaries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</a:endParaRPr>
            </a:p>
          </p:txBody>
        </p:sp>
        <p:sp>
          <p:nvSpPr>
            <p:cNvPr id="93" name="Rectangle 90"/>
            <p:cNvSpPr>
              <a:spLocks noChangeArrowheads="1"/>
            </p:cNvSpPr>
            <p:nvPr/>
          </p:nvSpPr>
          <p:spPr bwMode="auto">
            <a:xfrm>
              <a:off x="3560763" y="5441950"/>
              <a:ext cx="14763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Calibri" panose="020F0502020204030204" pitchFamily="34" charset="0"/>
                </a:rPr>
                <a:t>Lookahead</a:t>
              </a: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</a:rPr>
                <a:t>, etc.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</a:endParaRPr>
            </a:p>
          </p:txBody>
        </p:sp>
      </p:grpSp>
      <p:grpSp>
        <p:nvGrpSpPr>
          <p:cNvPr id="116" name="( )"/>
          <p:cNvGrpSpPr/>
          <p:nvPr/>
        </p:nvGrpSpPr>
        <p:grpSpPr>
          <a:xfrm>
            <a:off x="7318375" y="5441950"/>
            <a:ext cx="2101652" cy="276999"/>
            <a:chOff x="7318375" y="5441950"/>
            <a:chExt cx="2101652" cy="276999"/>
          </a:xfrm>
        </p:grpSpPr>
        <p:sp>
          <p:nvSpPr>
            <p:cNvPr id="95" name="Rectangle 92"/>
            <p:cNvSpPr>
              <a:spLocks noChangeArrowheads="1"/>
            </p:cNvSpPr>
            <p:nvPr/>
          </p:nvSpPr>
          <p:spPr bwMode="auto">
            <a:xfrm>
              <a:off x="7318375" y="5441950"/>
              <a:ext cx="19717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( )</a:t>
              </a:r>
              <a:endPara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6" name="Rectangle 93"/>
            <p:cNvSpPr>
              <a:spLocks noChangeArrowheads="1"/>
            </p:cNvSpPr>
            <p:nvPr/>
          </p:nvSpPr>
          <p:spPr bwMode="auto">
            <a:xfrm>
              <a:off x="8823325" y="5441950"/>
              <a:ext cx="59670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Group</a:t>
              </a:r>
              <a:endPara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17" name="( | )"/>
          <p:cNvGrpSpPr/>
          <p:nvPr/>
        </p:nvGrpSpPr>
        <p:grpSpPr>
          <a:xfrm>
            <a:off x="7242175" y="5918200"/>
            <a:ext cx="1818394" cy="276999"/>
            <a:chOff x="7242175" y="5918200"/>
            <a:chExt cx="1818394" cy="276999"/>
          </a:xfrm>
        </p:grpSpPr>
        <p:sp>
          <p:nvSpPr>
            <p:cNvPr id="97" name="Rectangle 94"/>
            <p:cNvSpPr>
              <a:spLocks noChangeArrowheads="1"/>
            </p:cNvSpPr>
            <p:nvPr/>
          </p:nvSpPr>
          <p:spPr bwMode="auto">
            <a:xfrm>
              <a:off x="7242175" y="5918200"/>
              <a:ext cx="35907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( | )</a:t>
              </a:r>
              <a:endPara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8" name="Rectangle 95"/>
            <p:cNvSpPr>
              <a:spLocks noChangeArrowheads="1"/>
            </p:cNvSpPr>
            <p:nvPr/>
          </p:nvSpPr>
          <p:spPr bwMode="auto">
            <a:xfrm>
              <a:off x="8823325" y="5918200"/>
              <a:ext cx="2372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Or</a:t>
              </a:r>
              <a:endPara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702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37282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Designing Regular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27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dirty="0" smtClean="0"/>
              <a:t>False </a:t>
            </a:r>
            <a:r>
              <a:rPr lang="en-US" dirty="0" smtClean="0"/>
              <a:t>positives are much more likely </a:t>
            </a:r>
            <a:r>
              <a:rPr lang="en-US" dirty="0" smtClean="0"/>
              <a:t>than false negatives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The t</a:t>
            </a:r>
            <a:r>
              <a:rPr lang="en-US" dirty="0" smtClean="0"/>
              <a:t>arget </a:t>
            </a:r>
            <a:r>
              <a:rPr lang="en-US" dirty="0" smtClean="0"/>
              <a:t>set </a:t>
            </a:r>
            <a:r>
              <a:rPr lang="en-US" dirty="0" smtClean="0"/>
              <a:t>is usually smaller </a:t>
            </a:r>
            <a:r>
              <a:rPr lang="en-US" dirty="0" smtClean="0"/>
              <a:t>than the excluded </a:t>
            </a:r>
            <a:r>
              <a:rPr lang="en-US" dirty="0" smtClean="0"/>
              <a:t>set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The target set is usually better </a:t>
            </a:r>
            <a:r>
              <a:rPr lang="en-US" dirty="0" smtClean="0"/>
              <a:t>understood</a:t>
            </a:r>
          </a:p>
          <a:p>
            <a:pPr lvl="1"/>
            <a:r>
              <a:rPr lang="en-US" dirty="0" smtClean="0"/>
              <a:t>Be as restrictive as possible</a:t>
            </a:r>
          </a:p>
          <a:p>
            <a:pPr lvl="2"/>
            <a:r>
              <a:rPr lang="en-US" dirty="0" smtClean="0"/>
              <a:t>Use anchors</a:t>
            </a:r>
          </a:p>
          <a:p>
            <a:pPr marL="1371600" lvl="3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/^Error: /</a:t>
            </a:r>
          </a:p>
          <a:p>
            <a:pPr lvl="2"/>
            <a:r>
              <a:rPr lang="en-US" dirty="0" smtClean="0"/>
              <a:t>Minimize classes</a:t>
            </a:r>
          </a:p>
          <a:p>
            <a:pPr marL="1371600" lvl="3" indent="0">
              <a:lnSpc>
                <a:spcPct val="150000"/>
              </a:lnSpc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/[ 1][0-9]-[123][0-9]/</a:t>
            </a:r>
          </a:p>
          <a:p>
            <a:pPr lvl="2"/>
            <a:r>
              <a:rPr lang="en-US" dirty="0" smtClean="0"/>
              <a:t>Match the whole line</a:t>
            </a:r>
          </a:p>
          <a:p>
            <a:pPr marL="1371600" lvl="3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/^Title: Injuries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$/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8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Fail quickly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Every unmatched line may mean parsing the whole line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Searches s</a:t>
            </a:r>
            <a:r>
              <a:rPr lang="en-US" dirty="0" smtClean="0"/>
              <a:t>pend </a:t>
            </a:r>
            <a:r>
              <a:rPr lang="en-US" dirty="0" smtClean="0"/>
              <a:t>most of </a:t>
            </a:r>
            <a:r>
              <a:rPr lang="en-US" dirty="0" smtClean="0"/>
              <a:t>their </a:t>
            </a:r>
            <a:r>
              <a:rPr lang="en-US" dirty="0" smtClean="0"/>
              <a:t>time failing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An</a:t>
            </a:r>
            <a:r>
              <a:rPr lang="en-US" dirty="0" smtClean="0"/>
              <a:t>chor from the left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Avoid </a:t>
            </a:r>
            <a:r>
              <a:rPr lang="en-US" dirty="0" smtClean="0"/>
              <a:t>wildcards and </a:t>
            </a:r>
            <a:r>
              <a:rPr lang="en-US" dirty="0" smtClean="0"/>
              <a:t>infinite quantifiers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8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 memory, other than their state</a:t>
            </a:r>
            <a:endParaRPr lang="en-US" dirty="0" smtClean="0"/>
          </a:p>
          <a:p>
            <a:pPr marL="914400" lvl="2" indent="0">
              <a:lnSpc>
                <a:spcPct val="150000"/>
              </a:lnSpc>
              <a:buNone/>
            </a:pPr>
            <a:r>
              <a:rPr lang="en-US" dirty="0" smtClean="0"/>
              <a:t>a{n}b{n} not possible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(unless |n| ≠ ∞)</a:t>
            </a:r>
          </a:p>
          <a:p>
            <a:pPr lvl="1"/>
            <a:r>
              <a:rPr lang="en-US" dirty="0" smtClean="0"/>
              <a:t>Math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dirty="0" smtClean="0"/>
              <a:t>a{n}b{3n</a:t>
            </a:r>
            <a:r>
              <a:rPr lang="en-US" dirty="0"/>
              <a:t>} </a:t>
            </a:r>
            <a:r>
              <a:rPr lang="en-US" dirty="0" smtClean="0"/>
              <a:t>≈ /(</a:t>
            </a:r>
            <a:r>
              <a:rPr lang="en-US" dirty="0" err="1" smtClean="0"/>
              <a:t>abbb</a:t>
            </a:r>
            <a:r>
              <a:rPr lang="en-US" dirty="0" smtClean="0"/>
              <a:t>)*/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dirty="0" smtClean="0"/>
              <a:t>a{n}b{n-2} not possible</a:t>
            </a:r>
          </a:p>
          <a:p>
            <a:pPr lvl="1"/>
            <a:r>
              <a:rPr lang="en-US" dirty="0" smtClean="0"/>
              <a:t>Conditionals</a:t>
            </a:r>
          </a:p>
          <a:p>
            <a:pPr marL="914400" lvl="2" indent="0">
              <a:lnSpc>
                <a:spcPct val="160000"/>
              </a:lnSpc>
              <a:buNone/>
            </a:pPr>
            <a:r>
              <a:rPr lang="en-US" dirty="0" smtClean="0"/>
              <a:t>(</a:t>
            </a:r>
            <a:r>
              <a:rPr lang="en-US" dirty="0" err="1" smtClean="0"/>
              <a:t>a|b</a:t>
            </a:r>
            <a:r>
              <a:rPr lang="en-US" dirty="0" smtClean="0"/>
              <a:t>)ccc(d if </a:t>
            </a:r>
            <a:r>
              <a:rPr lang="en-US" dirty="0" err="1" smtClean="0"/>
              <a:t>a|e</a:t>
            </a:r>
            <a:r>
              <a:rPr lang="en-US" dirty="0" smtClean="0"/>
              <a:t> if b) ≈ /(</a:t>
            </a:r>
            <a:r>
              <a:rPr lang="en-US" dirty="0" err="1" smtClean="0"/>
              <a:t>acccd|bccce</a:t>
            </a:r>
            <a:r>
              <a:rPr lang="en-US" dirty="0" smtClean="0"/>
              <a:t>)/</a:t>
            </a:r>
            <a:endParaRPr lang="en-US" dirty="0"/>
          </a:p>
          <a:p>
            <a:r>
              <a:rPr lang="en-US" dirty="0" smtClean="0"/>
              <a:t>Greediness and backtracking</a:t>
            </a:r>
          </a:p>
          <a:p>
            <a:pPr lvl="1"/>
            <a:r>
              <a:rPr lang="en-US" dirty="0" smtClean="0"/>
              <a:t>Poor performance</a:t>
            </a:r>
          </a:p>
          <a:p>
            <a:pPr lvl="1"/>
            <a:r>
              <a:rPr lang="en-US" dirty="0" smtClean="0"/>
              <a:t>Unexpectedly poor performance</a:t>
            </a:r>
          </a:p>
          <a:p>
            <a:r>
              <a:rPr lang="en-US" dirty="0" smtClean="0"/>
              <a:t>Readability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1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0868" y="440575"/>
            <a:ext cx="11420669" cy="6035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normAutofit lnSpcReduction="10000"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(?:(?:\r\n)?[ \t])*(?:(?:(?:[^()&lt;&gt;@,;:\\".\[\] \000‑\031]+(?:(?:(?:\r\n)?[  \t])+|\Z|(?=[\["()&lt;&gt;@,;:\\".\[\]]))|"(?:[^\"\r\\]|\\.|(?:(?:\r\n)?[ \t]))*"(?:(?: \r\n)?[ \t])*)(?:\.(?:(?:\r\n)?[ \t])*(?:[^()&lt;&gt;@,;:\\".\[\] \000‑\031]+(?:(?:( ?:\r\n)?[ \t])+|\Z|(?=[\["()&lt;&gt;@,;:\\".\[\]]))|"(?:[^\"\r\\]|\\.|(?:(?:\r\n)?[ \t]))*"(?:(?:\r\n)?[ \t])*))*@(?:(?:\r\n)?[ \t])*(?:[^()&lt;&gt;@,;:\\".\[\] \000‑\0 31]+(?:(?:(?:\r\n)?[ \t])+|\Z|(?=[\["()&lt;&gt;@,;:\\".\[\]]))|\[([^\[\]\r\\]|\\.)*\ ](?:(?:\r\n)?[ \t])*)(?:\.(?:(?:\r\n)?[ \t])*(?:[^()&lt;&gt;@,;:\\".\[\] \000‑\031]+ (?:(?:(?:\r\n)?[ \t])+|\Z|(?=[\["()&lt;&gt;@,;:\\".\[\]]))|\[([^\[\]\r\\]|\\.)*\](?: (?:\r\n)?[ \t])*))*|(?:[^()&lt;&gt;@,;:\\".\[\] \000‑\031]+(?:(?:(?:\r\n)?[ \t])+|\Z |(?=[\["()&lt;&gt;@,;:\\".\[\]]))|"(?:[^\"\r\\]|\\.|(?:(?:\r\n)?[ \t]))*"(?:(?:\r\n) ?[ \t])*)*\&lt;(?:(?:\r\n)?[ \t])*(?:@(?:[^()&lt;&gt;@,;:\\".\[\] \000‑\031]+(?:(?:(?:\ r\n)?[ \t])+|\Z|(?=[\["()&lt;&gt;@,;:\\".\[\]]))|\[([^\[\]\r\\]|\\.)*\](?:(?:\r\n)?[  \t])*)(?:\.(?:(?:\r\n)?[ \t])*(?:[^()&lt;&gt;@,;:\\".\[\] \000‑\031]+(?:(?:(?:\r\n) ?[ \t])+|\Z|(?=[\["()&lt;&gt;@,;:\\".\[\]]))|\[([^\[\]\r\\]|\\.)*\](?:(?:\r\n)?[ \t] )*))*(?:,@(?:(?:\r\n)?[ \t])*(?:[^()&lt;&gt;@,;:\\".\[\] \000‑\031]+(?:(?:(?:\r\n)?[  \t])+|\Z|(?=[\["()&lt;&gt;@,;:\\".\[\]]))|\[([^\[\]\r\\]|\\.)*\](?:(?:\r\n)?[ \t])* )(?:\.(?:(?:\r\n)?[ \t])*(?:[^()&lt;&gt;@,;:\\".\[\] \000‑\031]+(?:(?:(?:\r\n)?[ \t] )+|\Z|(?=[\["()&lt;&gt;@,;:\\".\[\]]))|\[([^\[\]\r\\]|\\.)*\](?:(?:\r\n)?[ \t])*))*) *:(?:(?:\r\n)?[ \t])*)?(?:[^()&lt;&gt;@,;:\\".\[\] \000‑\031]+(?:(?:(?:\r\n)?[ \t])+ |\Z|(?=[\["()&lt;&gt;@,;:\\".\[\]]))|"(?:[^\"\r\\]|\\.|(?:(?:\r\n)?[ \t]))*"(?:(?:\r \n)?[ \t])*)(?:\.(?:(?:\r\n)?[ \t])*(?:[^()&lt;&gt;@,;:\\".\[\] \000‑\031]+(?:(?:(?: \r\n)?[ \t])+|\Z|(?=[\["()&lt;&gt;@,;:\\".\[\]]))|"(?:[^\"\r\\]|\\.|(?:(?:\r\n)?[ \t ]))*"(?:(?:\r\n)?[ \t])*))*@(?:(?:\r\n)?[ \t])*(?:[^()&lt;&gt;@,;:\\".\[\] \000‑\031 ]+(?:(?:(?:\r\n)?[ \t])+|\Z|(?=[\["()&lt;&gt;@,;:\\".\[\]]))|\[([^\[\]\r\\]|\\.)*\]( ?:(?:\r\n)?[ \t])*)(?:\.(?:(?:\r\n)?[ \t])*(?:[^()&lt;&gt;@,;:\\".\[\] \000‑\031]+(? :(?:(?:\r\n)?[ \t])+|\Z|(?=[\["()&lt;&gt;@,;:\\".\[\]]))|\[([^\[\]\r\\]|\\.)*\](?:(? :\r\n)?[ \t])*))*\&gt;(?:(?:\r\n)?[ \t])*)|(?:[^()&lt;&gt;@,;:\\".\[\] \000‑\031]+(?:(? :(?:\r\n)?[ \t])+|\Z|(?=[\["()&lt;&gt;@,;:\\".\[\]]))|"(?:[^\"\r\\]|\\.|(?:(?:\r\n)? [ \t]))*"(?:(?:\r\n)?[ \t])*)*:(?:(?:\r\n)?[ \t])*(?:(?:(?:[^()&lt;&gt;@,;:\\".\[\] \000‑\031]+(?:(?:(?:\r\n)?[ \t])+|\Z|(?=[\["()&lt;&gt;@,;:\\".\[\]]))|"(?:[^\"\r\\]| \\.|(?:(?:\r\n)?[ \t]))*"(?:(?:\r\n)?[ \t])*)(?:\.(?:(?:\r\n)?[ \t])*(?:[^()&lt;&gt; @,;:\\".\[\] \000‑\031]+(?:(?:(?:\r\n)?[ \t])+|\Z|(?=[\["()&lt;&gt;@,;:\\".\[\]]))|" (?:[^\"\r\\]|\\.|(?:(?:\r\n)?[ \t]))*"(?:(?:\r\n)?[ \t])*))*@(?:(?:\r\n)?[ \t] )*(?:[^()&lt;&gt;@,;:\\".\[\] \000‑\031]+(?:(?:(?:\r\n)?[ \t])+|\Z|(?=[\["()&lt;&gt;@,;:\\ ".\[\]]))|\[([^\[\]\r\\]|\\.)*\](?:(?:\r\n)?[ \t])*)(?:\.(?:(?:\r\n)?[ \t])*(? :[^()&lt;&gt;@,;:\\".\[\] \000‑\031]+(?:(?:(?:\r\n)?[ \t])+|\Z|(?=[\["()&lt;&gt;@,;:\\".\[ \]]))|\[([^\[\]\r\\]|\\.)*\](?:(?:\r\n)?[ \t])*))*|(?:[^()&lt;&gt;@,;:\\".\[\] \000‑ \031]+(?:(?:(?:\r\n)?[ \t])+|\Z|(?=[\["()&lt;&gt;@,;:\\".\[\]]))|"(?:[^\"\r\\]|\\.|( ?:(?:\r\n)?[ \t]))*"(?:(?:\r\n)?[ \t])*)*\&lt;(?:(?:\r\n)?[ \t])*(?:@(?:[^()&lt;&gt;@,; :\\".\[\] \000‑\031]+(?:(?:(?:\r\n)?[ \t])+|\Z|(?=[\["()&lt;&gt;@,;:\\".\[\]]))|\[([ ^\[\]\r\\]|\\.)*\](?:(?:\r\n)?[ \t])*)(?:\.(?:(?:\r\n)?[ \t])*(?:[^()&lt;&gt;@,;:\\" .\[\] \000‑\031]+(?:(?:(?:\r\n)?[ \t])+|\Z|(?=[\["()&lt;&gt;@,;:\\".\[\]]))|\[([^\[\ ]\r\\]|\\.)*\](?:(?:\r\n)?[ \t])*))*(?:,@(?:(?:\r\n)?[ \t])*(?:[^()&lt;&gt;@,;:\\".\ [\] \000‑\031]+(?:(?:(?:\r\n)?[ \t])+|\Z|(?=[\["()&lt;&gt;@,;:\\".\[\]]))|\[([^\[\]\ r\\]|\\.)*\](?:(?:\r\n)?[ \t</a:t>
            </a:r>
            <a:r>
              <a:rPr kumimoji="0" lang="en-US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glow rad="127000">
                    <a:srgbClr val="FFFFFF"/>
                  </a:glow>
                </a:effectLst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])*)(?:\.(?:(?:\</a:t>
            </a:r>
            <a:r>
              <a:rPr kumimoji="0" lang="en-US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r\n)?[ \t])*(?:[^()&lt;&gt;@,;:\\".\[\] \000‑\031]+(?:(?:(?:\r\n)?[ \t])+|\Z|(?=[\["()&lt;&gt;@,;:\\".\[\]]))|\[([^\[\]\r\\] |\\.)*\](?:(?:\r\n)?[ \t])*))*)*:(?:(?:\r\n)?[ \t])*)?(?:[^()&lt;&gt;@,;:\\".\[\] \0 00‑\031]+(?:(?:(?:\r\n)?[ \t])+|\Z|(?=[\["()&lt;&gt;@,;:\\".\[\]]))|"(?:[^\"\r\\]|\\ .|(?:(?:\r\n)?[ \t]))*"(?:(?:\r\n)?[ \t])*)(?:\.(?:(?:\r\n)?[ \t])*(?:[^()&lt;&gt;@, ;:\\".\[\] \000‑\031]+(?:(?:(?:\r\n)?[ \t])+|\Z|(?=[\["()&lt;&gt;@,;:\\".\[\]]))|"(? :[^\"\r\\]|\\.|(?:(?:\r\n)?[ \t]))*"(?:(?:\r\n)?[ \t])*))*@(?:(?:\r\n)?[ \t])* (?:[^()&lt;&gt;@,;:\\".\[\] \000‑\031]+(?:(?:(?:\r\n)?[ \t])+|\Z|(?=[\["()&lt;&gt;@,;:\\". \[\]]))|\[([^\[\]\r\\]|\\.)*\](?:(?:\r\n)?[ \t])*)(?:\.(?:(?:\r\n)?[ \t])*(?:[ ^()&lt;&gt;@,;:\\".\[\] \000‑\031]+(?:(?:(?:\r\n)?[ \t])+|\Z|(?=[\["()&lt;&gt;@,;:\\".\[\] ]))|\[([^\[\]\r\\]|\\.)*\](?:(?:\r\n)?[ \t])*))*\&gt;(?:(?:\r\n)?[ \t])*)(?:,\s*( ?:(?:[^()&lt;&gt;@,;:\\".\[\] \000‑\031]+(?:(?:(?:\r\n)?[ \t])+|\Z|(?=[\["()&lt;&gt;@,;:\\ ".\[\]]))|"(?:[^\"\r\\]|\\.|(?:(?:\r\n)?[ \t]))*"(?:(?:\r\n)?[ \t])*)(?:\.(?:( ?:\r\n)?[ \t])*(?:[^()&lt;&gt;@,;:\\".\[\] \000‑\031]+(?:(?:(?:\r\n)?[ \t])+|\Z|(?=[ \["()&lt;&gt;@,;:\\".\[\]]))|"(?:[^\"\r\\]|\\.|(?:(?:\r\n)?[ \t]))*"(?:(?:\r\n)?[ \t ])*))*@(?:(?:\r\n)?[ \t])*(?:[^()&lt;&gt;@,;:\\".\[\] \000‑\031]+(?:(?:(?:\r\n)?[ \t ])+|\Z|(?=[\["()&lt;&gt;@,;:\\".\[\]]))|\[([^\[\]\r\\]|\\.)*\](?:(?:\r\n)?[ \t])*)(? :\.(?:(?:\r\n)?[ \t])*(?:[^()&lt;&gt;@,;:\\".\[\] \000‑\031]+(?:(?:(?:\r\n)?[ \t])+| \Z|(?=[\["()&lt;&gt;@,;:\\".\[\]]))|\[([^\[\]\r\\]|\\.)*\](?:(?:\r\n)?[ \t])*))*|(?: [^()&lt;&gt;@,;:\\".\[\] \000‑\031]+(?:(?:(?:\r\n)?[ \t])+|\Z|(?=[\["()&lt;&gt;@,;:\\".\[\ ]]))|"(?:[^\"\r\\]|\\.|(?:(?:\r\n)?[ \t]))*"(?:(?:\r\n)?[ \t])*)*\&lt;(?:(?:\r\n) ?[ \t])*(?:@(?:[^()&lt;&gt;@,;:\\".\[\] \000‑\031]+(?:(?:(?:\r\n)?[ \t])+|\Z|(?=[\[" ()&lt;&gt;@,;:\\".\[\]]))|\[([^\[\]\r\\]|\\.)*\](?:(?:\r\n)?[ \t])*)(?:\.(?:(?:\r\n) ?[ \t])*(?:[^()&lt;&gt;@,;:\\".\[\] \000‑\031]+(?:(?:(?:\r\n)?[ \t])+|\Z|(?=[\["()&lt;&gt; @,;:\\".\[\]]))|\[([^\[\]\r\\]|\\.)*\](?:(?:\r\n)?[ \t])*))*(?:,@(?:(?:\r\n)?[  \t])*(?:[^()&lt;&gt;@,;:\\".\[\] \000‑\031]+(?:(?:(?:\r\n)?[ \t])+|\Z|(?=[\["()&lt;&gt;@, ;:\\".\[\]]))|\[([^\[\]\r\\]|\\.)*\](?:(?:\r\n)?[ \t])*)(?:\.(?:(?:\r\n)?[ \t] )*(?:[^()&lt;&gt;@,;:\\".\[\] \000‑\031]+(?:(?:(?:\r\n)?[ \t])+|\Z|(?=[\["()&lt;&gt;@,;:\\ ".\[\]]))|\[([^\[\]\r\\]|\\.)*\](?:(?:\r\n)?[ \t])*))*)*:(?:(?:\r\n)?[ \t])*)? (?:[^()&lt;&gt;@,;:\\".\[\] \000‑\031]+(?:(?:(?:\r\n)?[ \t])+|\Z|(?=[\["()&lt;&gt;@,;:\\". \[\]]))|"(?:[^\"\r\\]|\\.|(?:(?:\r\n)?[ \t]))*"(?:(?:\r\n)?[ \t])*)(?:\.(?:(?: \r\n)?[ \t])*(?:[^()&lt;&gt;@,;:\\".\[\] \000‑\031]+(?:(?:(?:\r\n)?[ \t])+|\Z|(?=[\[ "()&lt;&gt;@,;:\\".\[\]]))|"(?:[^\"\r\\]|\\.|(?:(?:\r\n)?[ \t]))*"(?:(?:\r\n)?[ \t]) *))*@(?:(?:\r\n)?[ \t])*(?:[^()&lt;&gt;@,;:\\".\[\] \000‑\031]+(?:(?:(?:\r\n)?[ \t]) +|\Z|(?=[\["()&lt;&gt;@,;:\\".\[\]]))|\[([^\[\]\r\\]|\\.)*\](?:(?:\r\n)?[ \t])*)(?:\ .(?:(?:\r\n)?[ \t])*(?:[^()&lt;&gt;@,;:\\".\[\] \000‑\031]+(?:(?:(?:\r\n)?[ \t])+|\Z |(?=[\["()&lt;&gt;@,;:\\".\[\]]))|\[([^\[\]\r\\]|\\.)*\](?:(?:\r\n)?[ \t])*))*\&gt;(?:( ?:\r\n)?[ \t])*))*)?;\s*)</a:t>
            </a:r>
            <a:endParaRPr kumimoji="0" lang="en-US" sz="9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37983" y="1770611"/>
            <a:ext cx="7326438" cy="31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Use Regular Expressions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but not</a:t>
            </a:r>
            <a:r>
              <a:rPr kumimoji="0" lang="en-US" sz="39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for everything…</a:t>
            </a:r>
            <a:endParaRPr kumimoji="0" lang="en-US" sz="3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4490" y="2581824"/>
            <a:ext cx="95934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effectLst>
                  <a:glow rad="139700">
                    <a:srgbClr val="FFFFFF"/>
                  </a:glow>
                </a:effectLst>
              </a:rPr>
              <a:t>This is a single regular expression  that validates legal e-mail addresses</a:t>
            </a:r>
            <a:endParaRPr lang="en-US" sz="4800" dirty="0">
              <a:effectLst>
                <a:glow rad="139700">
                  <a:srgbClr val="FFFFFF"/>
                </a:glo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8063" y="4151484"/>
            <a:ext cx="2946278" cy="702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effectLst>
                  <a:glow rad="139700">
                    <a:srgbClr val="FFFFFF"/>
                  </a:glow>
                </a:effectLst>
              </a:rPr>
              <a:t>Don’t do this</a:t>
            </a:r>
            <a:endParaRPr lang="en-US" sz="4000" dirty="0">
              <a:effectLst>
                <a:glow rad="139700">
                  <a:srgbClr val="FFFFFF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1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22" presetClass="exit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01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1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0868" y="440575"/>
            <a:ext cx="11420669" cy="6035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normAutofit lnSpcReduction="10000"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(?:(?:\r\n)?[ \t])*(?:(?:(?:[^()&lt;&gt;@,;:\\".\[\] \000‑\031]+(?:(?:(?:\r\n)?[  \t])+|\Z|(?=[\["()&lt;&gt;@,;:\\".\[\]]))|"(?:[^\"\r\\]|\\.|(?:(?:\r\n)?[ \t]))*"(?:(?: \r\n)?[ \t])*)(?:\.(?:(?:\r\n)?[ \t])*(?:[^()&lt;&gt;@,;:\\".\[\] \000‑\031]+(?:(?:( ?:\r\n)?[ \t])+|\Z|(?=[\["()&lt;&gt;@,;:\\".\[\]]))|"(?:[^\"\r\\]|\\.|(?:(?:\r\n)?[ \t]))*"(?:(?:\r\n)?[ \t])*))*@(?:(?:\r\n)?[ \t])*(?:[^()&lt;&gt;@,;:\\".\[\] \000‑\0 31]+(?:(?:(?:\r\n)?[ \t])+|\Z|(?=[\["()&lt;&gt;@,;:\\".\[\]]))|\[([^\[\]\r\\]|\\.)*\ ](?:(?:\r\n)?[ \t])*)(?:\.(?:(?:\r\n)?[ \t])*(?:[^()&lt;&gt;@,;:\\".\[\] \000‑\031]+ (?:(?:(?:\r\n)?[ \t])+|\Z|(?=[\["()&lt;&gt;@,;:\\".\[\]]))|\[([^\[\]\r\\]|\\.)*\](?: (?:\r\n)?[ \t])*))*|(?:[^()&lt;&gt;@,;:\\".\[\] \000‑\031]+(?:(?:(?:\r\n)?[ \t])+|\Z |(?=[\["()&lt;&gt;@,;:\\".\[\]]))|"(?:[^\"\r\\]|\\.|(?:(?:\r\n)?[ \t]))*"(?:(?:\r\n) ?[ \t])*)*\&lt;(?:(?:\r\n)?[ \t])*(?:@(?:[^()&lt;&gt;@,;:\\".\[\] \000‑\031]+(?:(?:(?:\ r\n)?[ \t])+|\Z|(?=[\["()&lt;&gt;@,;:\\".\[\]]))|\[([^\[\]\r\\]|\\.)*\](?:(?:\r\n)?[  \t])*)(?:\.(?:(?:\r\n)?[ \t])*(?:[^()&lt;&gt;@,;:\\".\[\] \000‑\031]+(?:(?:(?:\r\n) ?[ \t])+|\Z|(?=[\["()&lt;&gt;@,;:\\".\[\]]))|\[([^\[\]\r\\]|\\.)*\](?:(?:\r\n)?[ \t] )*))*(?:,@(?:(?:\r\n)?[ \t])*(?:[^()&lt;&gt;@,;:\\".\[\] \000‑\031]+(?:(?:(?:\r\n)?[  \t])+|\Z|(?=[\["()&lt;&gt;@,;:\\".\[\]]))|\[([^\[\]\r\\]|\\.)*\](?:(?:\r\n)?[ \t])* )(?:\.(?:(?:\r\n)?[ \t])*(?:[^()&lt;&gt;@,;:\\".\[\] \000‑\031]+(?:(?:(?:\r\n)?[ \t] )+|\Z|(?=[\["()&lt;&gt;@,;:\\".\[\]]))|\[([^\[\]\r\\]|\\.)*\](?:(?:\r\n)?[ \t])*))*) *:(?:(?:\r\n)?[ \t])*)?(?:[^()&lt;&gt;@,;:\\".\[\] \000‑\031]+(?:(?:(?:\r\n)?[ \t])+ |\Z|(?=[\["()&lt;&gt;@,;:\\".\[\]]))|"(?:[^\"\r\\]|\\.|(?:(?:\r\n)?[ \t]))*"(?:(?:\r \n)?[ \t])*)(?:\.(?:(?:\r\n)?[ \t])*(?:[^()&lt;&gt;@,;:\\".\[\] \000‑\031]+(?:(?:(?: \r\n)?[ \t])+|\Z|(?=[\["()&lt;&gt;@,;:\\".\[\]]))|"(?:[^\"\r\\]|\\.|(?:(?:\r\n)?[ \t ]))*"(?:(?:\r\n)?[ \t])*))*@(?:(?:\r\n)?[ \t])*(?:[^()&lt;&gt;@,;:\\".\[\] \000‑\031 ]+(?:(?:(?:\r\n)?[ \t])+|\Z|(?=[\["()&lt;&gt;@,;:\\".\[\]]))|\[([^\[\]\r\\]|\\.)*\]( ?:(?:\r\n)?[ \t])*)(?:\.(?:(?:\r\n)?[ \t])*(?:[^()&lt;&gt;@,;:\\".\[\] \000‑\031]+(? :(?:(?:\r\n)?[ \t])+|\Z|(?=[\["()&lt;&gt;@,;:\\".\[\]]))|\[([^\[\]\r\\]|\\.)*\](?:(? :\r\n)?[ \t])*))*\&gt;(?:(?:\r\n)?[ \t])*)|(?:[^()&lt;&gt;@,;:\\".\[\] \000‑\031]+(?:(? :(?:\r\n)?[ \t])+|\Z|(?=[\["()&lt;&gt;@,;:\\".\[\]]))|"(?:[^\"\r\\]|\\.|(?:(?:\r\n)? [ \t]))*"(?:(?:\r\n)?[ \t])*)*:(?:(?:\r\n)?[ \t])*(?:(?:(?:[^()&lt;&gt;@,;:\\".\[\] \000‑\031]+(?:(?:(?:\r\n)?[ \t])+|\Z|(?=[\["()&lt;&gt;@,;:\\".\[\]]))|"(?:[^\"\r\\]| \\.|(?:(?:\r\n)?[ \t]))*"(?:(?:\r\n)?[ \t])*)(?:\.(?:(?:\r\n)?[ \t])*(?:[^()&lt;&gt; @,;:\\".\[\] \000‑\031]+(?:(?:(?:\r\n)?[ \t])+|\Z|(?=[\["()&lt;&gt;@,;:\\".\[\]]))|" (?:[^\"\r\\]|\\.|(?:(?:\r\n)?[ \t]))*"(?:(?:\r\n)?[ \t])*))*@(?:(?:\r\n)?[ \t] )*(?:[^()&lt;&gt;@,;:\\".\[\] \000‑\031]+(?:(?:(?:\r\n)?[ \t])+|\Z|(?=[\["()&lt;&gt;@,;:\\ ".\[\]]))|\[([^\[\]\r\\]|\\.)*\](?:(?:\r\n)?[ \t])*)(?:\.(?:(?:\r\n)?[ \t])*(? :[^()&lt;&gt;@,;:\\".\[\] \000‑\031]+(?:(?:(?:\r\n)?[ \t])+|\Z|(?=[\["()&lt;&gt;@,;:\\".\[ \]]))|\[([^\[\]\r\\]|\\.)*\](?:(?:\r\n)?[ \t])*))*|(?:[^()&lt;&gt;@,;:\\".\[\] \000‑ \031]+(?:(?:(?:\r\n)?[ \t])+|\Z|(?=[\["()&lt;&gt;@,;:\\".\[\]]))|"(?:[^\"\r\\]|\\.|( ?:(?:\r\n)?[ \t]))*"(?:(?:\r\n)?[ \t])*)*\&lt;(?:(?:\r\n)?[ \t])*(?:@(?:[^()&lt;&gt;@,; :\\".\[\] \000‑\031]+(?:(?:(?:\r\n)?[ \t])+|\Z|(?=[\["()&lt;&gt;@,;:\\".\[\]]))|\[([ ^\[\]\r\\]|\\.)*\](?:(?:\r\n)?[ \t])*)(?:\.(?:(?:\r\n)?[ \t])*(?:[^()&lt;&gt;@,;:\\" .\[\] \000‑\031]+(?:(?:(?:\r\n)?[ \t])+|\Z|(?=[\["()&lt;&gt;@,;:\\".\[\]]))|\[([^\[\ ]\r\\]|\\.)*\](?:(?:\r\n)?[ \t])*))*(?:,@(?:(?:\r\n)?[ \t])*(?:[^()&lt;&gt;@,;:\\".\ [\] \000‑\031]+(?:(?:(?:\r\n)?[ \t])+|\Z|(?=[\["()&lt;&gt;@,;:\\".\[\]]))|\[([^\[\]\ r\\]|\\.)*\](?:(?:\r\n)?[ \t])*)(?:\.(?:(?:\r\n)?[ \t])*(?:[^()&lt;&gt;@,;:\\".\[\] \000‑\031]+(?:(?:(?:\r\n)?[ \t])+|\Z|(?=[\["()&lt;&gt;@,;:\\".\[\]]))|\[([^\[\]\r\\] |\\.)*\](?:(?:\r\n)?[ \t])*))*)*:(?:(?:\r\n)?[ \t])*)?(?:[^()&lt;&gt;@,;:\\".\[\] \0 00‑\031]+(?:(?:(?:\r\n)?[ \t])+|\Z|(?=[\["()&lt;&gt;@,;:\\".\[\]]))|"(?:[^\"\r\\]|\\ .|(?:(?:\r\n)?[ \t]))*"(?:(?:\r\n)?[ \t])*)(?:\.(?:(?:\r\n)?[ \t])*(?:[^()&lt;&gt;@, ;:\\".\[\] \000‑\031]+(?:(?:(?:\r\n)?[ \t])+|\Z|(?=[\["()&lt;&gt;@,;:\\".\[\]]))|"(? :[^\"\r\\]|\\.|(?:(?:\r\n)?[ \t]))*"(?:(?:\r\n)?[ \t])*))*@(?:(?:\r\n)?[ \t])* (?:[^()&lt;&gt;@,;:\\".\[\] \000‑\031]+(?:(?:(?:\r\n)?[ \t])+|\Z|(?=[\["()&lt;&gt;@,;:\\". \[\]]))|\[([^\[\]\r\\]|\\.)*\](?:(?:\r\n)?[ \t])*)(?:\.(?:(?:\r\n)?[ \t])*(?:[ ^()&lt;&gt;@,;:\\".\[\] \000‑\031]+(?:(?:(?:\r\n)?[ \t])+|\Z|(?=[\["()&lt;&gt;@,;:\\".\[\] ]))|\[([^\[\]\r\\]|\\.)*\](?:(?:\r\n)?[ \t])*))*\&gt;(?:(?:\r\n)?[ \t])*)(?:,\s*( ?:(?:[^()&lt;&gt;@,;:\\".\[\] \000‑\031]+(?:(?:(?:\r\n)?[ \t])+|\Z|(?=[\["()&lt;&gt;@,;:\\ ".\[\]]))|"(?:[^\"\r\\]|\\.|(?:(?:\r\n)?[ \t]))*"(?:(?:\r\n)?[ \t])*)(?:\.(?:( ?:\r\n)?[ \t])*(?:[^()&lt;&gt;@,;:\\".\[\] \000‑\031]+(?:(?:(?:\r\n)?[ \t])+|\Z|(?=[ \["()&lt;&gt;@,;:\\".\[\]]))|"(?:[^\"\r\\]|\\.|(?:(?:\r\n)?[ \t]))*"(?:(?:\r\n)?[ \t ])*))*@(?:(?:\r\n)?[ \t])*(?:[^()&lt;&gt;@,;:\\".\[\] \000‑\031]+(?:(?:(?:\r\n)?[ \t ])+|\Z|(?=[\["()&lt;&gt;@,;:\\".\[\]]))|\[([^\[\]\r\\]|\\.)*\](?:(?:\r\n)?[ \t])*)(? :\.(?:(?:\r\n)?[ \t])*(?:[^()&lt;&gt;@,;:\\".\[\] \000‑\031]+(?:(?:(?:\r\n)?[ \t])+| \Z|(?=[\["()&lt;&gt;@,;:\\".\[\]]))|\[([^\[\]\r\\]|\\.)*\](?:(?:\r\n)?[ \t])*))*|(?: [^()&lt;&gt;@,;:\\".\[\] \000‑\031]+(?:(?:(?:\r\n)?[ \t])+|\Z|(?=[\["()&lt;&gt;@,;:\\".\[\ ]]))|"(?:[^\"\r\\]|\\.|(?:(?:\r\n)?[ \t]))*"(?:(?:\r\n)?[ \t])*)*\&lt;(?:(?:\r\n) ?[ \t])*(?:@(?:[^()&lt;&gt;@,;:\\".\[\] \000‑\031]+(?:(?:(?:\r\n)?[ \t])+|\Z|(?=[\[" ()&lt;&gt;@,;:\\".\[\]]))|\[([^\[\]\r\\]|\\.)*\](?:(?:\r\n)?[ \t])*)(?:\.(?:(?:\r\n) ?[ \t])*(?:[^()&lt;&gt;@,;:\\".\[\] \000‑\031]+(?:(?:(?:\r\n)?[ \t])+|\Z|(?=[\["()&lt;&gt; @,;:\\".\[\]]))|\[([^\[\]\r\\]|\\.)*\](?:(?:\r\n)?[ \t])*))*(?:,@(?:(?:\r\n)?[  \t])*(?:[^()&lt;&gt;@,;:\\".\[\] \000‑\031]+(?:(?:(?:\r\n)?[ \t])+|\Z|(?=[\["()&lt;&gt;@, ;:\\".\[\]]))|\[([^\[\]\r\\]|\\.)*\](?:(?:\r\n)?[ \t])*)(?:\.(?:(?:\r\n)?[ \t] )*(?:[^()&lt;&gt;@,;:\\".\[\] \000‑\031]+(?:(?:(?:\r\n)?[ \t])+|\Z|(?=[\["()&lt;&gt;@,;:\\ ".\[\]]))|\[([^\[\]\r\\]|\\.)*\](?:(?:\r\n)?[ \t])*))*)*:(?:(?:\r\n)?[ \t])*)? (?:[^()&lt;&gt;@,;:\\".\[\] \000‑\031]+(?:(?:(?:\r\n)?[ \t])+|\Z|(?=[\["()&lt;&gt;@,;:\\". \[\]]))|"(?:[^\"\r\\]|\\.|(?:(?:\r\n)?[ \t]))*"(?:(?:\r\n)?[ \t])*)(?:\.(?:(?: \r\n)?[ \t])*(?:[^()&lt;&gt;@,;:\\".\[\] \000‑\031]+(?:(?:(?:\r\n)?[ \t])+|\Z|(?=[\[ "()&lt;&gt;@,;:\\".\[\]]))|"(?:[^\"\r\\]|\\.|(?:(?:\r\n)?[ \t]))*"(?:(?:\r\n)?[ \t]) *))*@(?:(?:\r\n)?[ \t])*(?:[^()&lt;&gt;@,;:\\".\[\] \000‑\031]+(?:(?:(?:\r\n)?[ \t]) +|\Z|(?=[\["()&lt;&gt;@,;:\\".\[\]]))|\[([^\[\]\r\\]|\\.)*\](?:(?:\r\n)?[ \t])*)(?:\ .(?:(?:\r\n)?[ \t])*(?:[^()&lt;&gt;@,;:\\".\[\] \000‑\031]+(?:(?:(?:\r\n)?[ \t])+|\Z |(?=[\["()&lt;&gt;@,;:\\".\[\]]))|\[([^\[\]\r\\]|\\.)*\](?:(?:\r\n)?[ \t])*))*\&gt;(?:( ?:\r\n)?[ \t])*))*)?;\s*)</a:t>
            </a:r>
            <a:endParaRPr kumimoji="0" lang="en-US" sz="95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37983" y="1770611"/>
            <a:ext cx="7326438" cy="31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Go Use </a:t>
            </a:r>
            <a:r>
              <a:rPr kumimoji="0" lang="en-US" sz="9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Regular Expressions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Now</a:t>
            </a:r>
            <a:r>
              <a:rPr kumimoji="0" lang="en-US" sz="39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you have no excuse!</a:t>
            </a:r>
            <a:endParaRPr kumimoji="0" lang="en-US" sz="3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7217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2587"/>
            <a:ext cx="10515600" cy="1372827"/>
          </a:xfrm>
        </p:spPr>
        <p:txBody>
          <a:bodyPr>
            <a:noAutofit/>
          </a:bodyPr>
          <a:lstStyle/>
          <a:p>
            <a:pPr algn="ctr"/>
            <a:r>
              <a:rPr lang="en-US" sz="11500" dirty="0" smtClean="0"/>
              <a:t>Appendices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300030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and Goals of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Help you get started using regular expressions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Not </a:t>
            </a:r>
            <a:r>
              <a:rPr lang="en-US" dirty="0" smtClean="0"/>
              <a:t>talking about different</a:t>
            </a:r>
            <a:r>
              <a:rPr lang="en-US" dirty="0" smtClean="0"/>
              <a:t> flavors </a:t>
            </a:r>
            <a:r>
              <a:rPr lang="en-US" dirty="0" smtClean="0"/>
              <a:t>of regular expressions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Not </a:t>
            </a:r>
            <a:r>
              <a:rPr lang="en-US" dirty="0" smtClean="0"/>
              <a:t>a </a:t>
            </a:r>
            <a:r>
              <a:rPr lang="en-US" dirty="0" smtClean="0"/>
              <a:t>complete overview of </a:t>
            </a:r>
            <a:r>
              <a:rPr lang="en-US" dirty="0" smtClean="0"/>
              <a:t>features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Not discussing automata theory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Brain </a:t>
            </a:r>
            <a:r>
              <a:rPr lang="en-US" dirty="0" smtClean="0"/>
              <a:t>stubs!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Don’t </a:t>
            </a:r>
            <a:r>
              <a:rPr lang="en-US" dirty="0" smtClean="0"/>
              <a:t>try remember </a:t>
            </a:r>
            <a:r>
              <a:rPr lang="en-US" dirty="0" smtClean="0"/>
              <a:t>how to do everything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Just remember what’s out there so you can look it up when you need 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3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 Labels"/>
          <p:cNvGrpSpPr/>
          <p:nvPr/>
        </p:nvGrpSpPr>
        <p:grpSpPr>
          <a:xfrm>
            <a:off x="838796" y="2017255"/>
            <a:ext cx="4530566" cy="2157521"/>
            <a:chOff x="838796" y="2017255"/>
            <a:chExt cx="4530566" cy="2157521"/>
          </a:xfrm>
        </p:grpSpPr>
        <p:sp>
          <p:nvSpPr>
            <p:cNvPr id="24" name="TextBox 23"/>
            <p:cNvSpPr txBox="1"/>
            <p:nvPr/>
          </p:nvSpPr>
          <p:spPr>
            <a:xfrm>
              <a:off x="838796" y="3805444"/>
              <a:ext cx="825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Graph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51703" y="2017255"/>
              <a:ext cx="8176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51703" y="2911349"/>
              <a:ext cx="671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Edge</a:t>
              </a:r>
              <a:endParaRPr lang="en-US" dirty="0"/>
            </a:p>
          </p:txBody>
        </p:sp>
      </p:grpSp>
      <p:grpSp>
        <p:nvGrpSpPr>
          <p:cNvPr id="75" name="SIR Model"/>
          <p:cNvGrpSpPr/>
          <p:nvPr/>
        </p:nvGrpSpPr>
        <p:grpSpPr>
          <a:xfrm>
            <a:off x="6328282" y="1613300"/>
            <a:ext cx="4243137" cy="4604386"/>
            <a:chOff x="6328282" y="1613300"/>
            <a:chExt cx="4243137" cy="4604386"/>
          </a:xfrm>
        </p:grpSpPr>
        <p:grpSp>
          <p:nvGrpSpPr>
            <p:cNvPr id="58" name="SIR Model Graph"/>
            <p:cNvGrpSpPr/>
            <p:nvPr/>
          </p:nvGrpSpPr>
          <p:grpSpPr>
            <a:xfrm>
              <a:off x="8212361" y="1613300"/>
              <a:ext cx="1720734" cy="4604386"/>
              <a:chOff x="1043248" y="1585393"/>
              <a:chExt cx="1720734" cy="4604386"/>
            </a:xfrm>
          </p:grpSpPr>
          <p:sp>
            <p:nvSpPr>
              <p:cNvPr id="66" name="Flowchart: Alternate Process 65"/>
              <p:cNvSpPr/>
              <p:nvPr/>
            </p:nvSpPr>
            <p:spPr>
              <a:xfrm>
                <a:off x="1043248" y="1585393"/>
                <a:ext cx="1720734" cy="1022466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Susceptible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7" name="Flowchart: Alternate Process 66"/>
              <p:cNvSpPr/>
              <p:nvPr/>
            </p:nvSpPr>
            <p:spPr>
              <a:xfrm>
                <a:off x="1043248" y="5167313"/>
                <a:ext cx="1720734" cy="1022466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Recovered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8" name="Flowchart: Alternate Process 67"/>
              <p:cNvSpPr/>
              <p:nvPr/>
            </p:nvSpPr>
            <p:spPr>
              <a:xfrm>
                <a:off x="1043248" y="3373582"/>
                <a:ext cx="1720734" cy="1022466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Infected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9" name="Straight Arrow Connector 68"/>
              <p:cNvCxnSpPr>
                <a:stCxn id="66" idx="2"/>
                <a:endCxn id="68" idx="0"/>
              </p:cNvCxnSpPr>
              <p:nvPr/>
            </p:nvCxnSpPr>
            <p:spPr>
              <a:xfrm>
                <a:off x="1903615" y="2607859"/>
                <a:ext cx="0" cy="7657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68" idx="2"/>
                <a:endCxn id="67" idx="0"/>
              </p:cNvCxnSpPr>
              <p:nvPr/>
            </p:nvCxnSpPr>
            <p:spPr>
              <a:xfrm>
                <a:off x="1903615" y="4396048"/>
                <a:ext cx="0" cy="7712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SIR Model Labels"/>
            <p:cNvGrpSpPr/>
            <p:nvPr/>
          </p:nvGrpSpPr>
          <p:grpSpPr>
            <a:xfrm>
              <a:off x="6328282" y="1613300"/>
              <a:ext cx="4243137" cy="4604386"/>
              <a:chOff x="6328282" y="1613300"/>
              <a:chExt cx="4243137" cy="4604386"/>
            </a:xfrm>
          </p:grpSpPr>
          <p:sp>
            <p:nvSpPr>
              <p:cNvPr id="60" name="Left Brace 59"/>
              <p:cNvSpPr/>
              <p:nvPr/>
            </p:nvSpPr>
            <p:spPr>
              <a:xfrm>
                <a:off x="7416001" y="1613300"/>
                <a:ext cx="512064" cy="4604386"/>
              </a:xfrm>
              <a:prstGeom prst="leftBrac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328282" y="3589556"/>
                <a:ext cx="10029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rgbClr val="FF0000"/>
                    </a:solidFill>
                  </a:rPr>
                  <a:t>SIR Model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9066317" y="2805813"/>
                <a:ext cx="15051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Contract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9066317" y="4624921"/>
                <a:ext cx="15051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Recuperate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4" name="State Machine Labels"/>
          <p:cNvGrpSpPr/>
          <p:nvPr/>
        </p:nvGrpSpPr>
        <p:grpSpPr>
          <a:xfrm>
            <a:off x="612128" y="2014484"/>
            <a:ext cx="5025870" cy="2296020"/>
            <a:chOff x="612128" y="2014484"/>
            <a:chExt cx="5025870" cy="2296020"/>
          </a:xfrm>
        </p:grpSpPr>
        <p:sp>
          <p:nvSpPr>
            <p:cNvPr id="45" name="TextBox 44"/>
            <p:cNvSpPr txBox="1"/>
            <p:nvPr/>
          </p:nvSpPr>
          <p:spPr>
            <a:xfrm>
              <a:off x="612128" y="3664173"/>
              <a:ext cx="10029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State Machine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501237" y="2014484"/>
              <a:ext cx="80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State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501237" y="2908578"/>
              <a:ext cx="1136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Transition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aph / State Machine Graph"/>
          <p:cNvGrpSpPr/>
          <p:nvPr/>
        </p:nvGrpSpPr>
        <p:grpSpPr>
          <a:xfrm>
            <a:off x="1699847" y="1687917"/>
            <a:ext cx="2851856" cy="4607157"/>
            <a:chOff x="1699847" y="1687917"/>
            <a:chExt cx="2851856" cy="4607157"/>
          </a:xfrm>
        </p:grpSpPr>
        <p:cxnSp>
          <p:nvCxnSpPr>
            <p:cNvPr id="29" name="Straight Arrow Connector 28"/>
            <p:cNvCxnSpPr>
              <a:stCxn id="26" idx="1"/>
            </p:cNvCxnSpPr>
            <p:nvPr/>
          </p:nvCxnSpPr>
          <p:spPr>
            <a:xfrm flipH="1">
              <a:off x="4362881" y="2201921"/>
              <a:ext cx="188821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3546908" y="3096015"/>
              <a:ext cx="1004795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0" name="Flowchart: Alternate Process 89"/>
            <p:cNvSpPr/>
            <p:nvPr/>
          </p:nvSpPr>
          <p:spPr>
            <a:xfrm>
              <a:off x="2493507" y="1690688"/>
              <a:ext cx="1720734" cy="1022466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lowchart: Alternate Process 90"/>
            <p:cNvSpPr/>
            <p:nvPr/>
          </p:nvSpPr>
          <p:spPr>
            <a:xfrm>
              <a:off x="2493507" y="5272608"/>
              <a:ext cx="1720734" cy="1022466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lowchart: Alternate Process 91"/>
            <p:cNvSpPr/>
            <p:nvPr/>
          </p:nvSpPr>
          <p:spPr>
            <a:xfrm>
              <a:off x="2493507" y="3478877"/>
              <a:ext cx="1720734" cy="1022466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3" name="Straight Arrow Connector 92"/>
            <p:cNvCxnSpPr>
              <a:stCxn id="90" idx="2"/>
              <a:endCxn id="92" idx="0"/>
            </p:cNvCxnSpPr>
            <p:nvPr/>
          </p:nvCxnSpPr>
          <p:spPr>
            <a:xfrm>
              <a:off x="3353874" y="2713154"/>
              <a:ext cx="0" cy="7657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92" idx="2"/>
              <a:endCxn id="91" idx="0"/>
            </p:cNvCxnSpPr>
            <p:nvPr/>
          </p:nvCxnSpPr>
          <p:spPr>
            <a:xfrm>
              <a:off x="3353874" y="4501343"/>
              <a:ext cx="0" cy="7712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Left Brace 45"/>
            <p:cNvSpPr/>
            <p:nvPr/>
          </p:nvSpPr>
          <p:spPr>
            <a:xfrm>
              <a:off x="1699847" y="1687917"/>
              <a:ext cx="512064" cy="4604386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A: State Machines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2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Coffee Machine"/>
          <p:cNvGrpSpPr/>
          <p:nvPr/>
        </p:nvGrpSpPr>
        <p:grpSpPr>
          <a:xfrm>
            <a:off x="668063" y="1300999"/>
            <a:ext cx="5468771" cy="5104918"/>
            <a:chOff x="668064" y="278533"/>
            <a:chExt cx="4214146" cy="6127384"/>
          </a:xfrm>
        </p:grpSpPr>
        <p:sp>
          <p:nvSpPr>
            <p:cNvPr id="40" name="Flowchart: Alternate Process 39"/>
            <p:cNvSpPr/>
            <p:nvPr/>
          </p:nvSpPr>
          <p:spPr>
            <a:xfrm>
              <a:off x="2567558" y="278533"/>
              <a:ext cx="1720734" cy="1022466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Beverage</a:t>
              </a:r>
            </a:p>
            <a:p>
              <a:pPr algn="ctr"/>
              <a:r>
                <a:rPr lang="en-US" dirty="0" smtClean="0"/>
                <a:t>Selection</a:t>
              </a:r>
              <a:endParaRPr lang="en-US" dirty="0"/>
            </a:p>
          </p:txBody>
        </p:sp>
        <p:sp>
          <p:nvSpPr>
            <p:cNvPr id="41" name="Flowchart: Alternate Process 40"/>
            <p:cNvSpPr/>
            <p:nvPr/>
          </p:nvSpPr>
          <p:spPr>
            <a:xfrm>
              <a:off x="2567558" y="4085706"/>
              <a:ext cx="1720734" cy="1022466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Size Selection</a:t>
              </a:r>
              <a:endParaRPr lang="en-US" dirty="0"/>
            </a:p>
          </p:txBody>
        </p:sp>
        <p:sp>
          <p:nvSpPr>
            <p:cNvPr id="42" name="Flowchart: Alternate Process 41"/>
            <p:cNvSpPr/>
            <p:nvPr/>
          </p:nvSpPr>
          <p:spPr>
            <a:xfrm>
              <a:off x="1038399" y="1790404"/>
              <a:ext cx="1720734" cy="1022466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Bean Selection</a:t>
              </a:r>
              <a:endParaRPr lang="en-US" dirty="0"/>
            </a:p>
          </p:txBody>
        </p:sp>
        <p:cxnSp>
          <p:nvCxnSpPr>
            <p:cNvPr id="43" name="Straight Arrow Connector 42"/>
            <p:cNvCxnSpPr>
              <a:stCxn id="40" idx="2"/>
              <a:endCxn id="42" idx="0"/>
            </p:cNvCxnSpPr>
            <p:nvPr/>
          </p:nvCxnSpPr>
          <p:spPr>
            <a:xfrm flipH="1">
              <a:off x="1898766" y="1300999"/>
              <a:ext cx="1529159" cy="48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Flowchart: Alternate Process 55"/>
            <p:cNvSpPr/>
            <p:nvPr/>
          </p:nvSpPr>
          <p:spPr>
            <a:xfrm>
              <a:off x="3645121" y="5557672"/>
              <a:ext cx="1132992" cy="84824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Dispense</a:t>
              </a:r>
            </a:p>
            <a:p>
              <a:pPr algn="ctr"/>
              <a:r>
                <a:rPr lang="en-US" dirty="0" smtClean="0"/>
                <a:t>Large</a:t>
              </a:r>
              <a:endParaRPr lang="en-US" dirty="0"/>
            </a:p>
          </p:txBody>
        </p:sp>
        <p:sp>
          <p:nvSpPr>
            <p:cNvPr id="57" name="Flowchart: Alternate Process 56"/>
            <p:cNvSpPr/>
            <p:nvPr/>
          </p:nvSpPr>
          <p:spPr>
            <a:xfrm>
              <a:off x="2096849" y="5557672"/>
              <a:ext cx="1132992" cy="84824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Dispense</a:t>
              </a:r>
            </a:p>
            <a:p>
              <a:pPr algn="ctr"/>
              <a:r>
                <a:rPr lang="en-US" dirty="0" smtClean="0"/>
                <a:t>Small</a:t>
              </a:r>
              <a:endParaRPr lang="en-US" dirty="0"/>
            </a:p>
          </p:txBody>
        </p:sp>
        <p:cxnSp>
          <p:nvCxnSpPr>
            <p:cNvPr id="116" name="Elbow Connector 115"/>
            <p:cNvCxnSpPr/>
            <p:nvPr/>
          </p:nvCxnSpPr>
          <p:spPr>
            <a:xfrm rot="16200000" flipH="1">
              <a:off x="1655323" y="3454717"/>
              <a:ext cx="1554083" cy="270388"/>
            </a:xfrm>
            <a:prstGeom prst="bentConnector3">
              <a:avLst>
                <a:gd name="adj1" fmla="val 99849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Elbow Connector 117"/>
            <p:cNvCxnSpPr/>
            <p:nvPr/>
          </p:nvCxnSpPr>
          <p:spPr>
            <a:xfrm rot="16200000" flipH="1">
              <a:off x="903999" y="3181489"/>
              <a:ext cx="2032181" cy="1294940"/>
            </a:xfrm>
            <a:prstGeom prst="bentConnector3">
              <a:avLst>
                <a:gd name="adj1" fmla="val 100099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Elbow Connector 118"/>
            <p:cNvCxnSpPr>
              <a:stCxn id="42" idx="2"/>
              <a:endCxn id="41" idx="1"/>
            </p:cNvCxnSpPr>
            <p:nvPr/>
          </p:nvCxnSpPr>
          <p:spPr>
            <a:xfrm rot="16200000" flipH="1">
              <a:off x="1341128" y="3370508"/>
              <a:ext cx="1784069" cy="66879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40" idx="2"/>
              <a:endCxn id="41" idx="0"/>
            </p:cNvCxnSpPr>
            <p:nvPr/>
          </p:nvCxnSpPr>
          <p:spPr>
            <a:xfrm>
              <a:off x="3427925" y="1300999"/>
              <a:ext cx="0" cy="278470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41" idx="2"/>
              <a:endCxn id="57" idx="0"/>
            </p:cNvCxnSpPr>
            <p:nvPr/>
          </p:nvCxnSpPr>
          <p:spPr>
            <a:xfrm flipH="1">
              <a:off x="2663345" y="5108172"/>
              <a:ext cx="764580" cy="4495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41" idx="2"/>
              <a:endCxn id="56" idx="0"/>
            </p:cNvCxnSpPr>
            <p:nvPr/>
          </p:nvCxnSpPr>
          <p:spPr>
            <a:xfrm>
              <a:off x="3427925" y="5108172"/>
              <a:ext cx="783692" cy="4495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3" name="Coffee Machine Transition Labels"/>
            <p:cNvGrpSpPr/>
            <p:nvPr/>
          </p:nvGrpSpPr>
          <p:grpSpPr>
            <a:xfrm>
              <a:off x="668064" y="1258234"/>
              <a:ext cx="4038254" cy="4220982"/>
              <a:chOff x="668064" y="1258234"/>
              <a:chExt cx="4038254" cy="422098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1835208" y="1258234"/>
                <a:ext cx="9239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Coffee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427924" y="1792116"/>
                <a:ext cx="1219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Hot Chocolate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668064" y="3405245"/>
                <a:ext cx="659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Dark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2297170" y="3405245"/>
                <a:ext cx="659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Mix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1324221" y="3405245"/>
                <a:ext cx="659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Mild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3969628" y="5109884"/>
                <a:ext cx="7366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Large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2278744" y="5109884"/>
                <a:ext cx="791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Small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146" name="Elbow Connector 145"/>
            <p:cNvCxnSpPr>
              <a:stCxn id="57" idx="2"/>
              <a:endCxn id="40" idx="1"/>
            </p:cNvCxnSpPr>
            <p:nvPr/>
          </p:nvCxnSpPr>
          <p:spPr>
            <a:xfrm rot="5400000" flipH="1">
              <a:off x="-192623" y="3549948"/>
              <a:ext cx="5616150" cy="95787"/>
            </a:xfrm>
            <a:prstGeom prst="bentConnector4">
              <a:avLst>
                <a:gd name="adj1" fmla="val -4070"/>
                <a:gd name="adj2" fmla="val 2316119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Elbow Connector 149"/>
            <p:cNvCxnSpPr>
              <a:stCxn id="56" idx="2"/>
              <a:endCxn id="40" idx="3"/>
            </p:cNvCxnSpPr>
            <p:nvPr/>
          </p:nvCxnSpPr>
          <p:spPr>
            <a:xfrm rot="5400000" flipH="1" flipV="1">
              <a:off x="1441879" y="3559503"/>
              <a:ext cx="5616150" cy="76675"/>
            </a:xfrm>
            <a:prstGeom prst="bentConnector4">
              <a:avLst>
                <a:gd name="adj1" fmla="val -4070"/>
                <a:gd name="adj2" fmla="val 1036969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Elbow Connector 153"/>
            <p:cNvCxnSpPr>
              <a:stCxn id="41" idx="3"/>
              <a:endCxn id="40" idx="3"/>
            </p:cNvCxnSpPr>
            <p:nvPr/>
          </p:nvCxnSpPr>
          <p:spPr>
            <a:xfrm flipV="1">
              <a:off x="4288292" y="789766"/>
              <a:ext cx="12700" cy="3807173"/>
            </a:xfrm>
            <a:prstGeom prst="bentConnector3">
              <a:avLst>
                <a:gd name="adj1" fmla="val 3284535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Elbow Connector 157"/>
            <p:cNvCxnSpPr>
              <a:stCxn id="42" idx="1"/>
              <a:endCxn id="40" idx="1"/>
            </p:cNvCxnSpPr>
            <p:nvPr/>
          </p:nvCxnSpPr>
          <p:spPr>
            <a:xfrm rot="10800000" flipH="1">
              <a:off x="1038398" y="789767"/>
              <a:ext cx="1529159" cy="1511871"/>
            </a:xfrm>
            <a:prstGeom prst="bentConnector3">
              <a:avLst>
                <a:gd name="adj1" fmla="val -18648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TextBox 161"/>
            <p:cNvSpPr txBox="1"/>
            <p:nvPr/>
          </p:nvSpPr>
          <p:spPr>
            <a:xfrm>
              <a:off x="730234" y="1309551"/>
              <a:ext cx="923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Cancel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3958285" y="3148361"/>
              <a:ext cx="923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Cancel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26" name="TextBox 225"/>
          <p:cNvSpPr txBox="1"/>
          <p:nvPr/>
        </p:nvSpPr>
        <p:spPr>
          <a:xfrm>
            <a:off x="358219" y="443060"/>
            <a:ext cx="5929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Research Institute Beverage Automat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7151507" y="443060"/>
            <a:ext cx="4563688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States in the UI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Restricts transitions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Easier design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Prevents </a:t>
            </a:r>
            <a:r>
              <a:rPr lang="en-US" sz="2400" dirty="0" smtClean="0"/>
              <a:t>nonsense states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585" y="2874446"/>
            <a:ext cx="4674605" cy="353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1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Bank Statements"/>
          <p:cNvGrpSpPr/>
          <p:nvPr/>
        </p:nvGrpSpPr>
        <p:grpSpPr>
          <a:xfrm>
            <a:off x="6602843" y="692432"/>
            <a:ext cx="4948455" cy="5279139"/>
            <a:chOff x="7291070" y="287085"/>
            <a:chExt cx="4948455" cy="6293053"/>
          </a:xfrm>
        </p:grpSpPr>
        <p:sp>
          <p:nvSpPr>
            <p:cNvPr id="167" name="Flowchart: Alternate Process 166"/>
            <p:cNvSpPr/>
            <p:nvPr/>
          </p:nvSpPr>
          <p:spPr>
            <a:xfrm>
              <a:off x="7857566" y="287085"/>
              <a:ext cx="1720734" cy="1022466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Header</a:t>
              </a:r>
            </a:p>
            <a:p>
              <a:pPr algn="ctr"/>
              <a:r>
                <a:rPr lang="en-US" dirty="0" smtClean="0"/>
                <a:t>mode</a:t>
              </a:r>
              <a:endParaRPr lang="en-US" dirty="0"/>
            </a:p>
          </p:txBody>
        </p:sp>
        <p:sp>
          <p:nvSpPr>
            <p:cNvPr id="168" name="Flowchart: Alternate Process 167"/>
            <p:cNvSpPr/>
            <p:nvPr/>
          </p:nvSpPr>
          <p:spPr>
            <a:xfrm>
              <a:off x="7857566" y="2043947"/>
              <a:ext cx="1720734" cy="1022466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Deposits</a:t>
              </a:r>
            </a:p>
            <a:p>
              <a:pPr algn="ctr"/>
              <a:r>
                <a:rPr lang="en-US" dirty="0" smtClean="0"/>
                <a:t>mode</a:t>
              </a:r>
              <a:endParaRPr lang="en-US" dirty="0"/>
            </a:p>
          </p:txBody>
        </p:sp>
        <p:sp>
          <p:nvSpPr>
            <p:cNvPr id="169" name="Flowchart: Alternate Process 168"/>
            <p:cNvSpPr/>
            <p:nvPr/>
          </p:nvSpPr>
          <p:spPr>
            <a:xfrm>
              <a:off x="7857566" y="3800809"/>
              <a:ext cx="1720734" cy="1022466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Withdrawls</a:t>
              </a:r>
              <a:endParaRPr lang="en-US" dirty="0" smtClean="0"/>
            </a:p>
            <a:p>
              <a:pPr algn="ctr"/>
              <a:r>
                <a:rPr lang="en-US" dirty="0" smtClean="0"/>
                <a:t>mode</a:t>
              </a:r>
              <a:endParaRPr lang="en-US" dirty="0"/>
            </a:p>
          </p:txBody>
        </p:sp>
        <p:cxnSp>
          <p:nvCxnSpPr>
            <p:cNvPr id="170" name="Straight Arrow Connector 169"/>
            <p:cNvCxnSpPr>
              <a:stCxn id="167" idx="2"/>
              <a:endCxn id="168" idx="0"/>
            </p:cNvCxnSpPr>
            <p:nvPr/>
          </p:nvCxnSpPr>
          <p:spPr>
            <a:xfrm>
              <a:off x="8717933" y="1309551"/>
              <a:ext cx="0" cy="7343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Curved Connector 173"/>
            <p:cNvCxnSpPr>
              <a:stCxn id="167" idx="2"/>
              <a:endCxn id="167" idx="3"/>
            </p:cNvCxnSpPr>
            <p:nvPr/>
          </p:nvCxnSpPr>
          <p:spPr>
            <a:xfrm rot="5400000" flipH="1" flipV="1">
              <a:off x="8892499" y="623751"/>
              <a:ext cx="511233" cy="860367"/>
            </a:xfrm>
            <a:prstGeom prst="curvedConnector4">
              <a:avLst>
                <a:gd name="adj1" fmla="val -44715"/>
                <a:gd name="adj2" fmla="val 197789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Curved Connector 178"/>
            <p:cNvCxnSpPr>
              <a:stCxn id="168" idx="2"/>
              <a:endCxn id="168" idx="3"/>
            </p:cNvCxnSpPr>
            <p:nvPr/>
          </p:nvCxnSpPr>
          <p:spPr>
            <a:xfrm rot="5400000" flipH="1" flipV="1">
              <a:off x="8892499" y="2380613"/>
              <a:ext cx="511233" cy="860367"/>
            </a:xfrm>
            <a:prstGeom prst="curvedConnector4">
              <a:avLst>
                <a:gd name="adj1" fmla="val -44715"/>
                <a:gd name="adj2" fmla="val 198214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stCxn id="168" idx="2"/>
              <a:endCxn id="169" idx="0"/>
            </p:cNvCxnSpPr>
            <p:nvPr/>
          </p:nvCxnSpPr>
          <p:spPr>
            <a:xfrm>
              <a:off x="8717933" y="3066413"/>
              <a:ext cx="0" cy="7343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Curved Connector 190"/>
            <p:cNvCxnSpPr>
              <a:stCxn id="169" idx="2"/>
              <a:endCxn id="169" idx="3"/>
            </p:cNvCxnSpPr>
            <p:nvPr/>
          </p:nvCxnSpPr>
          <p:spPr>
            <a:xfrm rot="5400000" flipH="1" flipV="1">
              <a:off x="8892499" y="4137475"/>
              <a:ext cx="511233" cy="860367"/>
            </a:xfrm>
            <a:prstGeom prst="curvedConnector4">
              <a:avLst>
                <a:gd name="adj1" fmla="val -44715"/>
                <a:gd name="adj2" fmla="val 197948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9" name="Flowchart: Alternate Process 198"/>
            <p:cNvSpPr/>
            <p:nvPr/>
          </p:nvSpPr>
          <p:spPr>
            <a:xfrm>
              <a:off x="7857566" y="5557672"/>
              <a:ext cx="1720734" cy="1022466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Save Output</a:t>
              </a:r>
              <a:endParaRPr lang="en-US" dirty="0"/>
            </a:p>
          </p:txBody>
        </p:sp>
        <p:cxnSp>
          <p:nvCxnSpPr>
            <p:cNvPr id="202" name="Straight Arrow Connector 201"/>
            <p:cNvCxnSpPr>
              <a:stCxn id="169" idx="2"/>
              <a:endCxn id="199" idx="0"/>
            </p:cNvCxnSpPr>
            <p:nvPr/>
          </p:nvCxnSpPr>
          <p:spPr>
            <a:xfrm>
              <a:off x="8717933" y="4823275"/>
              <a:ext cx="0" cy="73439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22" name="Actions"/>
            <p:cNvGrpSpPr/>
            <p:nvPr/>
          </p:nvGrpSpPr>
          <p:grpSpPr>
            <a:xfrm>
              <a:off x="10438665" y="969973"/>
              <a:ext cx="1800860" cy="3980013"/>
              <a:chOff x="10438665" y="969973"/>
              <a:chExt cx="1800860" cy="3980013"/>
            </a:xfrm>
          </p:grpSpPr>
          <p:sp>
            <p:nvSpPr>
              <p:cNvPr id="216" name="TextBox 215"/>
              <p:cNvSpPr txBox="1"/>
              <p:nvPr/>
            </p:nvSpPr>
            <p:spPr>
              <a:xfrm>
                <a:off x="10438665" y="4509720"/>
                <a:ext cx="1800860" cy="440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Subtract Amount</a:t>
                </a:r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10438665" y="2739846"/>
                <a:ext cx="13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Add amount</a:t>
                </a:r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10438665" y="969973"/>
                <a:ext cx="787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Ignore</a:t>
                </a:r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23" name="Inputs"/>
            <p:cNvGrpSpPr/>
            <p:nvPr/>
          </p:nvGrpSpPr>
          <p:grpSpPr>
            <a:xfrm>
              <a:off x="7291070" y="1489328"/>
              <a:ext cx="1479466" cy="3883056"/>
              <a:chOff x="7667600" y="1489328"/>
              <a:chExt cx="1102936" cy="3883056"/>
            </a:xfrm>
          </p:grpSpPr>
          <p:sp>
            <p:nvSpPr>
              <p:cNvPr id="219" name="TextBox 218"/>
              <p:cNvSpPr txBox="1"/>
              <p:nvPr/>
            </p:nvSpPr>
            <p:spPr>
              <a:xfrm>
                <a:off x="7667600" y="1489328"/>
                <a:ext cx="11029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“Credits”</a:t>
                </a: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7667600" y="3244488"/>
                <a:ext cx="11029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“Debits”</a:t>
                </a: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8135756" y="5003052"/>
                <a:ext cx="5735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EOF</a:t>
                </a: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228" name="TextBox 227"/>
          <p:cNvSpPr txBox="1"/>
          <p:nvPr/>
        </p:nvSpPr>
        <p:spPr>
          <a:xfrm>
            <a:off x="225887" y="598077"/>
            <a:ext cx="5929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Processing Bank Statements</a:t>
            </a:r>
            <a:endParaRPr lang="en-US" sz="28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1023678" y="1475288"/>
          <a:ext cx="4333875" cy="423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Worksheet" r:id="rId3" imgW="4334078" imgH="4238362" progId="Excel.Sheet.12">
                  <p:embed/>
                </p:oleObj>
              </mc:Choice>
              <mc:Fallback>
                <p:oleObj name="Worksheet" r:id="rId3" imgW="4334078" imgH="4238362" progId="Excel.Shee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3678" y="1475288"/>
                        <a:ext cx="4333875" cy="42386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state machines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81" y="2147208"/>
            <a:ext cx="9454725" cy="18044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4593325"/>
            <a:ext cx="1051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/^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Error: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kernel|daemon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critical [0-9]{1,8} [a-f]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kill|interrupt|cancel|fail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53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75038"/>
          </a:xfrm>
        </p:spPr>
        <p:txBody>
          <a:bodyPr>
            <a:normAutofit/>
          </a:bodyPr>
          <a:lstStyle/>
          <a:p>
            <a:r>
              <a:rPr lang="en-US" dirty="0" smtClean="0"/>
              <a:t>Appendix </a:t>
            </a:r>
            <a:r>
              <a:rPr lang="en-US" dirty="0" smtClean="0"/>
              <a:t>B: Table of Special Characters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327693"/>
              </p:ext>
            </p:extLst>
          </p:nvPr>
        </p:nvGraphicFramePr>
        <p:xfrm>
          <a:off x="838200" y="1075040"/>
          <a:ext cx="10515600" cy="52813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2409338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1754065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5872946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93385888"/>
                    </a:ext>
                  </a:extLst>
                </a:gridCol>
              </a:tblGrid>
              <a:tr h="48011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u="sng" dirty="0" smtClean="0"/>
                        <a:t>Classes</a:t>
                      </a:r>
                      <a:endParaRPr lang="en-US" sz="2400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u="sng" dirty="0" smtClean="0"/>
                        <a:t>Quantifiers</a:t>
                      </a:r>
                      <a:endParaRPr lang="en-US" sz="2400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694069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literal</a:t>
                      </a:r>
                      <a:r>
                        <a:rPr lang="en-US" baseline="0" dirty="0" smtClean="0"/>
                        <a:t> characters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That character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Zero or more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183755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character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 or more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492905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 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 of these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Zero or one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874197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m,n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From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m</a:t>
                      </a:r>
                      <a:r>
                        <a:rPr lang="en-US" baseline="0" dirty="0" smtClean="0"/>
                        <a:t> through </a:t>
                      </a:r>
                      <a:r>
                        <a:rPr lang="en-US" i="1" baseline="0" dirty="0" smtClean="0"/>
                        <a:t>n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717069"/>
                  </a:ext>
                </a:extLst>
              </a:tr>
              <a:tr h="48011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u="sng" dirty="0" smtClean="0"/>
                        <a:t>Anchors</a:t>
                      </a:r>
                      <a:endParaRPr lang="en-US" sz="2400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u="sng" dirty="0" smtClean="0"/>
                        <a:t>Punctuation</a:t>
                      </a:r>
                      <a:endParaRPr lang="en-US" sz="2400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625580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^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Beginning</a:t>
                      </a:r>
                      <a:r>
                        <a:rPr lang="en-US" baseline="0" dirty="0" smtClean="0"/>
                        <a:t> of line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Escape character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678262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</a:t>
                      </a:r>
                      <a:r>
                        <a:rPr lang="en-US" baseline="0" dirty="0" smtClean="0"/>
                        <a:t> of line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 - 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353033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boundaries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 boundaries, etc.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[^ 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457075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custom boundaries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Lookahead</a:t>
                      </a:r>
                      <a:r>
                        <a:rPr lang="en-US" baseline="0" dirty="0" smtClean="0"/>
                        <a:t>, etc.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 )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665731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 | )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855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27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1317"/>
            <a:ext cx="10515600" cy="784601"/>
          </a:xfrm>
        </p:spPr>
        <p:txBody>
          <a:bodyPr/>
          <a:lstStyle/>
          <a:p>
            <a:r>
              <a:rPr lang="en-US" dirty="0" smtClean="0"/>
              <a:t>Appendix C: Common </a:t>
            </a:r>
            <a:r>
              <a:rPr lang="en-US" dirty="0" smtClean="0"/>
              <a:t>Pitfalls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091077"/>
              </p:ext>
            </p:extLst>
          </p:nvPr>
        </p:nvGraphicFramePr>
        <p:xfrm>
          <a:off x="838199" y="1147432"/>
          <a:ext cx="10515601" cy="520891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692792">
                  <a:extLst>
                    <a:ext uri="{9D8B030D-6E8A-4147-A177-3AD203B41FA5}">
                      <a16:colId xmlns:a16="http://schemas.microsoft.com/office/drawing/2014/main" val="2592593795"/>
                    </a:ext>
                  </a:extLst>
                </a:gridCol>
                <a:gridCol w="2278966">
                  <a:extLst>
                    <a:ext uri="{9D8B030D-6E8A-4147-A177-3AD203B41FA5}">
                      <a16:colId xmlns:a16="http://schemas.microsoft.com/office/drawing/2014/main" val="3548306212"/>
                    </a:ext>
                  </a:extLst>
                </a:gridCol>
                <a:gridCol w="3277772">
                  <a:extLst>
                    <a:ext uri="{9D8B030D-6E8A-4147-A177-3AD203B41FA5}">
                      <a16:colId xmlns:a16="http://schemas.microsoft.com/office/drawing/2014/main" val="545227385"/>
                    </a:ext>
                  </a:extLst>
                </a:gridCol>
                <a:gridCol w="2266071">
                  <a:extLst>
                    <a:ext uri="{9D8B030D-6E8A-4147-A177-3AD203B41FA5}">
                      <a16:colId xmlns:a16="http://schemas.microsoft.com/office/drawing/2014/main" val="423549946"/>
                    </a:ext>
                  </a:extLst>
                </a:gridCol>
              </a:tblGrid>
              <a:tr h="540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Pitfall</a:t>
                      </a:r>
                      <a:endParaRPr lang="en-US" sz="28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regex</a:t>
                      </a:r>
                      <a:endParaRPr lang="en-US" sz="28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Problem</a:t>
                      </a:r>
                      <a:endParaRPr lang="en-US" sz="2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Possible Fix</a:t>
                      </a:r>
                      <a:endParaRPr lang="en-US" sz="28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042722"/>
                  </a:ext>
                </a:extLst>
              </a:tr>
              <a:tr h="540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Regex are case sensitive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/fail/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Failed job killed. 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/[</a:t>
                      </a:r>
                      <a:r>
                        <a:rPr lang="en-US" dirty="0" err="1" smtClean="0"/>
                        <a:t>Ff</a:t>
                      </a:r>
                      <a:r>
                        <a:rPr lang="en-US" dirty="0" smtClean="0"/>
                        <a:t>]ail/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-I</a:t>
                      </a:r>
                      <a:r>
                        <a:rPr lang="en-US" baseline="0" dirty="0" smtClean="0"/>
                        <a:t> /fail/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baseline="0" dirty="0" smtClean="0"/>
                        <a:t>/fail/I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972208"/>
                  </a:ext>
                </a:extLst>
              </a:tr>
              <a:tr h="540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Counters are “greedy”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/AB*A/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/AB+A/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69336"/>
                  </a:ext>
                </a:extLst>
              </a:tr>
              <a:tr h="540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 also matches nothing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/^.*,$/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AB,CD,EF,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/^[A-Z],$/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863013"/>
                  </a:ext>
                </a:extLst>
              </a:tr>
              <a:tr h="540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 is a wildcard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/.56.113/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$56,113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/\.56\.113/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658217"/>
                  </a:ext>
                </a:extLst>
              </a:tr>
              <a:tr h="540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 is not a wildcard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inj</a:t>
                      </a:r>
                      <a:r>
                        <a:rPr lang="en-US" dirty="0" smtClean="0"/>
                        <a:t>_*/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inj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_____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inj</a:t>
                      </a:r>
                      <a:r>
                        <a:rPr lang="en-US" dirty="0" smtClean="0"/>
                        <a:t>_.*/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325145"/>
                  </a:ext>
                </a:extLst>
              </a:tr>
              <a:tr h="540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Regexes match anywhere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old_results</a:t>
                      </a:r>
                      <a:r>
                        <a:rPr lang="en-US" dirty="0" smtClean="0"/>
                        <a:t>/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occ_mold_results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/^</a:t>
                      </a:r>
                      <a:r>
                        <a:rPr lang="en-US" dirty="0" err="1" smtClean="0"/>
                        <a:t>old_results</a:t>
                      </a:r>
                      <a:r>
                        <a:rPr lang="en-US" dirty="0" smtClean="0"/>
                        <a:t>/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878160"/>
                  </a:ext>
                </a:extLst>
              </a:tr>
              <a:tr h="540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Combo!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jsmith.test</a:t>
                      </a:r>
                      <a:r>
                        <a:rPr lang="en-US" dirty="0" smtClean="0"/>
                        <a:t>.*.cancer/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ajsmith.testicular_cancer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289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42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1317"/>
            <a:ext cx="10515600" cy="784601"/>
          </a:xfrm>
        </p:spPr>
        <p:txBody>
          <a:bodyPr/>
          <a:lstStyle/>
          <a:p>
            <a:r>
              <a:rPr lang="en-US" dirty="0" smtClean="0"/>
              <a:t>Appendix D: Tips and Tricks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799864"/>
              </p:ext>
            </p:extLst>
          </p:nvPr>
        </p:nvGraphicFramePr>
        <p:xfrm>
          <a:off x="838198" y="1147432"/>
          <a:ext cx="10515601" cy="546195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003429">
                  <a:extLst>
                    <a:ext uri="{9D8B030D-6E8A-4147-A177-3AD203B41FA5}">
                      <a16:colId xmlns:a16="http://schemas.microsoft.com/office/drawing/2014/main" val="2592593795"/>
                    </a:ext>
                  </a:extLst>
                </a:gridCol>
                <a:gridCol w="3265755">
                  <a:extLst>
                    <a:ext uri="{9D8B030D-6E8A-4147-A177-3AD203B41FA5}">
                      <a16:colId xmlns:a16="http://schemas.microsoft.com/office/drawing/2014/main" val="3548306212"/>
                    </a:ext>
                  </a:extLst>
                </a:gridCol>
                <a:gridCol w="4246417">
                  <a:extLst>
                    <a:ext uri="{9D8B030D-6E8A-4147-A177-3AD203B41FA5}">
                      <a16:colId xmlns:a16="http://schemas.microsoft.com/office/drawing/2014/main" val="423549946"/>
                    </a:ext>
                  </a:extLst>
                </a:gridCol>
              </a:tblGrid>
              <a:tr h="540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regex</a:t>
                      </a:r>
                      <a:endParaRPr lang="en-US" sz="28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Explanation</a:t>
                      </a:r>
                      <a:endParaRPr lang="en-US" sz="28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042722"/>
                  </a:ext>
                </a:extLst>
              </a:tr>
              <a:tr h="540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Delimited</a:t>
                      </a:r>
                      <a:r>
                        <a:rPr lang="en-US" baseline="0" dirty="0" smtClean="0"/>
                        <a:t> text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/([^ :]*:){2}[^: ]*/</a:t>
                      </a:r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see Rule 3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972208"/>
                  </a:ext>
                </a:extLst>
              </a:tr>
              <a:tr h="540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Arbitrary</a:t>
                      </a:r>
                      <a:r>
                        <a:rPr lang="en-US" baseline="0" dirty="0" smtClean="0"/>
                        <a:t> doubles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/([a-z])\1/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+mn-lt"/>
                          <a:cs typeface="+mn-cs"/>
                        </a:rPr>
                        <a:t>“Match</a:t>
                      </a:r>
                      <a:r>
                        <a:rPr lang="en-US" baseline="0" dirty="0" smtClean="0">
                          <a:latin typeface="+mn-lt"/>
                          <a:cs typeface="+mn-cs"/>
                        </a:rPr>
                        <a:t> something, remember what you matched, and match that same thing.”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69336"/>
                  </a:ext>
                </a:extLst>
              </a:tr>
              <a:tr h="540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Templates</a:t>
                      </a:r>
                      <a:r>
                        <a:rPr lang="en-US" baseline="0" dirty="0" smtClean="0"/>
                        <a:t> with dots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/... .. .... ..:..:../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+mn-lt"/>
                          <a:cs typeface="+mn-cs"/>
                        </a:rPr>
                        <a:t>Maybe</a:t>
                      </a:r>
                      <a:r>
                        <a:rPr lang="en-US" baseline="0" dirty="0" smtClean="0">
                          <a:latin typeface="+mn-lt"/>
                          <a:cs typeface="+mn-cs"/>
                        </a:rPr>
                        <a:t> good enough to match date/time strings, especially with anchoring.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863013"/>
                  </a:ext>
                </a:extLst>
              </a:tr>
              <a:tr h="540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Width with dots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/^.....+$/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Match only lines with 5 or more characters on them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869"/>
                  </a:ext>
                </a:extLst>
              </a:tr>
              <a:tr h="540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Lazy dots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/don.t/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Avoid having to escape single quotes.</a:t>
                      </a:r>
                      <a:r>
                        <a:rPr lang="en-US" baseline="0" dirty="0" smtClean="0"/>
                        <a:t> But watch out for donuts!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658217"/>
                  </a:ext>
                </a:extLst>
              </a:tr>
              <a:tr h="540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Testing with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grep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–v</a:t>
                      </a:r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-v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/lines to keep/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+mn-lt"/>
                          <a:cs typeface="+mn-cs"/>
                        </a:rPr>
                        <a:t>Check</a:t>
                      </a:r>
                      <a:r>
                        <a:rPr lang="en-US" baseline="0" dirty="0" smtClean="0">
                          <a:latin typeface="+mn-lt"/>
                          <a:cs typeface="+mn-cs"/>
                        </a:rPr>
                        <a:t> what the regex is not matching.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325145"/>
                  </a:ext>
                </a:extLst>
              </a:tr>
              <a:tr h="540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Highlighting with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grep</a:t>
                      </a:r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($|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ihme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Match</a:t>
                      </a:r>
                      <a:r>
                        <a:rPr lang="en-US" baseline="0" dirty="0" smtClean="0"/>
                        <a:t> (and therefore show) every line, but highlight matched strings.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878160"/>
                  </a:ext>
                </a:extLst>
              </a:tr>
              <a:tr h="540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Highlighting alias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-e ‘$’ –e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‘ihme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’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dollar symbol does not interfere with the primary regex.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289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07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Recognizing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0045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Like encrypted strings, </a:t>
            </a:r>
            <a:r>
              <a:rPr lang="en-US" dirty="0" smtClean="0"/>
              <a:t>mostly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og_date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=~ ^(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Dec|Jan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).*201[3-8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 convention </a:t>
            </a:r>
            <a:r>
              <a:rPr lang="en-US" dirty="0" smtClean="0"/>
              <a:t>here</a:t>
            </a:r>
            <a:endParaRPr lang="en-US" dirty="0" smtClean="0"/>
          </a:p>
          <a:p>
            <a:pPr lvl="1"/>
            <a:r>
              <a:rPr lang="en-US" dirty="0" smtClean="0"/>
              <a:t>Signals a regex</a:t>
            </a:r>
            <a:endParaRPr lang="en-US" dirty="0" smtClean="0"/>
          </a:p>
          <a:p>
            <a:pPr lvl="1"/>
            <a:r>
              <a:rPr lang="en-US" dirty="0" smtClean="0"/>
              <a:t>Allows for leading </a:t>
            </a:r>
            <a:r>
              <a:rPr lang="en-US" dirty="0" smtClean="0"/>
              <a:t>spaces</a:t>
            </a:r>
            <a:r>
              <a:rPr lang="en-US" dirty="0" smtClean="0"/>
              <a:t>, </a:t>
            </a:r>
            <a:r>
              <a:rPr lang="en-US" dirty="0" smtClean="0"/>
              <a:t>etc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Commonly used terminology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i="1" dirty="0" smtClean="0"/>
              <a:t>regular expressions</a:t>
            </a:r>
            <a:r>
              <a:rPr lang="en-US" dirty="0" smtClean="0"/>
              <a:t>, </a:t>
            </a:r>
            <a:r>
              <a:rPr lang="en-US" i="1" dirty="0" smtClean="0"/>
              <a:t>regex</a:t>
            </a:r>
            <a:r>
              <a:rPr lang="en-US" dirty="0" smtClean="0"/>
              <a:t>, </a:t>
            </a:r>
            <a:r>
              <a:rPr lang="en-US" i="1" dirty="0" err="1" smtClean="0"/>
              <a:t>regexp</a:t>
            </a:r>
            <a:r>
              <a:rPr lang="en-US" dirty="0" smtClean="0"/>
              <a:t>, </a:t>
            </a:r>
            <a:r>
              <a:rPr lang="en-US" dirty="0"/>
              <a:t>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i="1" dirty="0"/>
              <a:t>p</a:t>
            </a:r>
            <a:r>
              <a:rPr lang="en-US" i="1" dirty="0" smtClean="0"/>
              <a:t>attern</a:t>
            </a:r>
            <a:r>
              <a:rPr lang="en-US" dirty="0" smtClean="0"/>
              <a:t>, </a:t>
            </a:r>
            <a:r>
              <a:rPr lang="en-US" i="1" dirty="0" smtClean="0"/>
              <a:t>matches</a:t>
            </a:r>
            <a:r>
              <a:rPr lang="en-US" dirty="0" smtClean="0"/>
              <a:t>, or </a:t>
            </a:r>
            <a:r>
              <a:rPr lang="en-US" i="1" dirty="0" smtClean="0"/>
              <a:t>accepts</a:t>
            </a: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14591" y="1825626"/>
            <a:ext cx="39392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.*,.*</a:t>
            </a:r>
          </a:p>
          <a:p>
            <a:pPr algn="r"/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#.*</a:t>
            </a:r>
          </a:p>
          <a:p>
            <a:pPr algn="r"/>
            <a:r>
              <a:rPr lang="en-US" sz="4000" dirty="0" err="1" smtClean="0">
                <a:solidFill>
                  <a:schemeClr val="bg1">
                    <a:lumMod val="85000"/>
                  </a:schemeClr>
                </a:solidFill>
              </a:rPr>
              <a:t>Ju</a:t>
            </a: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sz="4000" dirty="0" err="1" smtClean="0">
                <a:solidFill>
                  <a:schemeClr val="bg1">
                    <a:lumMod val="85000"/>
                  </a:schemeClr>
                </a:solidFill>
              </a:rPr>
              <a:t>ne|ly</a:t>
            </a: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) 201[78]</a:t>
            </a:r>
          </a:p>
          <a:p>
            <a:pPr algn="r"/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[0-9],[0-9]{3}</a:t>
            </a:r>
          </a:p>
          <a:p>
            <a:pPr algn="r"/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^$</a:t>
            </a:r>
          </a:p>
          <a:p>
            <a:pPr algn="r"/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^[ab]*$</a:t>
            </a:r>
            <a:endParaRPr lang="en-US" sz="4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57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252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Read from </a:t>
            </a:r>
            <a:r>
              <a:rPr lang="en-US" dirty="0" smtClean="0"/>
              <a:t>left to right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Regex operate </a:t>
            </a:r>
            <a:r>
              <a:rPr lang="en-US" dirty="0" smtClean="0"/>
              <a:t>on one character at a time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Read regex like this: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i="1" dirty="0" smtClean="0"/>
              <a:t>	“… an uppercase ‘A’ followed by a ‘1’ followed by a space </a:t>
            </a:r>
            <a:r>
              <a:rPr lang="en-US" i="1" dirty="0" smtClean="0"/>
              <a:t>…” *</a:t>
            </a:r>
            <a:endParaRPr lang="en-US" i="1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If you get into trouble, refer to Rule 3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5798145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  <a:r>
              <a:rPr lang="en-US" dirty="0" smtClean="0"/>
              <a:t>I call this the </a:t>
            </a:r>
            <a:r>
              <a:rPr lang="en-US" dirty="0"/>
              <a:t>“</a:t>
            </a:r>
            <a:r>
              <a:rPr lang="en-US" b="1" dirty="0" err="1"/>
              <a:t>Friedl</a:t>
            </a:r>
            <a:r>
              <a:rPr lang="en-US" b="1" dirty="0"/>
              <a:t> Method</a:t>
            </a:r>
            <a:r>
              <a:rPr lang="en-US" dirty="0"/>
              <a:t>” after Jeffrey E. F. </a:t>
            </a:r>
            <a:r>
              <a:rPr lang="en-US" dirty="0" err="1"/>
              <a:t>Friedl</a:t>
            </a:r>
            <a:r>
              <a:rPr lang="en-US" dirty="0"/>
              <a:t>, author of </a:t>
            </a:r>
            <a:r>
              <a:rPr lang="en-US" i="1" dirty="0"/>
              <a:t>Mastering Regular Expressions</a:t>
            </a:r>
            <a:r>
              <a:rPr lang="en-US" dirty="0"/>
              <a:t>, who may or may not have come up with </a:t>
            </a:r>
            <a:r>
              <a:rPr lang="en-US" dirty="0" smtClean="0"/>
              <a:t>it. To understand why this is so effective, see </a:t>
            </a:r>
            <a:r>
              <a:rPr lang="en-US" i="1" dirty="0" smtClean="0"/>
              <a:t>Appendix A: State Machines.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45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sense of all the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%&amp;$#?@!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famously have a lot of special characters</a:t>
            </a:r>
          </a:p>
          <a:p>
            <a:r>
              <a:rPr lang="en-US" dirty="0" smtClean="0"/>
              <a:t>But they all fit into only 4 categories: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Classes</a:t>
            </a:r>
            <a:r>
              <a:rPr lang="en-US" dirty="0" smtClean="0"/>
              <a:t>: Things that represent a single character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Quantifiers</a:t>
            </a:r>
            <a:r>
              <a:rPr lang="en-US" dirty="0" smtClean="0"/>
              <a:t>: Things that define how many times something appears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Anchors</a:t>
            </a:r>
            <a:r>
              <a:rPr lang="en-US" dirty="0" smtClean="0"/>
              <a:t>: Things that limit where something can appear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Punctuation</a:t>
            </a:r>
            <a:r>
              <a:rPr lang="en-US" dirty="0" smtClean="0"/>
              <a:t>: Things that just give instructions to the regex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7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Base"/>
          <p:cNvGrpSpPr/>
          <p:nvPr/>
        </p:nvGrpSpPr>
        <p:grpSpPr>
          <a:xfrm>
            <a:off x="833438" y="1106488"/>
            <a:ext cx="10525125" cy="5248275"/>
            <a:chOff x="833438" y="1106488"/>
            <a:chExt cx="10525125" cy="5248275"/>
          </a:xfrm>
        </p:grpSpPr>
        <p:grpSp>
          <p:nvGrpSpPr>
            <p:cNvPr id="99" name="Yellow"/>
            <p:cNvGrpSpPr/>
            <p:nvPr/>
          </p:nvGrpSpPr>
          <p:grpSpPr>
            <a:xfrm>
              <a:off x="833438" y="1106488"/>
              <a:ext cx="5262563" cy="2386012"/>
              <a:chOff x="833438" y="1106488"/>
              <a:chExt cx="5262563" cy="2386012"/>
            </a:xfrm>
          </p:grpSpPr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833438" y="1106488"/>
                <a:ext cx="5262563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833438" y="1584325"/>
                <a:ext cx="2632075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3465513" y="1584325"/>
                <a:ext cx="2630488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11"/>
              <p:cNvSpPr>
                <a:spLocks noChangeArrowheads="1"/>
              </p:cNvSpPr>
              <p:nvPr/>
            </p:nvSpPr>
            <p:spPr bwMode="auto">
              <a:xfrm>
                <a:off x="833438" y="2060575"/>
                <a:ext cx="2632075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12"/>
              <p:cNvSpPr>
                <a:spLocks noChangeArrowheads="1"/>
              </p:cNvSpPr>
              <p:nvPr/>
            </p:nvSpPr>
            <p:spPr bwMode="auto">
              <a:xfrm>
                <a:off x="3465513" y="2060575"/>
                <a:ext cx="2630488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Rectangle 15"/>
              <p:cNvSpPr>
                <a:spLocks noChangeArrowheads="1"/>
              </p:cNvSpPr>
              <p:nvPr/>
            </p:nvSpPr>
            <p:spPr bwMode="auto">
              <a:xfrm>
                <a:off x="833438" y="2538413"/>
                <a:ext cx="2632075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3465513" y="2538413"/>
                <a:ext cx="2630488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19"/>
              <p:cNvSpPr>
                <a:spLocks noChangeArrowheads="1"/>
              </p:cNvSpPr>
              <p:nvPr/>
            </p:nvSpPr>
            <p:spPr bwMode="auto">
              <a:xfrm>
                <a:off x="833438" y="3014663"/>
                <a:ext cx="2632075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20"/>
              <p:cNvSpPr>
                <a:spLocks noChangeArrowheads="1"/>
              </p:cNvSpPr>
              <p:nvPr/>
            </p:nvSpPr>
            <p:spPr bwMode="auto">
              <a:xfrm>
                <a:off x="3465513" y="3014663"/>
                <a:ext cx="2630488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0" name="Green"/>
            <p:cNvGrpSpPr/>
            <p:nvPr/>
          </p:nvGrpSpPr>
          <p:grpSpPr>
            <a:xfrm>
              <a:off x="6096000" y="1106488"/>
              <a:ext cx="5262563" cy="2386012"/>
              <a:chOff x="6096000" y="1106488"/>
              <a:chExt cx="5262563" cy="2386012"/>
            </a:xfrm>
          </p:grpSpPr>
          <p:sp>
            <p:nvSpPr>
              <p:cNvPr id="9" name="Rectangle 6"/>
              <p:cNvSpPr>
                <a:spLocks noChangeArrowheads="1"/>
              </p:cNvSpPr>
              <p:nvPr/>
            </p:nvSpPr>
            <p:spPr bwMode="auto">
              <a:xfrm>
                <a:off x="6096000" y="1106488"/>
                <a:ext cx="5262563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9"/>
              <p:cNvSpPr>
                <a:spLocks noChangeArrowheads="1"/>
              </p:cNvSpPr>
              <p:nvPr/>
            </p:nvSpPr>
            <p:spPr bwMode="auto">
              <a:xfrm>
                <a:off x="6096000" y="1584325"/>
                <a:ext cx="2632075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0"/>
              <p:cNvSpPr>
                <a:spLocks noChangeArrowheads="1"/>
              </p:cNvSpPr>
              <p:nvPr/>
            </p:nvSpPr>
            <p:spPr bwMode="auto">
              <a:xfrm>
                <a:off x="8728075" y="1584325"/>
                <a:ext cx="2630488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6096000" y="2060575"/>
                <a:ext cx="2632075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8728075" y="2060575"/>
                <a:ext cx="2630488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17"/>
              <p:cNvSpPr>
                <a:spLocks noChangeArrowheads="1"/>
              </p:cNvSpPr>
              <p:nvPr/>
            </p:nvSpPr>
            <p:spPr bwMode="auto">
              <a:xfrm>
                <a:off x="6096000" y="2538413"/>
                <a:ext cx="2632075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8728075" y="2538413"/>
                <a:ext cx="2630488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21"/>
              <p:cNvSpPr>
                <a:spLocks noChangeArrowheads="1"/>
              </p:cNvSpPr>
              <p:nvPr/>
            </p:nvSpPr>
            <p:spPr bwMode="auto">
              <a:xfrm>
                <a:off x="6096000" y="3014663"/>
                <a:ext cx="2632075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22"/>
              <p:cNvSpPr>
                <a:spLocks noChangeArrowheads="1"/>
              </p:cNvSpPr>
              <p:nvPr/>
            </p:nvSpPr>
            <p:spPr bwMode="auto">
              <a:xfrm>
                <a:off x="8728075" y="3014663"/>
                <a:ext cx="2630488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1" name="Blue"/>
            <p:cNvGrpSpPr/>
            <p:nvPr/>
          </p:nvGrpSpPr>
          <p:grpSpPr>
            <a:xfrm>
              <a:off x="833438" y="3492500"/>
              <a:ext cx="5262563" cy="2862263"/>
              <a:chOff x="833438" y="3492500"/>
              <a:chExt cx="5262563" cy="2862263"/>
            </a:xfrm>
          </p:grpSpPr>
          <p:sp>
            <p:nvSpPr>
              <p:cNvPr id="26" name="Rectangle 23"/>
              <p:cNvSpPr>
                <a:spLocks noChangeArrowheads="1"/>
              </p:cNvSpPr>
              <p:nvPr/>
            </p:nvSpPr>
            <p:spPr bwMode="auto">
              <a:xfrm>
                <a:off x="833438" y="3492500"/>
                <a:ext cx="5262563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Rectangle 25"/>
              <p:cNvSpPr>
                <a:spLocks noChangeArrowheads="1"/>
              </p:cNvSpPr>
              <p:nvPr/>
            </p:nvSpPr>
            <p:spPr bwMode="auto">
              <a:xfrm>
                <a:off x="833438" y="3968750"/>
                <a:ext cx="2632075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Rectangle 26"/>
              <p:cNvSpPr>
                <a:spLocks noChangeArrowheads="1"/>
              </p:cNvSpPr>
              <p:nvPr/>
            </p:nvSpPr>
            <p:spPr bwMode="auto">
              <a:xfrm>
                <a:off x="3465513" y="3968750"/>
                <a:ext cx="2630488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Rectangle 29"/>
              <p:cNvSpPr>
                <a:spLocks noChangeArrowheads="1"/>
              </p:cNvSpPr>
              <p:nvPr/>
            </p:nvSpPr>
            <p:spPr bwMode="auto">
              <a:xfrm>
                <a:off x="833438" y="4446588"/>
                <a:ext cx="2632075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Rectangle 30"/>
              <p:cNvSpPr>
                <a:spLocks noChangeArrowheads="1"/>
              </p:cNvSpPr>
              <p:nvPr/>
            </p:nvSpPr>
            <p:spPr bwMode="auto">
              <a:xfrm>
                <a:off x="3465513" y="4446588"/>
                <a:ext cx="2630488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Rectangle 33"/>
              <p:cNvSpPr>
                <a:spLocks noChangeArrowheads="1"/>
              </p:cNvSpPr>
              <p:nvPr/>
            </p:nvSpPr>
            <p:spPr bwMode="auto">
              <a:xfrm>
                <a:off x="833438" y="4922838"/>
                <a:ext cx="2632075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Rectangle 34"/>
              <p:cNvSpPr>
                <a:spLocks noChangeArrowheads="1"/>
              </p:cNvSpPr>
              <p:nvPr/>
            </p:nvSpPr>
            <p:spPr bwMode="auto">
              <a:xfrm>
                <a:off x="3465513" y="4922838"/>
                <a:ext cx="2630488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Rectangle 37"/>
              <p:cNvSpPr>
                <a:spLocks noChangeArrowheads="1"/>
              </p:cNvSpPr>
              <p:nvPr/>
            </p:nvSpPr>
            <p:spPr bwMode="auto">
              <a:xfrm>
                <a:off x="833438" y="5400675"/>
                <a:ext cx="2632075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Rectangle 38"/>
              <p:cNvSpPr>
                <a:spLocks noChangeArrowheads="1"/>
              </p:cNvSpPr>
              <p:nvPr/>
            </p:nvSpPr>
            <p:spPr bwMode="auto">
              <a:xfrm>
                <a:off x="3465513" y="5400675"/>
                <a:ext cx="2630488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Rectangle 41"/>
              <p:cNvSpPr>
                <a:spLocks noChangeArrowheads="1"/>
              </p:cNvSpPr>
              <p:nvPr/>
            </p:nvSpPr>
            <p:spPr bwMode="auto">
              <a:xfrm>
                <a:off x="833438" y="5878513"/>
                <a:ext cx="2632075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Rectangle 42"/>
              <p:cNvSpPr>
                <a:spLocks noChangeArrowheads="1"/>
              </p:cNvSpPr>
              <p:nvPr/>
            </p:nvSpPr>
            <p:spPr bwMode="auto">
              <a:xfrm>
                <a:off x="3465513" y="5878513"/>
                <a:ext cx="2630488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2" name="Purple"/>
            <p:cNvGrpSpPr/>
            <p:nvPr/>
          </p:nvGrpSpPr>
          <p:grpSpPr>
            <a:xfrm>
              <a:off x="6096000" y="3492500"/>
              <a:ext cx="5262563" cy="2862263"/>
              <a:chOff x="6096000" y="3492500"/>
              <a:chExt cx="5262563" cy="2862263"/>
            </a:xfrm>
          </p:grpSpPr>
          <p:sp>
            <p:nvSpPr>
              <p:cNvPr id="27" name="Rectangle 24"/>
              <p:cNvSpPr>
                <a:spLocks noChangeArrowheads="1"/>
              </p:cNvSpPr>
              <p:nvPr/>
            </p:nvSpPr>
            <p:spPr bwMode="auto">
              <a:xfrm>
                <a:off x="6096000" y="3492500"/>
                <a:ext cx="5262563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Rectangle 27"/>
              <p:cNvSpPr>
                <a:spLocks noChangeArrowheads="1"/>
              </p:cNvSpPr>
              <p:nvPr/>
            </p:nvSpPr>
            <p:spPr bwMode="auto">
              <a:xfrm>
                <a:off x="6096000" y="3968750"/>
                <a:ext cx="2632075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Rectangle 28"/>
              <p:cNvSpPr>
                <a:spLocks noChangeArrowheads="1"/>
              </p:cNvSpPr>
              <p:nvPr/>
            </p:nvSpPr>
            <p:spPr bwMode="auto">
              <a:xfrm>
                <a:off x="8728075" y="3968750"/>
                <a:ext cx="2630488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Rectangle 31"/>
              <p:cNvSpPr>
                <a:spLocks noChangeArrowheads="1"/>
              </p:cNvSpPr>
              <p:nvPr/>
            </p:nvSpPr>
            <p:spPr bwMode="auto">
              <a:xfrm>
                <a:off x="6096000" y="4446588"/>
                <a:ext cx="2632075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Rectangle 32"/>
              <p:cNvSpPr>
                <a:spLocks noChangeArrowheads="1"/>
              </p:cNvSpPr>
              <p:nvPr/>
            </p:nvSpPr>
            <p:spPr bwMode="auto">
              <a:xfrm>
                <a:off x="8728075" y="4446588"/>
                <a:ext cx="2630488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Rectangle 35"/>
              <p:cNvSpPr>
                <a:spLocks noChangeArrowheads="1"/>
              </p:cNvSpPr>
              <p:nvPr/>
            </p:nvSpPr>
            <p:spPr bwMode="auto">
              <a:xfrm>
                <a:off x="6096000" y="4922838"/>
                <a:ext cx="2632075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Rectangle 36"/>
              <p:cNvSpPr>
                <a:spLocks noChangeArrowheads="1"/>
              </p:cNvSpPr>
              <p:nvPr/>
            </p:nvSpPr>
            <p:spPr bwMode="auto">
              <a:xfrm>
                <a:off x="8728075" y="4922838"/>
                <a:ext cx="2630488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Rectangle 39"/>
              <p:cNvSpPr>
                <a:spLocks noChangeArrowheads="1"/>
              </p:cNvSpPr>
              <p:nvPr/>
            </p:nvSpPr>
            <p:spPr bwMode="auto">
              <a:xfrm>
                <a:off x="6096000" y="5400675"/>
                <a:ext cx="2632075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Rectangle 40"/>
              <p:cNvSpPr>
                <a:spLocks noChangeArrowheads="1"/>
              </p:cNvSpPr>
              <p:nvPr/>
            </p:nvSpPr>
            <p:spPr bwMode="auto">
              <a:xfrm>
                <a:off x="8728075" y="5400675"/>
                <a:ext cx="2630488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43"/>
              <p:cNvSpPr>
                <a:spLocks noChangeArrowheads="1"/>
              </p:cNvSpPr>
              <p:nvPr/>
            </p:nvSpPr>
            <p:spPr bwMode="auto">
              <a:xfrm>
                <a:off x="6096000" y="5878513"/>
                <a:ext cx="2632075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Rectangle 44"/>
              <p:cNvSpPr>
                <a:spLocks noChangeArrowheads="1"/>
              </p:cNvSpPr>
              <p:nvPr/>
            </p:nvSpPr>
            <p:spPr bwMode="auto">
              <a:xfrm>
                <a:off x="8728075" y="5878513"/>
                <a:ext cx="2630488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5" name="Type Labels"/>
            <p:cNvGrpSpPr/>
            <p:nvPr/>
          </p:nvGrpSpPr>
          <p:grpSpPr>
            <a:xfrm>
              <a:off x="2955925" y="1149350"/>
              <a:ext cx="6678613" cy="2828925"/>
              <a:chOff x="2955925" y="1149350"/>
              <a:chExt cx="6678613" cy="2828925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3013075" y="1149350"/>
                <a:ext cx="6573838" cy="444500"/>
                <a:chOff x="3013075" y="1149350"/>
                <a:chExt cx="6573838" cy="444500"/>
              </a:xfrm>
            </p:grpSpPr>
            <p:sp>
              <p:nvSpPr>
                <p:cNvPr id="48" name="Rectangle 45"/>
                <p:cNvSpPr>
                  <a:spLocks noChangeArrowheads="1"/>
                </p:cNvSpPr>
                <p:nvPr/>
              </p:nvSpPr>
              <p:spPr bwMode="auto">
                <a:xfrm>
                  <a:off x="3017838" y="1149350"/>
                  <a:ext cx="1049338" cy="444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Classes</a:t>
                  </a:r>
                  <a:endParaRPr kumimoji="0" lang="en-US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9" name="Rectangle 46"/>
                <p:cNvSpPr>
                  <a:spLocks noChangeArrowheads="1"/>
                </p:cNvSpPr>
                <p:nvPr/>
              </p:nvSpPr>
              <p:spPr bwMode="auto">
                <a:xfrm>
                  <a:off x="3013075" y="1474788"/>
                  <a:ext cx="896938" cy="1746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Rectangle 47"/>
                <p:cNvSpPr>
                  <a:spLocks noChangeArrowheads="1"/>
                </p:cNvSpPr>
                <p:nvPr/>
              </p:nvSpPr>
              <p:spPr bwMode="auto">
                <a:xfrm>
                  <a:off x="8042275" y="1149350"/>
                  <a:ext cx="1544638" cy="444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Quantifiers</a:t>
                  </a:r>
                  <a:endParaRPr kumimoji="0" lang="en-US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1" name="Freeform 48"/>
                <p:cNvSpPr>
                  <a:spLocks/>
                </p:cNvSpPr>
                <p:nvPr/>
              </p:nvSpPr>
              <p:spPr bwMode="auto">
                <a:xfrm>
                  <a:off x="8037513" y="1474788"/>
                  <a:ext cx="1382713" cy="17462"/>
                </a:xfrm>
                <a:custGeom>
                  <a:avLst/>
                  <a:gdLst>
                    <a:gd name="T0" fmla="*/ 0 w 871"/>
                    <a:gd name="T1" fmla="*/ 0 h 11"/>
                    <a:gd name="T2" fmla="*/ 436 w 871"/>
                    <a:gd name="T3" fmla="*/ 0 h 11"/>
                    <a:gd name="T4" fmla="*/ 871 w 871"/>
                    <a:gd name="T5" fmla="*/ 0 h 11"/>
                    <a:gd name="T6" fmla="*/ 871 w 871"/>
                    <a:gd name="T7" fmla="*/ 11 h 11"/>
                    <a:gd name="T8" fmla="*/ 436 w 871"/>
                    <a:gd name="T9" fmla="*/ 11 h 11"/>
                    <a:gd name="T10" fmla="*/ 0 w 871"/>
                    <a:gd name="T11" fmla="*/ 11 h 11"/>
                    <a:gd name="T12" fmla="*/ 0 w 871"/>
                    <a:gd name="T1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71" h="11">
                      <a:moveTo>
                        <a:pt x="0" y="0"/>
                      </a:moveTo>
                      <a:lnTo>
                        <a:pt x="436" y="0"/>
                      </a:lnTo>
                      <a:lnTo>
                        <a:pt x="871" y="0"/>
                      </a:lnTo>
                      <a:lnTo>
                        <a:pt x="871" y="11"/>
                      </a:lnTo>
                      <a:lnTo>
                        <a:pt x="436" y="11"/>
                      </a:lnTo>
                      <a:lnTo>
                        <a:pt x="0" y="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2955925" y="3532188"/>
                <a:ext cx="6678613" cy="446087"/>
                <a:chOff x="2955925" y="3532188"/>
                <a:chExt cx="6678613" cy="446087"/>
              </a:xfrm>
            </p:grpSpPr>
            <p:sp>
              <p:nvSpPr>
                <p:cNvPr id="72" name="Rectangle 69"/>
                <p:cNvSpPr>
                  <a:spLocks noChangeArrowheads="1"/>
                </p:cNvSpPr>
                <p:nvPr/>
              </p:nvSpPr>
              <p:spPr bwMode="auto">
                <a:xfrm>
                  <a:off x="2960688" y="3532188"/>
                  <a:ext cx="1173163" cy="4460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Anchors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" name="Rectangle 70"/>
                <p:cNvSpPr>
                  <a:spLocks noChangeArrowheads="1"/>
                </p:cNvSpPr>
                <p:nvPr/>
              </p:nvSpPr>
              <p:spPr bwMode="auto">
                <a:xfrm>
                  <a:off x="2955925" y="3859213"/>
                  <a:ext cx="1020763" cy="190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Rectangle 71"/>
                <p:cNvSpPr>
                  <a:spLocks noChangeArrowheads="1"/>
                </p:cNvSpPr>
                <p:nvPr/>
              </p:nvSpPr>
              <p:spPr bwMode="auto">
                <a:xfrm>
                  <a:off x="7966075" y="3532188"/>
                  <a:ext cx="1668463" cy="4460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Punctuation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" name="Freeform 72"/>
                <p:cNvSpPr>
                  <a:spLocks/>
                </p:cNvSpPr>
                <p:nvPr/>
              </p:nvSpPr>
              <p:spPr bwMode="auto">
                <a:xfrm>
                  <a:off x="7961313" y="3859213"/>
                  <a:ext cx="1525588" cy="19050"/>
                </a:xfrm>
                <a:custGeom>
                  <a:avLst/>
                  <a:gdLst>
                    <a:gd name="T0" fmla="*/ 0 w 961"/>
                    <a:gd name="T1" fmla="*/ 0 h 12"/>
                    <a:gd name="T2" fmla="*/ 481 w 961"/>
                    <a:gd name="T3" fmla="*/ 0 h 12"/>
                    <a:gd name="T4" fmla="*/ 961 w 961"/>
                    <a:gd name="T5" fmla="*/ 0 h 12"/>
                    <a:gd name="T6" fmla="*/ 961 w 961"/>
                    <a:gd name="T7" fmla="*/ 12 h 12"/>
                    <a:gd name="T8" fmla="*/ 481 w 961"/>
                    <a:gd name="T9" fmla="*/ 12 h 12"/>
                    <a:gd name="T10" fmla="*/ 0 w 961"/>
                    <a:gd name="T11" fmla="*/ 12 h 12"/>
                    <a:gd name="T12" fmla="*/ 0 w 961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61" h="12">
                      <a:moveTo>
                        <a:pt x="0" y="0"/>
                      </a:moveTo>
                      <a:lnTo>
                        <a:pt x="481" y="0"/>
                      </a:lnTo>
                      <a:lnTo>
                        <a:pt x="961" y="0"/>
                      </a:lnTo>
                      <a:lnTo>
                        <a:pt x="961" y="12"/>
                      </a:lnTo>
                      <a:lnTo>
                        <a:pt x="481" y="12"/>
                      </a:lnTo>
                      <a:lnTo>
                        <a:pt x="0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7503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Four Types of Special Characters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106" name="literal" hidden="1"/>
          <p:cNvGrpSpPr/>
          <p:nvPr/>
        </p:nvGrpSpPr>
        <p:grpSpPr>
          <a:xfrm>
            <a:off x="1377950" y="1622425"/>
            <a:ext cx="3660776" cy="331787"/>
            <a:chOff x="1377950" y="1622425"/>
            <a:chExt cx="3660776" cy="331787"/>
          </a:xfrm>
        </p:grpSpPr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1377950" y="1622425"/>
              <a:ext cx="147149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literal character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3560763" y="1622425"/>
              <a:ext cx="1477963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That character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7" name="*" hidden="1"/>
          <p:cNvGrpSpPr/>
          <p:nvPr/>
        </p:nvGrpSpPr>
        <p:grpSpPr>
          <a:xfrm>
            <a:off x="7356475" y="1622425"/>
            <a:ext cx="2811463" cy="331787"/>
            <a:chOff x="7356475" y="1622425"/>
            <a:chExt cx="2811463" cy="331787"/>
          </a:xfrm>
        </p:grpSpPr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7356475" y="1622425"/>
              <a:ext cx="2381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3"/>
            <p:cNvSpPr>
              <a:spLocks noChangeArrowheads="1"/>
            </p:cNvSpPr>
            <p:nvPr/>
          </p:nvSpPr>
          <p:spPr bwMode="auto">
            <a:xfrm>
              <a:off x="8823325" y="1622425"/>
              <a:ext cx="1344613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Zero or more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8" name="." hidden="1"/>
          <p:cNvGrpSpPr/>
          <p:nvPr/>
        </p:nvGrpSpPr>
        <p:grpSpPr>
          <a:xfrm>
            <a:off x="2122488" y="2101850"/>
            <a:ext cx="2849563" cy="331787"/>
            <a:chOff x="2122488" y="2101850"/>
            <a:chExt cx="2849563" cy="331787"/>
          </a:xfrm>
        </p:grpSpPr>
        <p:sp>
          <p:nvSpPr>
            <p:cNvPr id="57" name="Rectangle 54"/>
            <p:cNvSpPr>
              <a:spLocks noChangeArrowheads="1"/>
            </p:cNvSpPr>
            <p:nvPr/>
          </p:nvSpPr>
          <p:spPr bwMode="auto">
            <a:xfrm>
              <a:off x="2122488" y="2101850"/>
              <a:ext cx="18097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.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3560763" y="2101850"/>
              <a:ext cx="141128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Any character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9" name="[ ]" hidden="1"/>
          <p:cNvGrpSpPr/>
          <p:nvPr/>
        </p:nvGrpSpPr>
        <p:grpSpPr>
          <a:xfrm>
            <a:off x="2055813" y="2576513"/>
            <a:ext cx="2820988" cy="331787"/>
            <a:chOff x="2055813" y="2576513"/>
            <a:chExt cx="2820988" cy="331787"/>
          </a:xfrm>
        </p:grpSpPr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2055813" y="2576513"/>
              <a:ext cx="3143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[ ]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3560763" y="2576513"/>
              <a:ext cx="13160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One of these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9" name="?" hidden="1"/>
          <p:cNvGrpSpPr/>
          <p:nvPr/>
        </p:nvGrpSpPr>
        <p:grpSpPr>
          <a:xfrm>
            <a:off x="7366000" y="2576513"/>
            <a:ext cx="2659063" cy="331787"/>
            <a:chOff x="7366000" y="2576513"/>
            <a:chExt cx="2659063" cy="331787"/>
          </a:xfrm>
        </p:grpSpPr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7366000" y="2576513"/>
              <a:ext cx="228600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?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8823325" y="2576513"/>
              <a:ext cx="12017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Zero or one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2" name="{m,n}" hidden="1"/>
          <p:cNvGrpSpPr/>
          <p:nvPr/>
        </p:nvGrpSpPr>
        <p:grpSpPr>
          <a:xfrm>
            <a:off x="7156450" y="3055938"/>
            <a:ext cx="3468688" cy="331787"/>
            <a:chOff x="7156450" y="3055938"/>
            <a:chExt cx="3468688" cy="331787"/>
          </a:xfrm>
        </p:grpSpPr>
        <p:grpSp>
          <p:nvGrpSpPr>
            <p:cNvPr id="111" name="Group 110"/>
            <p:cNvGrpSpPr/>
            <p:nvPr/>
          </p:nvGrpSpPr>
          <p:grpSpPr>
            <a:xfrm>
              <a:off x="7156450" y="3055938"/>
              <a:ext cx="628650" cy="331787"/>
              <a:chOff x="7156450" y="3055938"/>
              <a:chExt cx="628650" cy="331787"/>
            </a:xfrm>
          </p:grpSpPr>
          <p:sp>
            <p:nvSpPr>
              <p:cNvPr id="65" name="Rectangle 62"/>
              <p:cNvSpPr>
                <a:spLocks noChangeArrowheads="1"/>
              </p:cNvSpPr>
              <p:nvPr/>
            </p:nvSpPr>
            <p:spPr bwMode="auto">
              <a:xfrm>
                <a:off x="7156450" y="3055938"/>
                <a:ext cx="190500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{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6" name="Rectangle 63"/>
              <p:cNvSpPr>
                <a:spLocks noChangeArrowheads="1"/>
              </p:cNvSpPr>
              <p:nvPr/>
            </p:nvSpPr>
            <p:spPr bwMode="auto">
              <a:xfrm>
                <a:off x="7232650" y="3055938"/>
                <a:ext cx="485775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m,n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7" name="Rectangle 64"/>
              <p:cNvSpPr>
                <a:spLocks noChangeArrowheads="1"/>
              </p:cNvSpPr>
              <p:nvPr/>
            </p:nvSpPr>
            <p:spPr bwMode="auto">
              <a:xfrm>
                <a:off x="7594600" y="3055938"/>
                <a:ext cx="190500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}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8823325" y="3055938"/>
              <a:ext cx="1801813" cy="331787"/>
              <a:chOff x="8823325" y="3055938"/>
              <a:chExt cx="1801813" cy="331787"/>
            </a:xfrm>
          </p:grpSpPr>
          <p:sp>
            <p:nvSpPr>
              <p:cNvPr id="68" name="Rectangle 65"/>
              <p:cNvSpPr>
                <a:spLocks noChangeArrowheads="1"/>
              </p:cNvSpPr>
              <p:nvPr/>
            </p:nvSpPr>
            <p:spPr bwMode="auto">
              <a:xfrm>
                <a:off x="8823325" y="3055938"/>
                <a:ext cx="611188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From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9" name="Rectangle 66"/>
              <p:cNvSpPr>
                <a:spLocks noChangeArrowheads="1"/>
              </p:cNvSpPr>
              <p:nvPr/>
            </p:nvSpPr>
            <p:spPr bwMode="auto">
              <a:xfrm>
                <a:off x="9358313" y="3055938"/>
                <a:ext cx="304800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m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0" name="Rectangle 67"/>
              <p:cNvSpPr>
                <a:spLocks noChangeArrowheads="1"/>
              </p:cNvSpPr>
              <p:nvPr/>
            </p:nvSpPr>
            <p:spPr bwMode="auto">
              <a:xfrm>
                <a:off x="9596438" y="3055938"/>
                <a:ext cx="923925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through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1" name="Rectangle 68"/>
              <p:cNvSpPr>
                <a:spLocks noChangeArrowheads="1"/>
              </p:cNvSpPr>
              <p:nvPr/>
            </p:nvSpPr>
            <p:spPr bwMode="auto">
              <a:xfrm>
                <a:off x="10387013" y="3055938"/>
                <a:ext cx="238125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08" name="+" hidden="1"/>
          <p:cNvGrpSpPr/>
          <p:nvPr/>
        </p:nvGrpSpPr>
        <p:grpSpPr>
          <a:xfrm>
            <a:off x="7356475" y="2101850"/>
            <a:ext cx="2782888" cy="331787"/>
            <a:chOff x="7356475" y="2101850"/>
            <a:chExt cx="2782888" cy="331787"/>
          </a:xfrm>
        </p:grpSpPr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7356475" y="2101850"/>
              <a:ext cx="2381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8823325" y="2101850"/>
              <a:ext cx="13160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One or more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0" name="^" hidden="1"/>
          <p:cNvGrpSpPr/>
          <p:nvPr/>
        </p:nvGrpSpPr>
        <p:grpSpPr>
          <a:xfrm>
            <a:off x="2093913" y="4010025"/>
            <a:ext cx="3037793" cy="331787"/>
            <a:chOff x="2093913" y="4010025"/>
            <a:chExt cx="3037793" cy="331787"/>
          </a:xfrm>
        </p:grpSpPr>
        <p:sp>
          <p:nvSpPr>
            <p:cNvPr id="76" name="Rectangle 73"/>
            <p:cNvSpPr>
              <a:spLocks noChangeArrowheads="1"/>
            </p:cNvSpPr>
            <p:nvPr/>
          </p:nvSpPr>
          <p:spPr bwMode="auto">
            <a:xfrm>
              <a:off x="2093913" y="4010025"/>
              <a:ext cx="2381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^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Rectangle 74"/>
            <p:cNvSpPr>
              <a:spLocks noChangeArrowheads="1"/>
            </p:cNvSpPr>
            <p:nvPr/>
          </p:nvSpPr>
          <p:spPr bwMode="auto">
            <a:xfrm>
              <a:off x="3560763" y="4010025"/>
              <a:ext cx="157094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Beginning of line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3" name="\" hidden="1"/>
          <p:cNvGrpSpPr/>
          <p:nvPr/>
        </p:nvGrpSpPr>
        <p:grpSpPr>
          <a:xfrm>
            <a:off x="7375525" y="4010025"/>
            <a:ext cx="3144838" cy="331787"/>
            <a:chOff x="7375525" y="4010025"/>
            <a:chExt cx="3144838" cy="331787"/>
          </a:xfrm>
        </p:grpSpPr>
        <p:sp>
          <p:nvSpPr>
            <p:cNvPr id="79" name="Rectangle 76"/>
            <p:cNvSpPr>
              <a:spLocks noChangeArrowheads="1"/>
            </p:cNvSpPr>
            <p:nvPr/>
          </p:nvSpPr>
          <p:spPr bwMode="auto">
            <a:xfrm>
              <a:off x="7375525" y="4010025"/>
              <a:ext cx="209550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\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8823325" y="4010025"/>
              <a:ext cx="16970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Escape character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1" name="$" hidden="1"/>
          <p:cNvGrpSpPr/>
          <p:nvPr/>
        </p:nvGrpSpPr>
        <p:grpSpPr>
          <a:xfrm>
            <a:off x="2093913" y="4487863"/>
            <a:ext cx="2463918" cy="330200"/>
            <a:chOff x="2093913" y="4487863"/>
            <a:chExt cx="2463918" cy="330200"/>
          </a:xfrm>
        </p:grpSpPr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2093913" y="4487863"/>
              <a:ext cx="238125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$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3560763" y="4487863"/>
              <a:ext cx="9970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End of line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4" name="[ - ]" hidden="1"/>
          <p:cNvGrpSpPr/>
          <p:nvPr/>
        </p:nvGrpSpPr>
        <p:grpSpPr>
          <a:xfrm>
            <a:off x="7261225" y="4487863"/>
            <a:ext cx="2259013" cy="330200"/>
            <a:chOff x="7261225" y="4487863"/>
            <a:chExt cx="2259013" cy="330200"/>
          </a:xfrm>
        </p:grpSpPr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7261225" y="4487863"/>
              <a:ext cx="24765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[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7385050" y="4487863"/>
              <a:ext cx="190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Rectangle 83"/>
            <p:cNvSpPr>
              <a:spLocks noChangeArrowheads="1"/>
            </p:cNvSpPr>
            <p:nvPr/>
          </p:nvSpPr>
          <p:spPr bwMode="auto">
            <a:xfrm>
              <a:off x="7508875" y="4487863"/>
              <a:ext cx="190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]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Rectangle 84"/>
            <p:cNvSpPr>
              <a:spLocks noChangeArrowheads="1"/>
            </p:cNvSpPr>
            <p:nvPr/>
          </p:nvSpPr>
          <p:spPr bwMode="auto">
            <a:xfrm>
              <a:off x="8823325" y="4487863"/>
              <a:ext cx="696913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Range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2" name="boundaries" hidden="1"/>
          <p:cNvGrpSpPr/>
          <p:nvPr/>
        </p:nvGrpSpPr>
        <p:grpSpPr>
          <a:xfrm>
            <a:off x="1616075" y="4964113"/>
            <a:ext cx="4148138" cy="331787"/>
            <a:chOff x="1616075" y="4964113"/>
            <a:chExt cx="4148138" cy="331787"/>
          </a:xfrm>
        </p:grpSpPr>
        <p:sp>
          <p:nvSpPr>
            <p:cNvPr id="88" name="Rectangle 85"/>
            <p:cNvSpPr>
              <a:spLocks noChangeArrowheads="1"/>
            </p:cNvSpPr>
            <p:nvPr/>
          </p:nvSpPr>
          <p:spPr bwMode="auto">
            <a:xfrm>
              <a:off x="1616075" y="4964113"/>
              <a:ext cx="1173163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boundaries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Rectangle 86"/>
            <p:cNvSpPr>
              <a:spLocks noChangeArrowheads="1"/>
            </p:cNvSpPr>
            <p:nvPr/>
          </p:nvSpPr>
          <p:spPr bwMode="auto">
            <a:xfrm>
              <a:off x="3560763" y="4964113"/>
              <a:ext cx="2203450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Word boundaries, etc.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5" name="[^ ]" hidden="1"/>
          <p:cNvGrpSpPr/>
          <p:nvPr/>
        </p:nvGrpSpPr>
        <p:grpSpPr>
          <a:xfrm>
            <a:off x="7261225" y="4964113"/>
            <a:ext cx="2535238" cy="331787"/>
            <a:chOff x="7261225" y="4964113"/>
            <a:chExt cx="2535238" cy="331787"/>
          </a:xfrm>
        </p:grpSpPr>
        <p:sp>
          <p:nvSpPr>
            <p:cNvPr id="90" name="Rectangle 87"/>
            <p:cNvSpPr>
              <a:spLocks noChangeArrowheads="1"/>
            </p:cNvSpPr>
            <p:nvPr/>
          </p:nvSpPr>
          <p:spPr bwMode="auto">
            <a:xfrm>
              <a:off x="7261225" y="4964113"/>
              <a:ext cx="4286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[^ ]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Rectangle 88"/>
            <p:cNvSpPr>
              <a:spLocks noChangeArrowheads="1"/>
            </p:cNvSpPr>
            <p:nvPr/>
          </p:nvSpPr>
          <p:spPr bwMode="auto">
            <a:xfrm>
              <a:off x="8823325" y="4964113"/>
              <a:ext cx="9731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Negation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3" name="custom boundaries" hidden="1"/>
          <p:cNvGrpSpPr/>
          <p:nvPr/>
        </p:nvGrpSpPr>
        <p:grpSpPr>
          <a:xfrm>
            <a:off x="1254125" y="5441950"/>
            <a:ext cx="3783004" cy="330200"/>
            <a:chOff x="1254125" y="5441950"/>
            <a:chExt cx="3783004" cy="330200"/>
          </a:xfrm>
        </p:grpSpPr>
        <p:sp>
          <p:nvSpPr>
            <p:cNvPr id="92" name="Rectangle 89"/>
            <p:cNvSpPr>
              <a:spLocks noChangeArrowheads="1"/>
            </p:cNvSpPr>
            <p:nvPr/>
          </p:nvSpPr>
          <p:spPr bwMode="auto">
            <a:xfrm>
              <a:off x="1254125" y="5441950"/>
              <a:ext cx="1906588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custom boundaries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" name="Rectangle 90"/>
            <p:cNvSpPr>
              <a:spLocks noChangeArrowheads="1"/>
            </p:cNvSpPr>
            <p:nvPr/>
          </p:nvSpPr>
          <p:spPr bwMode="auto">
            <a:xfrm>
              <a:off x="3560763" y="5441950"/>
              <a:ext cx="14763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Lookahead</a:t>
              </a: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, etc.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6" name="( )" hidden="1"/>
          <p:cNvGrpSpPr/>
          <p:nvPr/>
        </p:nvGrpSpPr>
        <p:grpSpPr>
          <a:xfrm>
            <a:off x="7318375" y="5441950"/>
            <a:ext cx="2211388" cy="330200"/>
            <a:chOff x="7318375" y="5441950"/>
            <a:chExt cx="2211388" cy="330200"/>
          </a:xfrm>
        </p:grpSpPr>
        <p:sp>
          <p:nvSpPr>
            <p:cNvPr id="95" name="Rectangle 92"/>
            <p:cNvSpPr>
              <a:spLocks noChangeArrowheads="1"/>
            </p:cNvSpPr>
            <p:nvPr/>
          </p:nvSpPr>
          <p:spPr bwMode="auto">
            <a:xfrm>
              <a:off x="7318375" y="5441950"/>
              <a:ext cx="314325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( 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Rectangle 93"/>
            <p:cNvSpPr>
              <a:spLocks noChangeArrowheads="1"/>
            </p:cNvSpPr>
            <p:nvPr/>
          </p:nvSpPr>
          <p:spPr bwMode="auto">
            <a:xfrm>
              <a:off x="8823325" y="5441950"/>
              <a:ext cx="706438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Group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7" name="( | )" hidden="1"/>
          <p:cNvGrpSpPr/>
          <p:nvPr/>
        </p:nvGrpSpPr>
        <p:grpSpPr>
          <a:xfrm>
            <a:off x="7242175" y="5918200"/>
            <a:ext cx="1933575" cy="331787"/>
            <a:chOff x="7242175" y="5918200"/>
            <a:chExt cx="1933575" cy="331787"/>
          </a:xfrm>
        </p:grpSpPr>
        <p:sp>
          <p:nvSpPr>
            <p:cNvPr id="97" name="Rectangle 94"/>
            <p:cNvSpPr>
              <a:spLocks noChangeArrowheads="1"/>
            </p:cNvSpPr>
            <p:nvPr/>
          </p:nvSpPr>
          <p:spPr bwMode="auto">
            <a:xfrm>
              <a:off x="7242175" y="5918200"/>
              <a:ext cx="476250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( | 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Rectangle 95"/>
            <p:cNvSpPr>
              <a:spLocks noChangeArrowheads="1"/>
            </p:cNvSpPr>
            <p:nvPr/>
          </p:nvSpPr>
          <p:spPr bwMode="auto">
            <a:xfrm>
              <a:off x="8823325" y="5918200"/>
              <a:ext cx="3524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676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Two Quick Notes for Tourists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/*/ is not *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On </a:t>
            </a:r>
            <a:r>
              <a:rPr lang="en-US" dirty="0" smtClean="0"/>
              <a:t>the command line, * is a glob operator that means all files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In regular expressions, * is a quantifier that means “</a:t>
            </a:r>
            <a:r>
              <a:rPr lang="en-US" i="1" dirty="0" smtClean="0"/>
              <a:t>zero or more instances of the preceding</a:t>
            </a:r>
            <a:r>
              <a:rPr lang="en-US" dirty="0" smtClean="0"/>
              <a:t>” and . matches “</a:t>
            </a:r>
            <a:r>
              <a:rPr lang="en-US" i="1" dirty="0" smtClean="0"/>
              <a:t>any single character</a:t>
            </a:r>
            <a:r>
              <a:rPr lang="en-US" dirty="0" smtClean="0"/>
              <a:t>”</a:t>
            </a:r>
            <a:endParaRPr lang="en-US" dirty="0" smtClean="0"/>
          </a:p>
          <a:p>
            <a:pPr marL="914400" lvl="2" indent="0">
              <a:lnSpc>
                <a:spcPct val="150000"/>
              </a:lnSpc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/.*/ </a:t>
            </a:r>
            <a:r>
              <a:rPr lang="en-US" dirty="0" smtClean="0">
                <a:cs typeface="Courier New" panose="02070309020205020404" pitchFamily="49" charset="0"/>
              </a:rPr>
              <a:t>matches the entire line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cs typeface="Courier New" panose="02070309020205020404" pitchFamily="49" charset="0"/>
              </a:rPr>
              <a:t>Why “lines”?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cs typeface="Courier New" panose="02070309020205020404" pitchFamily="49" charset="0"/>
              </a:rPr>
              <a:t>Regex operate on strings of characters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cs typeface="Courier New" panose="02070309020205020404" pitchFamily="49" charset="0"/>
              </a:rPr>
              <a:t>To keep it simple, we’ll pretend they’re all lines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 smtClean="0">
                <a:cs typeface="Courier New" panose="02070309020205020404" pitchFamily="49" charset="0"/>
              </a:rPr>
              <a:t> does, too)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4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Base"/>
          <p:cNvGrpSpPr/>
          <p:nvPr/>
        </p:nvGrpSpPr>
        <p:grpSpPr>
          <a:xfrm>
            <a:off x="833438" y="1106488"/>
            <a:ext cx="10525125" cy="5248275"/>
            <a:chOff x="833438" y="1106488"/>
            <a:chExt cx="10525125" cy="5248275"/>
          </a:xfrm>
        </p:grpSpPr>
        <p:grpSp>
          <p:nvGrpSpPr>
            <p:cNvPr id="99" name="Yellow"/>
            <p:cNvGrpSpPr/>
            <p:nvPr/>
          </p:nvGrpSpPr>
          <p:grpSpPr>
            <a:xfrm>
              <a:off x="833438" y="1106488"/>
              <a:ext cx="5262563" cy="2386012"/>
              <a:chOff x="833438" y="1106488"/>
              <a:chExt cx="5262563" cy="2386012"/>
            </a:xfrm>
          </p:grpSpPr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833438" y="1106488"/>
                <a:ext cx="5262563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833438" y="1584325"/>
                <a:ext cx="2632075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3465513" y="1584325"/>
                <a:ext cx="2630488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11"/>
              <p:cNvSpPr>
                <a:spLocks noChangeArrowheads="1"/>
              </p:cNvSpPr>
              <p:nvPr/>
            </p:nvSpPr>
            <p:spPr bwMode="auto">
              <a:xfrm>
                <a:off x="833438" y="2060575"/>
                <a:ext cx="2632075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12"/>
              <p:cNvSpPr>
                <a:spLocks noChangeArrowheads="1"/>
              </p:cNvSpPr>
              <p:nvPr/>
            </p:nvSpPr>
            <p:spPr bwMode="auto">
              <a:xfrm>
                <a:off x="3465513" y="2060575"/>
                <a:ext cx="2630488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Rectangle 15"/>
              <p:cNvSpPr>
                <a:spLocks noChangeArrowheads="1"/>
              </p:cNvSpPr>
              <p:nvPr/>
            </p:nvSpPr>
            <p:spPr bwMode="auto">
              <a:xfrm>
                <a:off x="833438" y="2538413"/>
                <a:ext cx="2632075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3465513" y="2538413"/>
                <a:ext cx="2630488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19"/>
              <p:cNvSpPr>
                <a:spLocks noChangeArrowheads="1"/>
              </p:cNvSpPr>
              <p:nvPr/>
            </p:nvSpPr>
            <p:spPr bwMode="auto">
              <a:xfrm>
                <a:off x="833438" y="3014663"/>
                <a:ext cx="2632075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20"/>
              <p:cNvSpPr>
                <a:spLocks noChangeArrowheads="1"/>
              </p:cNvSpPr>
              <p:nvPr/>
            </p:nvSpPr>
            <p:spPr bwMode="auto">
              <a:xfrm>
                <a:off x="3465513" y="3014663"/>
                <a:ext cx="2630488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0" name="Green"/>
            <p:cNvGrpSpPr/>
            <p:nvPr/>
          </p:nvGrpSpPr>
          <p:grpSpPr>
            <a:xfrm>
              <a:off x="6096000" y="1106488"/>
              <a:ext cx="5262563" cy="2386012"/>
              <a:chOff x="6096000" y="1106488"/>
              <a:chExt cx="5262563" cy="2386012"/>
            </a:xfrm>
          </p:grpSpPr>
          <p:sp>
            <p:nvSpPr>
              <p:cNvPr id="9" name="Rectangle 6"/>
              <p:cNvSpPr>
                <a:spLocks noChangeArrowheads="1"/>
              </p:cNvSpPr>
              <p:nvPr/>
            </p:nvSpPr>
            <p:spPr bwMode="auto">
              <a:xfrm>
                <a:off x="6096000" y="1106488"/>
                <a:ext cx="5262563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9"/>
              <p:cNvSpPr>
                <a:spLocks noChangeArrowheads="1"/>
              </p:cNvSpPr>
              <p:nvPr/>
            </p:nvSpPr>
            <p:spPr bwMode="auto">
              <a:xfrm>
                <a:off x="6096000" y="1584325"/>
                <a:ext cx="2632075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0"/>
              <p:cNvSpPr>
                <a:spLocks noChangeArrowheads="1"/>
              </p:cNvSpPr>
              <p:nvPr/>
            </p:nvSpPr>
            <p:spPr bwMode="auto">
              <a:xfrm>
                <a:off x="8728075" y="1584325"/>
                <a:ext cx="2630488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6096000" y="2060575"/>
                <a:ext cx="2632075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8728075" y="2060575"/>
                <a:ext cx="2630488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17"/>
              <p:cNvSpPr>
                <a:spLocks noChangeArrowheads="1"/>
              </p:cNvSpPr>
              <p:nvPr/>
            </p:nvSpPr>
            <p:spPr bwMode="auto">
              <a:xfrm>
                <a:off x="6096000" y="2538413"/>
                <a:ext cx="2632075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8728075" y="2538413"/>
                <a:ext cx="2630488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21"/>
              <p:cNvSpPr>
                <a:spLocks noChangeArrowheads="1"/>
              </p:cNvSpPr>
              <p:nvPr/>
            </p:nvSpPr>
            <p:spPr bwMode="auto">
              <a:xfrm>
                <a:off x="6096000" y="3014663"/>
                <a:ext cx="2632075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22"/>
              <p:cNvSpPr>
                <a:spLocks noChangeArrowheads="1"/>
              </p:cNvSpPr>
              <p:nvPr/>
            </p:nvSpPr>
            <p:spPr bwMode="auto">
              <a:xfrm>
                <a:off x="8728075" y="3014663"/>
                <a:ext cx="2630488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1" name="Blue"/>
            <p:cNvGrpSpPr/>
            <p:nvPr/>
          </p:nvGrpSpPr>
          <p:grpSpPr>
            <a:xfrm>
              <a:off x="833438" y="3492500"/>
              <a:ext cx="5262563" cy="2862263"/>
              <a:chOff x="833438" y="3492500"/>
              <a:chExt cx="5262563" cy="2862263"/>
            </a:xfrm>
          </p:grpSpPr>
          <p:sp>
            <p:nvSpPr>
              <p:cNvPr id="26" name="Rectangle 23"/>
              <p:cNvSpPr>
                <a:spLocks noChangeArrowheads="1"/>
              </p:cNvSpPr>
              <p:nvPr/>
            </p:nvSpPr>
            <p:spPr bwMode="auto">
              <a:xfrm>
                <a:off x="833438" y="3492500"/>
                <a:ext cx="5262563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Rectangle 25"/>
              <p:cNvSpPr>
                <a:spLocks noChangeArrowheads="1"/>
              </p:cNvSpPr>
              <p:nvPr/>
            </p:nvSpPr>
            <p:spPr bwMode="auto">
              <a:xfrm>
                <a:off x="833438" y="3968750"/>
                <a:ext cx="2632075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Rectangle 26"/>
              <p:cNvSpPr>
                <a:spLocks noChangeArrowheads="1"/>
              </p:cNvSpPr>
              <p:nvPr/>
            </p:nvSpPr>
            <p:spPr bwMode="auto">
              <a:xfrm>
                <a:off x="3465513" y="3968750"/>
                <a:ext cx="2630488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Rectangle 29"/>
              <p:cNvSpPr>
                <a:spLocks noChangeArrowheads="1"/>
              </p:cNvSpPr>
              <p:nvPr/>
            </p:nvSpPr>
            <p:spPr bwMode="auto">
              <a:xfrm>
                <a:off x="833438" y="4446588"/>
                <a:ext cx="2632075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Rectangle 30"/>
              <p:cNvSpPr>
                <a:spLocks noChangeArrowheads="1"/>
              </p:cNvSpPr>
              <p:nvPr/>
            </p:nvSpPr>
            <p:spPr bwMode="auto">
              <a:xfrm>
                <a:off x="3465513" y="4446588"/>
                <a:ext cx="2630488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Rectangle 33"/>
              <p:cNvSpPr>
                <a:spLocks noChangeArrowheads="1"/>
              </p:cNvSpPr>
              <p:nvPr/>
            </p:nvSpPr>
            <p:spPr bwMode="auto">
              <a:xfrm>
                <a:off x="833438" y="4922838"/>
                <a:ext cx="2632075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Rectangle 34"/>
              <p:cNvSpPr>
                <a:spLocks noChangeArrowheads="1"/>
              </p:cNvSpPr>
              <p:nvPr/>
            </p:nvSpPr>
            <p:spPr bwMode="auto">
              <a:xfrm>
                <a:off x="3465513" y="4922838"/>
                <a:ext cx="2630488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Rectangle 37"/>
              <p:cNvSpPr>
                <a:spLocks noChangeArrowheads="1"/>
              </p:cNvSpPr>
              <p:nvPr/>
            </p:nvSpPr>
            <p:spPr bwMode="auto">
              <a:xfrm>
                <a:off x="833438" y="5400675"/>
                <a:ext cx="2632075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Rectangle 38"/>
              <p:cNvSpPr>
                <a:spLocks noChangeArrowheads="1"/>
              </p:cNvSpPr>
              <p:nvPr/>
            </p:nvSpPr>
            <p:spPr bwMode="auto">
              <a:xfrm>
                <a:off x="3465513" y="5400675"/>
                <a:ext cx="2630488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Rectangle 41"/>
              <p:cNvSpPr>
                <a:spLocks noChangeArrowheads="1"/>
              </p:cNvSpPr>
              <p:nvPr/>
            </p:nvSpPr>
            <p:spPr bwMode="auto">
              <a:xfrm>
                <a:off x="833438" y="5878513"/>
                <a:ext cx="2632075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Rectangle 42"/>
              <p:cNvSpPr>
                <a:spLocks noChangeArrowheads="1"/>
              </p:cNvSpPr>
              <p:nvPr/>
            </p:nvSpPr>
            <p:spPr bwMode="auto">
              <a:xfrm>
                <a:off x="3465513" y="5878513"/>
                <a:ext cx="2630488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2" name="Purple"/>
            <p:cNvGrpSpPr/>
            <p:nvPr/>
          </p:nvGrpSpPr>
          <p:grpSpPr>
            <a:xfrm>
              <a:off x="6096000" y="3492500"/>
              <a:ext cx="5262563" cy="2862263"/>
              <a:chOff x="6096000" y="3492500"/>
              <a:chExt cx="5262563" cy="2862263"/>
            </a:xfrm>
          </p:grpSpPr>
          <p:sp>
            <p:nvSpPr>
              <p:cNvPr id="27" name="Rectangle 24"/>
              <p:cNvSpPr>
                <a:spLocks noChangeArrowheads="1"/>
              </p:cNvSpPr>
              <p:nvPr/>
            </p:nvSpPr>
            <p:spPr bwMode="auto">
              <a:xfrm>
                <a:off x="6096000" y="3492500"/>
                <a:ext cx="5262563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Rectangle 27"/>
              <p:cNvSpPr>
                <a:spLocks noChangeArrowheads="1"/>
              </p:cNvSpPr>
              <p:nvPr/>
            </p:nvSpPr>
            <p:spPr bwMode="auto">
              <a:xfrm>
                <a:off x="6096000" y="3968750"/>
                <a:ext cx="2632075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Rectangle 28"/>
              <p:cNvSpPr>
                <a:spLocks noChangeArrowheads="1"/>
              </p:cNvSpPr>
              <p:nvPr/>
            </p:nvSpPr>
            <p:spPr bwMode="auto">
              <a:xfrm>
                <a:off x="8728075" y="3968750"/>
                <a:ext cx="2630488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Rectangle 31"/>
              <p:cNvSpPr>
                <a:spLocks noChangeArrowheads="1"/>
              </p:cNvSpPr>
              <p:nvPr/>
            </p:nvSpPr>
            <p:spPr bwMode="auto">
              <a:xfrm>
                <a:off x="6096000" y="4446588"/>
                <a:ext cx="2632075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Rectangle 32"/>
              <p:cNvSpPr>
                <a:spLocks noChangeArrowheads="1"/>
              </p:cNvSpPr>
              <p:nvPr/>
            </p:nvSpPr>
            <p:spPr bwMode="auto">
              <a:xfrm>
                <a:off x="8728075" y="4446588"/>
                <a:ext cx="2630488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Rectangle 35"/>
              <p:cNvSpPr>
                <a:spLocks noChangeArrowheads="1"/>
              </p:cNvSpPr>
              <p:nvPr/>
            </p:nvSpPr>
            <p:spPr bwMode="auto">
              <a:xfrm>
                <a:off x="6096000" y="4922838"/>
                <a:ext cx="2632075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Rectangle 36"/>
              <p:cNvSpPr>
                <a:spLocks noChangeArrowheads="1"/>
              </p:cNvSpPr>
              <p:nvPr/>
            </p:nvSpPr>
            <p:spPr bwMode="auto">
              <a:xfrm>
                <a:off x="8728075" y="4922838"/>
                <a:ext cx="2630488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Rectangle 39"/>
              <p:cNvSpPr>
                <a:spLocks noChangeArrowheads="1"/>
              </p:cNvSpPr>
              <p:nvPr/>
            </p:nvSpPr>
            <p:spPr bwMode="auto">
              <a:xfrm>
                <a:off x="6096000" y="5400675"/>
                <a:ext cx="2632075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Rectangle 40"/>
              <p:cNvSpPr>
                <a:spLocks noChangeArrowheads="1"/>
              </p:cNvSpPr>
              <p:nvPr/>
            </p:nvSpPr>
            <p:spPr bwMode="auto">
              <a:xfrm>
                <a:off x="8728075" y="5400675"/>
                <a:ext cx="2630488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43"/>
              <p:cNvSpPr>
                <a:spLocks noChangeArrowheads="1"/>
              </p:cNvSpPr>
              <p:nvPr/>
            </p:nvSpPr>
            <p:spPr bwMode="auto">
              <a:xfrm>
                <a:off x="6096000" y="5878513"/>
                <a:ext cx="2632075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Rectangle 44"/>
              <p:cNvSpPr>
                <a:spLocks noChangeArrowheads="1"/>
              </p:cNvSpPr>
              <p:nvPr/>
            </p:nvSpPr>
            <p:spPr bwMode="auto">
              <a:xfrm>
                <a:off x="8728075" y="5878513"/>
                <a:ext cx="2630488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5" name="Type Labels"/>
            <p:cNvGrpSpPr/>
            <p:nvPr/>
          </p:nvGrpSpPr>
          <p:grpSpPr>
            <a:xfrm>
              <a:off x="2955925" y="1149350"/>
              <a:ext cx="6678613" cy="2828925"/>
              <a:chOff x="2955925" y="1149350"/>
              <a:chExt cx="6678613" cy="2828925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3013075" y="1149350"/>
                <a:ext cx="6573838" cy="444500"/>
                <a:chOff x="3013075" y="1149350"/>
                <a:chExt cx="6573838" cy="444500"/>
              </a:xfrm>
            </p:grpSpPr>
            <p:sp>
              <p:nvSpPr>
                <p:cNvPr id="48" name="Rectangle 45"/>
                <p:cNvSpPr>
                  <a:spLocks noChangeArrowheads="1"/>
                </p:cNvSpPr>
                <p:nvPr/>
              </p:nvSpPr>
              <p:spPr bwMode="auto">
                <a:xfrm>
                  <a:off x="3017838" y="1149350"/>
                  <a:ext cx="1049338" cy="444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Classes</a:t>
                  </a:r>
                  <a:endParaRPr kumimoji="0" lang="en-US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9" name="Rectangle 46"/>
                <p:cNvSpPr>
                  <a:spLocks noChangeArrowheads="1"/>
                </p:cNvSpPr>
                <p:nvPr/>
              </p:nvSpPr>
              <p:spPr bwMode="auto">
                <a:xfrm>
                  <a:off x="3013075" y="1474788"/>
                  <a:ext cx="896938" cy="1746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Rectangle 47"/>
                <p:cNvSpPr>
                  <a:spLocks noChangeArrowheads="1"/>
                </p:cNvSpPr>
                <p:nvPr/>
              </p:nvSpPr>
              <p:spPr bwMode="auto">
                <a:xfrm>
                  <a:off x="8042275" y="1149350"/>
                  <a:ext cx="1544638" cy="444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Quantifiers</a:t>
                  </a:r>
                  <a:endParaRPr kumimoji="0" lang="en-US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1" name="Freeform 48"/>
                <p:cNvSpPr>
                  <a:spLocks/>
                </p:cNvSpPr>
                <p:nvPr/>
              </p:nvSpPr>
              <p:spPr bwMode="auto">
                <a:xfrm>
                  <a:off x="8037513" y="1474788"/>
                  <a:ext cx="1382713" cy="17462"/>
                </a:xfrm>
                <a:custGeom>
                  <a:avLst/>
                  <a:gdLst>
                    <a:gd name="T0" fmla="*/ 0 w 871"/>
                    <a:gd name="T1" fmla="*/ 0 h 11"/>
                    <a:gd name="T2" fmla="*/ 436 w 871"/>
                    <a:gd name="T3" fmla="*/ 0 h 11"/>
                    <a:gd name="T4" fmla="*/ 871 w 871"/>
                    <a:gd name="T5" fmla="*/ 0 h 11"/>
                    <a:gd name="T6" fmla="*/ 871 w 871"/>
                    <a:gd name="T7" fmla="*/ 11 h 11"/>
                    <a:gd name="T8" fmla="*/ 436 w 871"/>
                    <a:gd name="T9" fmla="*/ 11 h 11"/>
                    <a:gd name="T10" fmla="*/ 0 w 871"/>
                    <a:gd name="T11" fmla="*/ 11 h 11"/>
                    <a:gd name="T12" fmla="*/ 0 w 871"/>
                    <a:gd name="T1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71" h="11">
                      <a:moveTo>
                        <a:pt x="0" y="0"/>
                      </a:moveTo>
                      <a:lnTo>
                        <a:pt x="436" y="0"/>
                      </a:lnTo>
                      <a:lnTo>
                        <a:pt x="871" y="0"/>
                      </a:lnTo>
                      <a:lnTo>
                        <a:pt x="871" y="11"/>
                      </a:lnTo>
                      <a:lnTo>
                        <a:pt x="436" y="11"/>
                      </a:lnTo>
                      <a:lnTo>
                        <a:pt x="0" y="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2955925" y="3532188"/>
                <a:ext cx="6678613" cy="446087"/>
                <a:chOff x="2955925" y="3532188"/>
                <a:chExt cx="6678613" cy="446087"/>
              </a:xfrm>
            </p:grpSpPr>
            <p:sp>
              <p:nvSpPr>
                <p:cNvPr id="72" name="Rectangle 69"/>
                <p:cNvSpPr>
                  <a:spLocks noChangeArrowheads="1"/>
                </p:cNvSpPr>
                <p:nvPr/>
              </p:nvSpPr>
              <p:spPr bwMode="auto">
                <a:xfrm>
                  <a:off x="2960688" y="3532188"/>
                  <a:ext cx="1173163" cy="4460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Anchors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" name="Rectangle 70"/>
                <p:cNvSpPr>
                  <a:spLocks noChangeArrowheads="1"/>
                </p:cNvSpPr>
                <p:nvPr/>
              </p:nvSpPr>
              <p:spPr bwMode="auto">
                <a:xfrm>
                  <a:off x="2955925" y="3859213"/>
                  <a:ext cx="1020763" cy="190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Rectangle 71"/>
                <p:cNvSpPr>
                  <a:spLocks noChangeArrowheads="1"/>
                </p:cNvSpPr>
                <p:nvPr/>
              </p:nvSpPr>
              <p:spPr bwMode="auto">
                <a:xfrm>
                  <a:off x="7966075" y="3532188"/>
                  <a:ext cx="1668463" cy="4460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Punctuation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" name="Freeform 72"/>
                <p:cNvSpPr>
                  <a:spLocks/>
                </p:cNvSpPr>
                <p:nvPr/>
              </p:nvSpPr>
              <p:spPr bwMode="auto">
                <a:xfrm>
                  <a:off x="7961313" y="3859213"/>
                  <a:ext cx="1525588" cy="19050"/>
                </a:xfrm>
                <a:custGeom>
                  <a:avLst/>
                  <a:gdLst>
                    <a:gd name="T0" fmla="*/ 0 w 961"/>
                    <a:gd name="T1" fmla="*/ 0 h 12"/>
                    <a:gd name="T2" fmla="*/ 481 w 961"/>
                    <a:gd name="T3" fmla="*/ 0 h 12"/>
                    <a:gd name="T4" fmla="*/ 961 w 961"/>
                    <a:gd name="T5" fmla="*/ 0 h 12"/>
                    <a:gd name="T6" fmla="*/ 961 w 961"/>
                    <a:gd name="T7" fmla="*/ 12 h 12"/>
                    <a:gd name="T8" fmla="*/ 481 w 961"/>
                    <a:gd name="T9" fmla="*/ 12 h 12"/>
                    <a:gd name="T10" fmla="*/ 0 w 961"/>
                    <a:gd name="T11" fmla="*/ 12 h 12"/>
                    <a:gd name="T12" fmla="*/ 0 w 961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61" h="12">
                      <a:moveTo>
                        <a:pt x="0" y="0"/>
                      </a:moveTo>
                      <a:lnTo>
                        <a:pt x="481" y="0"/>
                      </a:lnTo>
                      <a:lnTo>
                        <a:pt x="961" y="0"/>
                      </a:lnTo>
                      <a:lnTo>
                        <a:pt x="961" y="12"/>
                      </a:lnTo>
                      <a:lnTo>
                        <a:pt x="481" y="12"/>
                      </a:lnTo>
                      <a:lnTo>
                        <a:pt x="0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7503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The Three Most Basic Building Blocks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8</a:t>
            </a:fld>
            <a:endParaRPr lang="en-US"/>
          </a:p>
        </p:txBody>
      </p:sp>
      <p:grpSp>
        <p:nvGrpSpPr>
          <p:cNvPr id="106" name="literal"/>
          <p:cNvGrpSpPr/>
          <p:nvPr/>
        </p:nvGrpSpPr>
        <p:grpSpPr>
          <a:xfrm>
            <a:off x="1377950" y="1622425"/>
            <a:ext cx="3559408" cy="276999"/>
            <a:chOff x="1377950" y="1622425"/>
            <a:chExt cx="3559408" cy="276999"/>
          </a:xfrm>
        </p:grpSpPr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1377950" y="1622425"/>
              <a:ext cx="14990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literal character</a:t>
              </a:r>
              <a:endPara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3560763" y="1622425"/>
              <a:ext cx="137659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That character</a:t>
              </a:r>
              <a:endPara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07" name="*"/>
          <p:cNvGrpSpPr/>
          <p:nvPr/>
        </p:nvGrpSpPr>
        <p:grpSpPr>
          <a:xfrm>
            <a:off x="7356475" y="1622425"/>
            <a:ext cx="2708344" cy="276999"/>
            <a:chOff x="7356475" y="1622425"/>
            <a:chExt cx="2708344" cy="276999"/>
          </a:xfrm>
        </p:grpSpPr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7356475" y="1622425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*</a:t>
              </a:r>
              <a:endPara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6" name="Rectangle 53"/>
            <p:cNvSpPr>
              <a:spLocks noChangeArrowheads="1"/>
            </p:cNvSpPr>
            <p:nvPr/>
          </p:nvSpPr>
          <p:spPr bwMode="auto">
            <a:xfrm>
              <a:off x="8823325" y="1622425"/>
              <a:ext cx="124149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Zero or more</a:t>
              </a:r>
              <a:endPara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18" name="."/>
          <p:cNvGrpSpPr/>
          <p:nvPr/>
        </p:nvGrpSpPr>
        <p:grpSpPr>
          <a:xfrm>
            <a:off x="2122488" y="2101850"/>
            <a:ext cx="2753507" cy="276999"/>
            <a:chOff x="2122488" y="2101850"/>
            <a:chExt cx="2753507" cy="276999"/>
          </a:xfrm>
        </p:grpSpPr>
        <p:sp>
          <p:nvSpPr>
            <p:cNvPr id="57" name="Rectangle 54"/>
            <p:cNvSpPr>
              <a:spLocks noChangeArrowheads="1"/>
            </p:cNvSpPr>
            <p:nvPr/>
          </p:nvSpPr>
          <p:spPr bwMode="auto">
            <a:xfrm>
              <a:off x="2122488" y="2101850"/>
              <a:ext cx="6091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.</a:t>
              </a:r>
              <a:endPara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3560763" y="2101850"/>
              <a:ext cx="13152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Any character</a:t>
              </a:r>
              <a:endPara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19" name="[ ]" hidden="1"/>
          <p:cNvGrpSpPr/>
          <p:nvPr/>
        </p:nvGrpSpPr>
        <p:grpSpPr>
          <a:xfrm>
            <a:off x="2055813" y="2576513"/>
            <a:ext cx="2820988" cy="331787"/>
            <a:chOff x="2055813" y="2576513"/>
            <a:chExt cx="2820988" cy="331787"/>
          </a:xfrm>
        </p:grpSpPr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2055813" y="2576513"/>
              <a:ext cx="3143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[ ]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3560763" y="2576513"/>
              <a:ext cx="13160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One of these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9" name="?" hidden="1"/>
          <p:cNvGrpSpPr/>
          <p:nvPr/>
        </p:nvGrpSpPr>
        <p:grpSpPr>
          <a:xfrm>
            <a:off x="7366000" y="2576513"/>
            <a:ext cx="2659063" cy="331787"/>
            <a:chOff x="7366000" y="2576513"/>
            <a:chExt cx="2659063" cy="331787"/>
          </a:xfrm>
        </p:grpSpPr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7366000" y="2576513"/>
              <a:ext cx="228600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?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8823325" y="2576513"/>
              <a:ext cx="12017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Zero or one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2" name="{m,n}" hidden="1"/>
          <p:cNvGrpSpPr/>
          <p:nvPr/>
        </p:nvGrpSpPr>
        <p:grpSpPr>
          <a:xfrm>
            <a:off x="7156450" y="3055938"/>
            <a:ext cx="3468688" cy="331787"/>
            <a:chOff x="7156450" y="3055938"/>
            <a:chExt cx="3468688" cy="331787"/>
          </a:xfrm>
        </p:grpSpPr>
        <p:grpSp>
          <p:nvGrpSpPr>
            <p:cNvPr id="111" name="Group 110"/>
            <p:cNvGrpSpPr/>
            <p:nvPr/>
          </p:nvGrpSpPr>
          <p:grpSpPr>
            <a:xfrm>
              <a:off x="7156450" y="3055938"/>
              <a:ext cx="628650" cy="331787"/>
              <a:chOff x="7156450" y="3055938"/>
              <a:chExt cx="628650" cy="331787"/>
            </a:xfrm>
          </p:grpSpPr>
          <p:sp>
            <p:nvSpPr>
              <p:cNvPr id="65" name="Rectangle 62"/>
              <p:cNvSpPr>
                <a:spLocks noChangeArrowheads="1"/>
              </p:cNvSpPr>
              <p:nvPr/>
            </p:nvSpPr>
            <p:spPr bwMode="auto">
              <a:xfrm>
                <a:off x="7156450" y="3055938"/>
                <a:ext cx="190500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{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6" name="Rectangle 63"/>
              <p:cNvSpPr>
                <a:spLocks noChangeArrowheads="1"/>
              </p:cNvSpPr>
              <p:nvPr/>
            </p:nvSpPr>
            <p:spPr bwMode="auto">
              <a:xfrm>
                <a:off x="7232650" y="3055938"/>
                <a:ext cx="485775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m,n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7" name="Rectangle 64"/>
              <p:cNvSpPr>
                <a:spLocks noChangeArrowheads="1"/>
              </p:cNvSpPr>
              <p:nvPr/>
            </p:nvSpPr>
            <p:spPr bwMode="auto">
              <a:xfrm>
                <a:off x="7594600" y="3055938"/>
                <a:ext cx="190500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}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8823325" y="3055938"/>
              <a:ext cx="1801813" cy="331787"/>
              <a:chOff x="8823325" y="3055938"/>
              <a:chExt cx="1801813" cy="331787"/>
            </a:xfrm>
          </p:grpSpPr>
          <p:sp>
            <p:nvSpPr>
              <p:cNvPr id="68" name="Rectangle 65"/>
              <p:cNvSpPr>
                <a:spLocks noChangeArrowheads="1"/>
              </p:cNvSpPr>
              <p:nvPr/>
            </p:nvSpPr>
            <p:spPr bwMode="auto">
              <a:xfrm>
                <a:off x="8823325" y="3055938"/>
                <a:ext cx="611188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From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9" name="Rectangle 66"/>
              <p:cNvSpPr>
                <a:spLocks noChangeArrowheads="1"/>
              </p:cNvSpPr>
              <p:nvPr/>
            </p:nvSpPr>
            <p:spPr bwMode="auto">
              <a:xfrm>
                <a:off x="9358313" y="3055938"/>
                <a:ext cx="304800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m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0" name="Rectangle 67"/>
              <p:cNvSpPr>
                <a:spLocks noChangeArrowheads="1"/>
              </p:cNvSpPr>
              <p:nvPr/>
            </p:nvSpPr>
            <p:spPr bwMode="auto">
              <a:xfrm>
                <a:off x="9596438" y="3055938"/>
                <a:ext cx="923925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through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1" name="Rectangle 68"/>
              <p:cNvSpPr>
                <a:spLocks noChangeArrowheads="1"/>
              </p:cNvSpPr>
              <p:nvPr/>
            </p:nvSpPr>
            <p:spPr bwMode="auto">
              <a:xfrm>
                <a:off x="10387013" y="3055938"/>
                <a:ext cx="238125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08" name="+" hidden="1"/>
          <p:cNvGrpSpPr/>
          <p:nvPr/>
        </p:nvGrpSpPr>
        <p:grpSpPr>
          <a:xfrm>
            <a:off x="7356475" y="2101850"/>
            <a:ext cx="2782888" cy="331787"/>
            <a:chOff x="7356475" y="2101850"/>
            <a:chExt cx="2782888" cy="331787"/>
          </a:xfrm>
        </p:grpSpPr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7356475" y="2101850"/>
              <a:ext cx="2381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8823325" y="2101850"/>
              <a:ext cx="13160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One or more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0" name="^" hidden="1"/>
          <p:cNvGrpSpPr/>
          <p:nvPr/>
        </p:nvGrpSpPr>
        <p:grpSpPr>
          <a:xfrm>
            <a:off x="2093913" y="4010025"/>
            <a:ext cx="3037793" cy="331787"/>
            <a:chOff x="2093913" y="4010025"/>
            <a:chExt cx="3037793" cy="331787"/>
          </a:xfrm>
        </p:grpSpPr>
        <p:sp>
          <p:nvSpPr>
            <p:cNvPr id="76" name="Rectangle 73"/>
            <p:cNvSpPr>
              <a:spLocks noChangeArrowheads="1"/>
            </p:cNvSpPr>
            <p:nvPr/>
          </p:nvSpPr>
          <p:spPr bwMode="auto">
            <a:xfrm>
              <a:off x="2093913" y="4010025"/>
              <a:ext cx="2381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^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Rectangle 74"/>
            <p:cNvSpPr>
              <a:spLocks noChangeArrowheads="1"/>
            </p:cNvSpPr>
            <p:nvPr/>
          </p:nvSpPr>
          <p:spPr bwMode="auto">
            <a:xfrm>
              <a:off x="3560763" y="4010025"/>
              <a:ext cx="157094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Beginning of line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3" name="\"/>
          <p:cNvGrpSpPr/>
          <p:nvPr/>
        </p:nvGrpSpPr>
        <p:grpSpPr>
          <a:xfrm>
            <a:off x="7375525" y="4010025"/>
            <a:ext cx="3046379" cy="276999"/>
            <a:chOff x="7375525" y="4010025"/>
            <a:chExt cx="3046379" cy="276999"/>
          </a:xfrm>
        </p:grpSpPr>
        <p:sp>
          <p:nvSpPr>
            <p:cNvPr id="79" name="Rectangle 76"/>
            <p:cNvSpPr>
              <a:spLocks noChangeArrowheads="1"/>
            </p:cNvSpPr>
            <p:nvPr/>
          </p:nvSpPr>
          <p:spPr bwMode="auto">
            <a:xfrm>
              <a:off x="7375525" y="4010025"/>
              <a:ext cx="993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</a:rPr>
                <a:t>\</a:t>
              </a:r>
              <a:endPara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8823325" y="4010025"/>
              <a:ext cx="159857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</a:rPr>
                <a:t>Escape character</a:t>
              </a:r>
              <a:endPara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</p:grpSp>
      <p:grpSp>
        <p:nvGrpSpPr>
          <p:cNvPr id="121" name="$" hidden="1"/>
          <p:cNvGrpSpPr/>
          <p:nvPr/>
        </p:nvGrpSpPr>
        <p:grpSpPr>
          <a:xfrm>
            <a:off x="2093913" y="4487863"/>
            <a:ext cx="2463918" cy="330200"/>
            <a:chOff x="2093913" y="4487863"/>
            <a:chExt cx="2463918" cy="330200"/>
          </a:xfrm>
        </p:grpSpPr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2093913" y="4487863"/>
              <a:ext cx="238125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$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3560763" y="4487863"/>
              <a:ext cx="9970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End of line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4" name="[ - ]" hidden="1"/>
          <p:cNvGrpSpPr/>
          <p:nvPr/>
        </p:nvGrpSpPr>
        <p:grpSpPr>
          <a:xfrm>
            <a:off x="7261225" y="4487863"/>
            <a:ext cx="2259013" cy="330200"/>
            <a:chOff x="7261225" y="4487863"/>
            <a:chExt cx="2259013" cy="330200"/>
          </a:xfrm>
        </p:grpSpPr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7261225" y="4487863"/>
              <a:ext cx="24765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[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7385050" y="4487863"/>
              <a:ext cx="190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Rectangle 83"/>
            <p:cNvSpPr>
              <a:spLocks noChangeArrowheads="1"/>
            </p:cNvSpPr>
            <p:nvPr/>
          </p:nvSpPr>
          <p:spPr bwMode="auto">
            <a:xfrm>
              <a:off x="7508875" y="4487863"/>
              <a:ext cx="190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]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Rectangle 84"/>
            <p:cNvSpPr>
              <a:spLocks noChangeArrowheads="1"/>
            </p:cNvSpPr>
            <p:nvPr/>
          </p:nvSpPr>
          <p:spPr bwMode="auto">
            <a:xfrm>
              <a:off x="8823325" y="4487863"/>
              <a:ext cx="696913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Range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2" name="boundaries" hidden="1"/>
          <p:cNvGrpSpPr/>
          <p:nvPr/>
        </p:nvGrpSpPr>
        <p:grpSpPr>
          <a:xfrm>
            <a:off x="1616075" y="4964113"/>
            <a:ext cx="4148138" cy="331787"/>
            <a:chOff x="1616075" y="4964113"/>
            <a:chExt cx="4148138" cy="331787"/>
          </a:xfrm>
        </p:grpSpPr>
        <p:sp>
          <p:nvSpPr>
            <p:cNvPr id="88" name="Rectangle 85"/>
            <p:cNvSpPr>
              <a:spLocks noChangeArrowheads="1"/>
            </p:cNvSpPr>
            <p:nvPr/>
          </p:nvSpPr>
          <p:spPr bwMode="auto">
            <a:xfrm>
              <a:off x="1616075" y="4964113"/>
              <a:ext cx="1173163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boundaries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Rectangle 86"/>
            <p:cNvSpPr>
              <a:spLocks noChangeArrowheads="1"/>
            </p:cNvSpPr>
            <p:nvPr/>
          </p:nvSpPr>
          <p:spPr bwMode="auto">
            <a:xfrm>
              <a:off x="3560763" y="4964113"/>
              <a:ext cx="2203450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Word boundaries, etc.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5" name="[^ ]" hidden="1"/>
          <p:cNvGrpSpPr/>
          <p:nvPr/>
        </p:nvGrpSpPr>
        <p:grpSpPr>
          <a:xfrm>
            <a:off x="7261225" y="4964113"/>
            <a:ext cx="2535238" cy="331787"/>
            <a:chOff x="7261225" y="4964113"/>
            <a:chExt cx="2535238" cy="331787"/>
          </a:xfrm>
        </p:grpSpPr>
        <p:sp>
          <p:nvSpPr>
            <p:cNvPr id="90" name="Rectangle 87"/>
            <p:cNvSpPr>
              <a:spLocks noChangeArrowheads="1"/>
            </p:cNvSpPr>
            <p:nvPr/>
          </p:nvSpPr>
          <p:spPr bwMode="auto">
            <a:xfrm>
              <a:off x="7261225" y="4964113"/>
              <a:ext cx="4286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[^ ]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Rectangle 88"/>
            <p:cNvSpPr>
              <a:spLocks noChangeArrowheads="1"/>
            </p:cNvSpPr>
            <p:nvPr/>
          </p:nvSpPr>
          <p:spPr bwMode="auto">
            <a:xfrm>
              <a:off x="8823325" y="4964113"/>
              <a:ext cx="9731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Negation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3" name="custom boundaries" hidden="1"/>
          <p:cNvGrpSpPr/>
          <p:nvPr/>
        </p:nvGrpSpPr>
        <p:grpSpPr>
          <a:xfrm>
            <a:off x="1254125" y="5441950"/>
            <a:ext cx="3783004" cy="330200"/>
            <a:chOff x="1254125" y="5441950"/>
            <a:chExt cx="3783004" cy="330200"/>
          </a:xfrm>
        </p:grpSpPr>
        <p:sp>
          <p:nvSpPr>
            <p:cNvPr id="92" name="Rectangle 89"/>
            <p:cNvSpPr>
              <a:spLocks noChangeArrowheads="1"/>
            </p:cNvSpPr>
            <p:nvPr/>
          </p:nvSpPr>
          <p:spPr bwMode="auto">
            <a:xfrm>
              <a:off x="1254125" y="5441950"/>
              <a:ext cx="1906588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custom boundaries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" name="Rectangle 90"/>
            <p:cNvSpPr>
              <a:spLocks noChangeArrowheads="1"/>
            </p:cNvSpPr>
            <p:nvPr/>
          </p:nvSpPr>
          <p:spPr bwMode="auto">
            <a:xfrm>
              <a:off x="3560763" y="5441950"/>
              <a:ext cx="14763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Lookahead</a:t>
              </a: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, etc.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6" name="( )" hidden="1"/>
          <p:cNvGrpSpPr/>
          <p:nvPr/>
        </p:nvGrpSpPr>
        <p:grpSpPr>
          <a:xfrm>
            <a:off x="7318375" y="5441950"/>
            <a:ext cx="2211388" cy="330200"/>
            <a:chOff x="7318375" y="5441950"/>
            <a:chExt cx="2211388" cy="330200"/>
          </a:xfrm>
        </p:grpSpPr>
        <p:sp>
          <p:nvSpPr>
            <p:cNvPr id="95" name="Rectangle 92"/>
            <p:cNvSpPr>
              <a:spLocks noChangeArrowheads="1"/>
            </p:cNvSpPr>
            <p:nvPr/>
          </p:nvSpPr>
          <p:spPr bwMode="auto">
            <a:xfrm>
              <a:off x="7318375" y="5441950"/>
              <a:ext cx="314325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( 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Rectangle 93"/>
            <p:cNvSpPr>
              <a:spLocks noChangeArrowheads="1"/>
            </p:cNvSpPr>
            <p:nvPr/>
          </p:nvSpPr>
          <p:spPr bwMode="auto">
            <a:xfrm>
              <a:off x="8823325" y="5441950"/>
              <a:ext cx="706438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Group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7" name="( | )" hidden="1"/>
          <p:cNvGrpSpPr/>
          <p:nvPr/>
        </p:nvGrpSpPr>
        <p:grpSpPr>
          <a:xfrm>
            <a:off x="7242175" y="5918200"/>
            <a:ext cx="1933575" cy="331787"/>
            <a:chOff x="7242175" y="5918200"/>
            <a:chExt cx="1933575" cy="331787"/>
          </a:xfrm>
        </p:grpSpPr>
        <p:sp>
          <p:nvSpPr>
            <p:cNvPr id="97" name="Rectangle 94"/>
            <p:cNvSpPr>
              <a:spLocks noChangeArrowheads="1"/>
            </p:cNvSpPr>
            <p:nvPr/>
          </p:nvSpPr>
          <p:spPr bwMode="auto">
            <a:xfrm>
              <a:off x="7242175" y="5918200"/>
              <a:ext cx="476250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( | 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Rectangle 95"/>
            <p:cNvSpPr>
              <a:spLocks noChangeArrowheads="1"/>
            </p:cNvSpPr>
            <p:nvPr/>
          </p:nvSpPr>
          <p:spPr bwMode="auto">
            <a:xfrm>
              <a:off x="8823325" y="5918200"/>
              <a:ext cx="3524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970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Base"/>
          <p:cNvGrpSpPr/>
          <p:nvPr/>
        </p:nvGrpSpPr>
        <p:grpSpPr>
          <a:xfrm>
            <a:off x="833438" y="1106488"/>
            <a:ext cx="10525125" cy="5248275"/>
            <a:chOff x="833438" y="1106488"/>
            <a:chExt cx="10525125" cy="5248275"/>
          </a:xfrm>
        </p:grpSpPr>
        <p:grpSp>
          <p:nvGrpSpPr>
            <p:cNvPr id="99" name="Yellow"/>
            <p:cNvGrpSpPr/>
            <p:nvPr/>
          </p:nvGrpSpPr>
          <p:grpSpPr>
            <a:xfrm>
              <a:off x="833438" y="1106488"/>
              <a:ext cx="5262563" cy="2386012"/>
              <a:chOff x="833438" y="1106488"/>
              <a:chExt cx="5262563" cy="2386012"/>
            </a:xfrm>
          </p:grpSpPr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833438" y="1106488"/>
                <a:ext cx="5262563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833438" y="1584325"/>
                <a:ext cx="2632075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3465513" y="1584325"/>
                <a:ext cx="2630488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11"/>
              <p:cNvSpPr>
                <a:spLocks noChangeArrowheads="1"/>
              </p:cNvSpPr>
              <p:nvPr/>
            </p:nvSpPr>
            <p:spPr bwMode="auto">
              <a:xfrm>
                <a:off x="833438" y="2060575"/>
                <a:ext cx="2632075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12"/>
              <p:cNvSpPr>
                <a:spLocks noChangeArrowheads="1"/>
              </p:cNvSpPr>
              <p:nvPr/>
            </p:nvSpPr>
            <p:spPr bwMode="auto">
              <a:xfrm>
                <a:off x="3465513" y="2060575"/>
                <a:ext cx="2630488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Rectangle 15"/>
              <p:cNvSpPr>
                <a:spLocks noChangeArrowheads="1"/>
              </p:cNvSpPr>
              <p:nvPr/>
            </p:nvSpPr>
            <p:spPr bwMode="auto">
              <a:xfrm>
                <a:off x="833438" y="2538413"/>
                <a:ext cx="2632075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3465513" y="2538413"/>
                <a:ext cx="2630488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19"/>
              <p:cNvSpPr>
                <a:spLocks noChangeArrowheads="1"/>
              </p:cNvSpPr>
              <p:nvPr/>
            </p:nvSpPr>
            <p:spPr bwMode="auto">
              <a:xfrm>
                <a:off x="833438" y="3014663"/>
                <a:ext cx="2632075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20"/>
              <p:cNvSpPr>
                <a:spLocks noChangeArrowheads="1"/>
              </p:cNvSpPr>
              <p:nvPr/>
            </p:nvSpPr>
            <p:spPr bwMode="auto">
              <a:xfrm>
                <a:off x="3465513" y="3014663"/>
                <a:ext cx="2630488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0" name="Green"/>
            <p:cNvGrpSpPr/>
            <p:nvPr/>
          </p:nvGrpSpPr>
          <p:grpSpPr>
            <a:xfrm>
              <a:off x="6096000" y="1106488"/>
              <a:ext cx="5262563" cy="2386012"/>
              <a:chOff x="6096000" y="1106488"/>
              <a:chExt cx="5262563" cy="2386012"/>
            </a:xfrm>
          </p:grpSpPr>
          <p:sp>
            <p:nvSpPr>
              <p:cNvPr id="9" name="Rectangle 6"/>
              <p:cNvSpPr>
                <a:spLocks noChangeArrowheads="1"/>
              </p:cNvSpPr>
              <p:nvPr/>
            </p:nvSpPr>
            <p:spPr bwMode="auto">
              <a:xfrm>
                <a:off x="6096000" y="1106488"/>
                <a:ext cx="5262563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9"/>
              <p:cNvSpPr>
                <a:spLocks noChangeArrowheads="1"/>
              </p:cNvSpPr>
              <p:nvPr/>
            </p:nvSpPr>
            <p:spPr bwMode="auto">
              <a:xfrm>
                <a:off x="6096000" y="1584325"/>
                <a:ext cx="2632075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0"/>
              <p:cNvSpPr>
                <a:spLocks noChangeArrowheads="1"/>
              </p:cNvSpPr>
              <p:nvPr/>
            </p:nvSpPr>
            <p:spPr bwMode="auto">
              <a:xfrm>
                <a:off x="8728075" y="1584325"/>
                <a:ext cx="2630488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6096000" y="2060575"/>
                <a:ext cx="2632075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8728075" y="2060575"/>
                <a:ext cx="2630488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17"/>
              <p:cNvSpPr>
                <a:spLocks noChangeArrowheads="1"/>
              </p:cNvSpPr>
              <p:nvPr/>
            </p:nvSpPr>
            <p:spPr bwMode="auto">
              <a:xfrm>
                <a:off x="6096000" y="2538413"/>
                <a:ext cx="2632075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8728075" y="2538413"/>
                <a:ext cx="2630488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21"/>
              <p:cNvSpPr>
                <a:spLocks noChangeArrowheads="1"/>
              </p:cNvSpPr>
              <p:nvPr/>
            </p:nvSpPr>
            <p:spPr bwMode="auto">
              <a:xfrm>
                <a:off x="6096000" y="3014663"/>
                <a:ext cx="2632075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22"/>
              <p:cNvSpPr>
                <a:spLocks noChangeArrowheads="1"/>
              </p:cNvSpPr>
              <p:nvPr/>
            </p:nvSpPr>
            <p:spPr bwMode="auto">
              <a:xfrm>
                <a:off x="8728075" y="3014663"/>
                <a:ext cx="2630488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1" name="Blue"/>
            <p:cNvGrpSpPr/>
            <p:nvPr/>
          </p:nvGrpSpPr>
          <p:grpSpPr>
            <a:xfrm>
              <a:off x="833438" y="3492500"/>
              <a:ext cx="5262563" cy="2862263"/>
              <a:chOff x="833438" y="3492500"/>
              <a:chExt cx="5262563" cy="2862263"/>
            </a:xfrm>
          </p:grpSpPr>
          <p:sp>
            <p:nvSpPr>
              <p:cNvPr id="26" name="Rectangle 23"/>
              <p:cNvSpPr>
                <a:spLocks noChangeArrowheads="1"/>
              </p:cNvSpPr>
              <p:nvPr/>
            </p:nvSpPr>
            <p:spPr bwMode="auto">
              <a:xfrm>
                <a:off x="833438" y="3492500"/>
                <a:ext cx="5262563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Rectangle 25"/>
              <p:cNvSpPr>
                <a:spLocks noChangeArrowheads="1"/>
              </p:cNvSpPr>
              <p:nvPr/>
            </p:nvSpPr>
            <p:spPr bwMode="auto">
              <a:xfrm>
                <a:off x="833438" y="3968750"/>
                <a:ext cx="2632075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Rectangle 26"/>
              <p:cNvSpPr>
                <a:spLocks noChangeArrowheads="1"/>
              </p:cNvSpPr>
              <p:nvPr/>
            </p:nvSpPr>
            <p:spPr bwMode="auto">
              <a:xfrm>
                <a:off x="3465513" y="3968750"/>
                <a:ext cx="2630488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Rectangle 29"/>
              <p:cNvSpPr>
                <a:spLocks noChangeArrowheads="1"/>
              </p:cNvSpPr>
              <p:nvPr/>
            </p:nvSpPr>
            <p:spPr bwMode="auto">
              <a:xfrm>
                <a:off x="833438" y="4446588"/>
                <a:ext cx="2632075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Rectangle 30"/>
              <p:cNvSpPr>
                <a:spLocks noChangeArrowheads="1"/>
              </p:cNvSpPr>
              <p:nvPr/>
            </p:nvSpPr>
            <p:spPr bwMode="auto">
              <a:xfrm>
                <a:off x="3465513" y="4446588"/>
                <a:ext cx="2630488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Rectangle 33"/>
              <p:cNvSpPr>
                <a:spLocks noChangeArrowheads="1"/>
              </p:cNvSpPr>
              <p:nvPr/>
            </p:nvSpPr>
            <p:spPr bwMode="auto">
              <a:xfrm>
                <a:off x="833438" y="4922838"/>
                <a:ext cx="2632075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Rectangle 34"/>
              <p:cNvSpPr>
                <a:spLocks noChangeArrowheads="1"/>
              </p:cNvSpPr>
              <p:nvPr/>
            </p:nvSpPr>
            <p:spPr bwMode="auto">
              <a:xfrm>
                <a:off x="3465513" y="4922838"/>
                <a:ext cx="2630488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Rectangle 37"/>
              <p:cNvSpPr>
                <a:spLocks noChangeArrowheads="1"/>
              </p:cNvSpPr>
              <p:nvPr/>
            </p:nvSpPr>
            <p:spPr bwMode="auto">
              <a:xfrm>
                <a:off x="833438" y="5400675"/>
                <a:ext cx="2632075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Rectangle 38"/>
              <p:cNvSpPr>
                <a:spLocks noChangeArrowheads="1"/>
              </p:cNvSpPr>
              <p:nvPr/>
            </p:nvSpPr>
            <p:spPr bwMode="auto">
              <a:xfrm>
                <a:off x="3465513" y="5400675"/>
                <a:ext cx="2630488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Rectangle 41"/>
              <p:cNvSpPr>
                <a:spLocks noChangeArrowheads="1"/>
              </p:cNvSpPr>
              <p:nvPr/>
            </p:nvSpPr>
            <p:spPr bwMode="auto">
              <a:xfrm>
                <a:off x="833438" y="5878513"/>
                <a:ext cx="2632075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Rectangle 42"/>
              <p:cNvSpPr>
                <a:spLocks noChangeArrowheads="1"/>
              </p:cNvSpPr>
              <p:nvPr/>
            </p:nvSpPr>
            <p:spPr bwMode="auto">
              <a:xfrm>
                <a:off x="3465513" y="5878513"/>
                <a:ext cx="2630488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2" name="Purple"/>
            <p:cNvGrpSpPr/>
            <p:nvPr/>
          </p:nvGrpSpPr>
          <p:grpSpPr>
            <a:xfrm>
              <a:off x="6096000" y="3492500"/>
              <a:ext cx="5262563" cy="2862263"/>
              <a:chOff x="6096000" y="3492500"/>
              <a:chExt cx="5262563" cy="2862263"/>
            </a:xfrm>
          </p:grpSpPr>
          <p:sp>
            <p:nvSpPr>
              <p:cNvPr id="27" name="Rectangle 24"/>
              <p:cNvSpPr>
                <a:spLocks noChangeArrowheads="1"/>
              </p:cNvSpPr>
              <p:nvPr/>
            </p:nvSpPr>
            <p:spPr bwMode="auto">
              <a:xfrm>
                <a:off x="6096000" y="3492500"/>
                <a:ext cx="5262563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Rectangle 27"/>
              <p:cNvSpPr>
                <a:spLocks noChangeArrowheads="1"/>
              </p:cNvSpPr>
              <p:nvPr/>
            </p:nvSpPr>
            <p:spPr bwMode="auto">
              <a:xfrm>
                <a:off x="6096000" y="3968750"/>
                <a:ext cx="2632075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Rectangle 28"/>
              <p:cNvSpPr>
                <a:spLocks noChangeArrowheads="1"/>
              </p:cNvSpPr>
              <p:nvPr/>
            </p:nvSpPr>
            <p:spPr bwMode="auto">
              <a:xfrm>
                <a:off x="8728075" y="3968750"/>
                <a:ext cx="2630488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Rectangle 31"/>
              <p:cNvSpPr>
                <a:spLocks noChangeArrowheads="1"/>
              </p:cNvSpPr>
              <p:nvPr/>
            </p:nvSpPr>
            <p:spPr bwMode="auto">
              <a:xfrm>
                <a:off x="6096000" y="4446588"/>
                <a:ext cx="2632075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Rectangle 32"/>
              <p:cNvSpPr>
                <a:spLocks noChangeArrowheads="1"/>
              </p:cNvSpPr>
              <p:nvPr/>
            </p:nvSpPr>
            <p:spPr bwMode="auto">
              <a:xfrm>
                <a:off x="8728075" y="4446588"/>
                <a:ext cx="2630488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Rectangle 35"/>
              <p:cNvSpPr>
                <a:spLocks noChangeArrowheads="1"/>
              </p:cNvSpPr>
              <p:nvPr/>
            </p:nvSpPr>
            <p:spPr bwMode="auto">
              <a:xfrm>
                <a:off x="6096000" y="4922838"/>
                <a:ext cx="2632075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Rectangle 36"/>
              <p:cNvSpPr>
                <a:spLocks noChangeArrowheads="1"/>
              </p:cNvSpPr>
              <p:nvPr/>
            </p:nvSpPr>
            <p:spPr bwMode="auto">
              <a:xfrm>
                <a:off x="8728075" y="4922838"/>
                <a:ext cx="2630488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Rectangle 39"/>
              <p:cNvSpPr>
                <a:spLocks noChangeArrowheads="1"/>
              </p:cNvSpPr>
              <p:nvPr/>
            </p:nvSpPr>
            <p:spPr bwMode="auto">
              <a:xfrm>
                <a:off x="6096000" y="5400675"/>
                <a:ext cx="2632075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Rectangle 40"/>
              <p:cNvSpPr>
                <a:spLocks noChangeArrowheads="1"/>
              </p:cNvSpPr>
              <p:nvPr/>
            </p:nvSpPr>
            <p:spPr bwMode="auto">
              <a:xfrm>
                <a:off x="8728075" y="5400675"/>
                <a:ext cx="2630488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43"/>
              <p:cNvSpPr>
                <a:spLocks noChangeArrowheads="1"/>
              </p:cNvSpPr>
              <p:nvPr/>
            </p:nvSpPr>
            <p:spPr bwMode="auto">
              <a:xfrm>
                <a:off x="6096000" y="5878513"/>
                <a:ext cx="2632075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Rectangle 44"/>
              <p:cNvSpPr>
                <a:spLocks noChangeArrowheads="1"/>
              </p:cNvSpPr>
              <p:nvPr/>
            </p:nvSpPr>
            <p:spPr bwMode="auto">
              <a:xfrm>
                <a:off x="8728075" y="5878513"/>
                <a:ext cx="2630488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5" name="Type Labels"/>
            <p:cNvGrpSpPr/>
            <p:nvPr/>
          </p:nvGrpSpPr>
          <p:grpSpPr>
            <a:xfrm>
              <a:off x="2955925" y="1149350"/>
              <a:ext cx="6678613" cy="2828925"/>
              <a:chOff x="2955925" y="1149350"/>
              <a:chExt cx="6678613" cy="2828925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3013075" y="1149350"/>
                <a:ext cx="6573838" cy="444500"/>
                <a:chOff x="3013075" y="1149350"/>
                <a:chExt cx="6573838" cy="444500"/>
              </a:xfrm>
            </p:grpSpPr>
            <p:sp>
              <p:nvSpPr>
                <p:cNvPr id="48" name="Rectangle 45"/>
                <p:cNvSpPr>
                  <a:spLocks noChangeArrowheads="1"/>
                </p:cNvSpPr>
                <p:nvPr/>
              </p:nvSpPr>
              <p:spPr bwMode="auto">
                <a:xfrm>
                  <a:off x="3017838" y="1149350"/>
                  <a:ext cx="1049338" cy="444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Classes</a:t>
                  </a:r>
                  <a:endParaRPr kumimoji="0" lang="en-US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9" name="Rectangle 46"/>
                <p:cNvSpPr>
                  <a:spLocks noChangeArrowheads="1"/>
                </p:cNvSpPr>
                <p:nvPr/>
              </p:nvSpPr>
              <p:spPr bwMode="auto">
                <a:xfrm>
                  <a:off x="3013075" y="1474788"/>
                  <a:ext cx="896938" cy="1746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Rectangle 47"/>
                <p:cNvSpPr>
                  <a:spLocks noChangeArrowheads="1"/>
                </p:cNvSpPr>
                <p:nvPr/>
              </p:nvSpPr>
              <p:spPr bwMode="auto">
                <a:xfrm>
                  <a:off x="8042275" y="1149350"/>
                  <a:ext cx="1544638" cy="444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Quantifiers</a:t>
                  </a:r>
                  <a:endParaRPr kumimoji="0" lang="en-US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1" name="Freeform 48"/>
                <p:cNvSpPr>
                  <a:spLocks/>
                </p:cNvSpPr>
                <p:nvPr/>
              </p:nvSpPr>
              <p:spPr bwMode="auto">
                <a:xfrm>
                  <a:off x="8037513" y="1474788"/>
                  <a:ext cx="1382713" cy="17462"/>
                </a:xfrm>
                <a:custGeom>
                  <a:avLst/>
                  <a:gdLst>
                    <a:gd name="T0" fmla="*/ 0 w 871"/>
                    <a:gd name="T1" fmla="*/ 0 h 11"/>
                    <a:gd name="T2" fmla="*/ 436 w 871"/>
                    <a:gd name="T3" fmla="*/ 0 h 11"/>
                    <a:gd name="T4" fmla="*/ 871 w 871"/>
                    <a:gd name="T5" fmla="*/ 0 h 11"/>
                    <a:gd name="T6" fmla="*/ 871 w 871"/>
                    <a:gd name="T7" fmla="*/ 11 h 11"/>
                    <a:gd name="T8" fmla="*/ 436 w 871"/>
                    <a:gd name="T9" fmla="*/ 11 h 11"/>
                    <a:gd name="T10" fmla="*/ 0 w 871"/>
                    <a:gd name="T11" fmla="*/ 11 h 11"/>
                    <a:gd name="T12" fmla="*/ 0 w 871"/>
                    <a:gd name="T1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71" h="11">
                      <a:moveTo>
                        <a:pt x="0" y="0"/>
                      </a:moveTo>
                      <a:lnTo>
                        <a:pt x="436" y="0"/>
                      </a:lnTo>
                      <a:lnTo>
                        <a:pt x="871" y="0"/>
                      </a:lnTo>
                      <a:lnTo>
                        <a:pt x="871" y="11"/>
                      </a:lnTo>
                      <a:lnTo>
                        <a:pt x="436" y="11"/>
                      </a:lnTo>
                      <a:lnTo>
                        <a:pt x="0" y="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2955925" y="3532188"/>
                <a:ext cx="6678613" cy="446087"/>
                <a:chOff x="2955925" y="3532188"/>
                <a:chExt cx="6678613" cy="446087"/>
              </a:xfrm>
            </p:grpSpPr>
            <p:sp>
              <p:nvSpPr>
                <p:cNvPr id="72" name="Rectangle 69"/>
                <p:cNvSpPr>
                  <a:spLocks noChangeArrowheads="1"/>
                </p:cNvSpPr>
                <p:nvPr/>
              </p:nvSpPr>
              <p:spPr bwMode="auto">
                <a:xfrm>
                  <a:off x="2960688" y="3532188"/>
                  <a:ext cx="1173163" cy="4460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Anchors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" name="Rectangle 70"/>
                <p:cNvSpPr>
                  <a:spLocks noChangeArrowheads="1"/>
                </p:cNvSpPr>
                <p:nvPr/>
              </p:nvSpPr>
              <p:spPr bwMode="auto">
                <a:xfrm>
                  <a:off x="2955925" y="3859213"/>
                  <a:ext cx="1020763" cy="190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Rectangle 71"/>
                <p:cNvSpPr>
                  <a:spLocks noChangeArrowheads="1"/>
                </p:cNvSpPr>
                <p:nvPr/>
              </p:nvSpPr>
              <p:spPr bwMode="auto">
                <a:xfrm>
                  <a:off x="7966075" y="3532188"/>
                  <a:ext cx="1668463" cy="4460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Punctuation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" name="Freeform 72"/>
                <p:cNvSpPr>
                  <a:spLocks/>
                </p:cNvSpPr>
                <p:nvPr/>
              </p:nvSpPr>
              <p:spPr bwMode="auto">
                <a:xfrm>
                  <a:off x="7961313" y="3859213"/>
                  <a:ext cx="1525588" cy="19050"/>
                </a:xfrm>
                <a:custGeom>
                  <a:avLst/>
                  <a:gdLst>
                    <a:gd name="T0" fmla="*/ 0 w 961"/>
                    <a:gd name="T1" fmla="*/ 0 h 12"/>
                    <a:gd name="T2" fmla="*/ 481 w 961"/>
                    <a:gd name="T3" fmla="*/ 0 h 12"/>
                    <a:gd name="T4" fmla="*/ 961 w 961"/>
                    <a:gd name="T5" fmla="*/ 0 h 12"/>
                    <a:gd name="T6" fmla="*/ 961 w 961"/>
                    <a:gd name="T7" fmla="*/ 12 h 12"/>
                    <a:gd name="T8" fmla="*/ 481 w 961"/>
                    <a:gd name="T9" fmla="*/ 12 h 12"/>
                    <a:gd name="T10" fmla="*/ 0 w 961"/>
                    <a:gd name="T11" fmla="*/ 12 h 12"/>
                    <a:gd name="T12" fmla="*/ 0 w 961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61" h="12">
                      <a:moveTo>
                        <a:pt x="0" y="0"/>
                      </a:moveTo>
                      <a:lnTo>
                        <a:pt x="481" y="0"/>
                      </a:lnTo>
                      <a:lnTo>
                        <a:pt x="961" y="0"/>
                      </a:lnTo>
                      <a:lnTo>
                        <a:pt x="961" y="12"/>
                      </a:lnTo>
                      <a:lnTo>
                        <a:pt x="481" y="12"/>
                      </a:lnTo>
                      <a:lnTo>
                        <a:pt x="0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7503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Anchors: non-character neighbors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9</a:t>
            </a:fld>
            <a:endParaRPr lang="en-US"/>
          </a:p>
        </p:txBody>
      </p:sp>
      <p:grpSp>
        <p:nvGrpSpPr>
          <p:cNvPr id="106" name="literal"/>
          <p:cNvGrpSpPr/>
          <p:nvPr/>
        </p:nvGrpSpPr>
        <p:grpSpPr>
          <a:xfrm>
            <a:off x="1377950" y="1622425"/>
            <a:ext cx="3660776" cy="331787"/>
            <a:chOff x="1377950" y="1622425"/>
            <a:chExt cx="3660776" cy="331787"/>
          </a:xfrm>
        </p:grpSpPr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1377950" y="1622425"/>
              <a:ext cx="147149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literal character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3560763" y="1622425"/>
              <a:ext cx="1477963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That character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7" name="*"/>
          <p:cNvGrpSpPr/>
          <p:nvPr/>
        </p:nvGrpSpPr>
        <p:grpSpPr>
          <a:xfrm>
            <a:off x="7356475" y="1622425"/>
            <a:ext cx="2811463" cy="331787"/>
            <a:chOff x="7356475" y="1622425"/>
            <a:chExt cx="2811463" cy="331787"/>
          </a:xfrm>
        </p:grpSpPr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7356475" y="1622425"/>
              <a:ext cx="2381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3"/>
            <p:cNvSpPr>
              <a:spLocks noChangeArrowheads="1"/>
            </p:cNvSpPr>
            <p:nvPr/>
          </p:nvSpPr>
          <p:spPr bwMode="auto">
            <a:xfrm>
              <a:off x="8823325" y="1622425"/>
              <a:ext cx="1344613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Zero or more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8" name="."/>
          <p:cNvGrpSpPr/>
          <p:nvPr/>
        </p:nvGrpSpPr>
        <p:grpSpPr>
          <a:xfrm>
            <a:off x="2122488" y="2101850"/>
            <a:ext cx="2849563" cy="331787"/>
            <a:chOff x="2122488" y="2101850"/>
            <a:chExt cx="2849563" cy="331787"/>
          </a:xfrm>
        </p:grpSpPr>
        <p:sp>
          <p:nvSpPr>
            <p:cNvPr id="57" name="Rectangle 54"/>
            <p:cNvSpPr>
              <a:spLocks noChangeArrowheads="1"/>
            </p:cNvSpPr>
            <p:nvPr/>
          </p:nvSpPr>
          <p:spPr bwMode="auto">
            <a:xfrm>
              <a:off x="2122488" y="2101850"/>
              <a:ext cx="18097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.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3560763" y="2101850"/>
              <a:ext cx="141128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Any character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9" name="[ ]" hidden="1"/>
          <p:cNvGrpSpPr/>
          <p:nvPr/>
        </p:nvGrpSpPr>
        <p:grpSpPr>
          <a:xfrm>
            <a:off x="2055813" y="2576513"/>
            <a:ext cx="2820988" cy="331787"/>
            <a:chOff x="2055813" y="2576513"/>
            <a:chExt cx="2820988" cy="331787"/>
          </a:xfrm>
        </p:grpSpPr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2055813" y="2576513"/>
              <a:ext cx="3143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[ ]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3560763" y="2576513"/>
              <a:ext cx="13160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One of these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9" name="?" hidden="1"/>
          <p:cNvGrpSpPr/>
          <p:nvPr/>
        </p:nvGrpSpPr>
        <p:grpSpPr>
          <a:xfrm>
            <a:off x="7366000" y="2576513"/>
            <a:ext cx="2659063" cy="331787"/>
            <a:chOff x="7366000" y="2576513"/>
            <a:chExt cx="2659063" cy="331787"/>
          </a:xfrm>
        </p:grpSpPr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7366000" y="2576513"/>
              <a:ext cx="228600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?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8823325" y="2576513"/>
              <a:ext cx="12017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Zero or one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2" name="{m,n}" hidden="1"/>
          <p:cNvGrpSpPr/>
          <p:nvPr/>
        </p:nvGrpSpPr>
        <p:grpSpPr>
          <a:xfrm>
            <a:off x="7156450" y="3055938"/>
            <a:ext cx="3468688" cy="331787"/>
            <a:chOff x="7156450" y="3055938"/>
            <a:chExt cx="3468688" cy="331787"/>
          </a:xfrm>
        </p:grpSpPr>
        <p:grpSp>
          <p:nvGrpSpPr>
            <p:cNvPr id="111" name="Group 110"/>
            <p:cNvGrpSpPr/>
            <p:nvPr/>
          </p:nvGrpSpPr>
          <p:grpSpPr>
            <a:xfrm>
              <a:off x="7156450" y="3055938"/>
              <a:ext cx="628650" cy="331787"/>
              <a:chOff x="7156450" y="3055938"/>
              <a:chExt cx="628650" cy="331787"/>
            </a:xfrm>
          </p:grpSpPr>
          <p:sp>
            <p:nvSpPr>
              <p:cNvPr id="65" name="Rectangle 62"/>
              <p:cNvSpPr>
                <a:spLocks noChangeArrowheads="1"/>
              </p:cNvSpPr>
              <p:nvPr/>
            </p:nvSpPr>
            <p:spPr bwMode="auto">
              <a:xfrm>
                <a:off x="7156450" y="3055938"/>
                <a:ext cx="190500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{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6" name="Rectangle 63"/>
              <p:cNvSpPr>
                <a:spLocks noChangeArrowheads="1"/>
              </p:cNvSpPr>
              <p:nvPr/>
            </p:nvSpPr>
            <p:spPr bwMode="auto">
              <a:xfrm>
                <a:off x="7232650" y="3055938"/>
                <a:ext cx="485775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m,n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7" name="Rectangle 64"/>
              <p:cNvSpPr>
                <a:spLocks noChangeArrowheads="1"/>
              </p:cNvSpPr>
              <p:nvPr/>
            </p:nvSpPr>
            <p:spPr bwMode="auto">
              <a:xfrm>
                <a:off x="7594600" y="3055938"/>
                <a:ext cx="190500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}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8823325" y="3055938"/>
              <a:ext cx="1801813" cy="331787"/>
              <a:chOff x="8823325" y="3055938"/>
              <a:chExt cx="1801813" cy="331787"/>
            </a:xfrm>
          </p:grpSpPr>
          <p:sp>
            <p:nvSpPr>
              <p:cNvPr id="68" name="Rectangle 65"/>
              <p:cNvSpPr>
                <a:spLocks noChangeArrowheads="1"/>
              </p:cNvSpPr>
              <p:nvPr/>
            </p:nvSpPr>
            <p:spPr bwMode="auto">
              <a:xfrm>
                <a:off x="8823325" y="3055938"/>
                <a:ext cx="611188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From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9" name="Rectangle 66"/>
              <p:cNvSpPr>
                <a:spLocks noChangeArrowheads="1"/>
              </p:cNvSpPr>
              <p:nvPr/>
            </p:nvSpPr>
            <p:spPr bwMode="auto">
              <a:xfrm>
                <a:off x="9358313" y="3055938"/>
                <a:ext cx="304800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m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0" name="Rectangle 67"/>
              <p:cNvSpPr>
                <a:spLocks noChangeArrowheads="1"/>
              </p:cNvSpPr>
              <p:nvPr/>
            </p:nvSpPr>
            <p:spPr bwMode="auto">
              <a:xfrm>
                <a:off x="9596438" y="3055938"/>
                <a:ext cx="923925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through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1" name="Rectangle 68"/>
              <p:cNvSpPr>
                <a:spLocks noChangeArrowheads="1"/>
              </p:cNvSpPr>
              <p:nvPr/>
            </p:nvSpPr>
            <p:spPr bwMode="auto">
              <a:xfrm>
                <a:off x="10387013" y="3055938"/>
                <a:ext cx="238125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08" name="+" hidden="1"/>
          <p:cNvGrpSpPr/>
          <p:nvPr/>
        </p:nvGrpSpPr>
        <p:grpSpPr>
          <a:xfrm>
            <a:off x="7356475" y="2101850"/>
            <a:ext cx="2782888" cy="331787"/>
            <a:chOff x="7356475" y="2101850"/>
            <a:chExt cx="2782888" cy="331787"/>
          </a:xfrm>
        </p:grpSpPr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7356475" y="2101850"/>
              <a:ext cx="2381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8823325" y="2101850"/>
              <a:ext cx="13160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One or more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0" name="^"/>
          <p:cNvGrpSpPr/>
          <p:nvPr/>
        </p:nvGrpSpPr>
        <p:grpSpPr>
          <a:xfrm>
            <a:off x="2093913" y="4010025"/>
            <a:ext cx="3066647" cy="276999"/>
            <a:chOff x="2093913" y="4010025"/>
            <a:chExt cx="3066647" cy="276999"/>
          </a:xfrm>
        </p:grpSpPr>
        <p:sp>
          <p:nvSpPr>
            <p:cNvPr id="76" name="Rectangle 73"/>
            <p:cNvSpPr>
              <a:spLocks noChangeArrowheads="1"/>
            </p:cNvSpPr>
            <p:nvPr/>
          </p:nvSpPr>
          <p:spPr bwMode="auto">
            <a:xfrm>
              <a:off x="2093913" y="4010025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^</a:t>
              </a:r>
              <a:endPara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7" name="Rectangle 74"/>
            <p:cNvSpPr>
              <a:spLocks noChangeArrowheads="1"/>
            </p:cNvSpPr>
            <p:nvPr/>
          </p:nvSpPr>
          <p:spPr bwMode="auto">
            <a:xfrm>
              <a:off x="3560763" y="4010025"/>
              <a:ext cx="159979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Beginning of line</a:t>
              </a:r>
              <a:endPara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13" name="\"/>
          <p:cNvGrpSpPr/>
          <p:nvPr/>
        </p:nvGrpSpPr>
        <p:grpSpPr>
          <a:xfrm>
            <a:off x="7375525" y="4010025"/>
            <a:ext cx="3144838" cy="331787"/>
            <a:chOff x="7375525" y="4010025"/>
            <a:chExt cx="3144838" cy="331787"/>
          </a:xfrm>
        </p:grpSpPr>
        <p:sp>
          <p:nvSpPr>
            <p:cNvPr id="79" name="Rectangle 76"/>
            <p:cNvSpPr>
              <a:spLocks noChangeArrowheads="1"/>
            </p:cNvSpPr>
            <p:nvPr/>
          </p:nvSpPr>
          <p:spPr bwMode="auto">
            <a:xfrm>
              <a:off x="7375525" y="4010025"/>
              <a:ext cx="209550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\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8823325" y="4010025"/>
              <a:ext cx="16970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Escape character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1" name="$"/>
          <p:cNvGrpSpPr/>
          <p:nvPr/>
        </p:nvGrpSpPr>
        <p:grpSpPr>
          <a:xfrm>
            <a:off x="2093913" y="4487863"/>
            <a:ext cx="2479948" cy="276999"/>
            <a:chOff x="2093913" y="4487863"/>
            <a:chExt cx="2479948" cy="276999"/>
          </a:xfrm>
        </p:grpSpPr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2093913" y="4487863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$</a:t>
              </a:r>
              <a:endPara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3560763" y="4487863"/>
              <a:ext cx="101309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End of line</a:t>
              </a:r>
              <a:endPara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14" name="[ - ]" hidden="1"/>
          <p:cNvGrpSpPr/>
          <p:nvPr/>
        </p:nvGrpSpPr>
        <p:grpSpPr>
          <a:xfrm>
            <a:off x="7261225" y="4487863"/>
            <a:ext cx="2259013" cy="330200"/>
            <a:chOff x="7261225" y="4487863"/>
            <a:chExt cx="2259013" cy="330200"/>
          </a:xfrm>
        </p:grpSpPr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7261225" y="4487863"/>
              <a:ext cx="24765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[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7385050" y="4487863"/>
              <a:ext cx="190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Rectangle 83"/>
            <p:cNvSpPr>
              <a:spLocks noChangeArrowheads="1"/>
            </p:cNvSpPr>
            <p:nvPr/>
          </p:nvSpPr>
          <p:spPr bwMode="auto">
            <a:xfrm>
              <a:off x="7508875" y="4487863"/>
              <a:ext cx="190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]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Rectangle 84"/>
            <p:cNvSpPr>
              <a:spLocks noChangeArrowheads="1"/>
            </p:cNvSpPr>
            <p:nvPr/>
          </p:nvSpPr>
          <p:spPr bwMode="auto">
            <a:xfrm>
              <a:off x="8823325" y="4487863"/>
              <a:ext cx="696913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Range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2" name="boundaries"/>
          <p:cNvGrpSpPr/>
          <p:nvPr/>
        </p:nvGrpSpPr>
        <p:grpSpPr>
          <a:xfrm>
            <a:off x="1616075" y="4964113"/>
            <a:ext cx="4026155" cy="276999"/>
            <a:chOff x="1616075" y="4964113"/>
            <a:chExt cx="4026155" cy="276999"/>
          </a:xfrm>
        </p:grpSpPr>
        <p:sp>
          <p:nvSpPr>
            <p:cNvPr id="88" name="Rectangle 85"/>
            <p:cNvSpPr>
              <a:spLocks noChangeArrowheads="1"/>
            </p:cNvSpPr>
            <p:nvPr/>
          </p:nvSpPr>
          <p:spPr bwMode="auto">
            <a:xfrm>
              <a:off x="1616075" y="4964113"/>
              <a:ext cx="105798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</a:rPr>
                <a:t>boundaries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89" name="Rectangle 86"/>
            <p:cNvSpPr>
              <a:spLocks noChangeArrowheads="1"/>
            </p:cNvSpPr>
            <p:nvPr/>
          </p:nvSpPr>
          <p:spPr bwMode="auto">
            <a:xfrm>
              <a:off x="3560763" y="4964113"/>
              <a:ext cx="208146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</a:rPr>
                <a:t>Word boundaries, etc.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</p:grpSp>
      <p:grpSp>
        <p:nvGrpSpPr>
          <p:cNvPr id="115" name="[^ ]" hidden="1"/>
          <p:cNvGrpSpPr/>
          <p:nvPr/>
        </p:nvGrpSpPr>
        <p:grpSpPr>
          <a:xfrm>
            <a:off x="7261225" y="4964113"/>
            <a:ext cx="2535238" cy="331787"/>
            <a:chOff x="7261225" y="4964113"/>
            <a:chExt cx="2535238" cy="331787"/>
          </a:xfrm>
        </p:grpSpPr>
        <p:sp>
          <p:nvSpPr>
            <p:cNvPr id="90" name="Rectangle 87"/>
            <p:cNvSpPr>
              <a:spLocks noChangeArrowheads="1"/>
            </p:cNvSpPr>
            <p:nvPr/>
          </p:nvSpPr>
          <p:spPr bwMode="auto">
            <a:xfrm>
              <a:off x="7261225" y="4964113"/>
              <a:ext cx="4286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[^ ]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Rectangle 88"/>
            <p:cNvSpPr>
              <a:spLocks noChangeArrowheads="1"/>
            </p:cNvSpPr>
            <p:nvPr/>
          </p:nvSpPr>
          <p:spPr bwMode="auto">
            <a:xfrm>
              <a:off x="8823325" y="4964113"/>
              <a:ext cx="9731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Negation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3" name="custom boundaries"/>
          <p:cNvGrpSpPr/>
          <p:nvPr/>
        </p:nvGrpSpPr>
        <p:grpSpPr>
          <a:xfrm>
            <a:off x="1254125" y="5441950"/>
            <a:ext cx="3783004" cy="276999"/>
            <a:chOff x="1254125" y="5441950"/>
            <a:chExt cx="3783004" cy="276999"/>
          </a:xfrm>
        </p:grpSpPr>
        <p:sp>
          <p:nvSpPr>
            <p:cNvPr id="92" name="Rectangle 89"/>
            <p:cNvSpPr>
              <a:spLocks noChangeArrowheads="1"/>
            </p:cNvSpPr>
            <p:nvPr/>
          </p:nvSpPr>
          <p:spPr bwMode="auto">
            <a:xfrm>
              <a:off x="1254125" y="5441950"/>
              <a:ext cx="179856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</a:rPr>
                <a:t>custom boundaries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93" name="Rectangle 90"/>
            <p:cNvSpPr>
              <a:spLocks noChangeArrowheads="1"/>
            </p:cNvSpPr>
            <p:nvPr/>
          </p:nvSpPr>
          <p:spPr bwMode="auto">
            <a:xfrm>
              <a:off x="3560763" y="5441950"/>
              <a:ext cx="14763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</a:rPr>
                <a:t>Lookahead</a:t>
              </a: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</a:rPr>
                <a:t>, etc.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</p:grpSp>
      <p:grpSp>
        <p:nvGrpSpPr>
          <p:cNvPr id="116" name="( )" hidden="1"/>
          <p:cNvGrpSpPr/>
          <p:nvPr/>
        </p:nvGrpSpPr>
        <p:grpSpPr>
          <a:xfrm>
            <a:off x="7318375" y="5441950"/>
            <a:ext cx="2211388" cy="330200"/>
            <a:chOff x="7318375" y="5441950"/>
            <a:chExt cx="2211388" cy="330200"/>
          </a:xfrm>
        </p:grpSpPr>
        <p:sp>
          <p:nvSpPr>
            <p:cNvPr id="95" name="Rectangle 92"/>
            <p:cNvSpPr>
              <a:spLocks noChangeArrowheads="1"/>
            </p:cNvSpPr>
            <p:nvPr/>
          </p:nvSpPr>
          <p:spPr bwMode="auto">
            <a:xfrm>
              <a:off x="7318375" y="5441950"/>
              <a:ext cx="314325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( 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Rectangle 93"/>
            <p:cNvSpPr>
              <a:spLocks noChangeArrowheads="1"/>
            </p:cNvSpPr>
            <p:nvPr/>
          </p:nvSpPr>
          <p:spPr bwMode="auto">
            <a:xfrm>
              <a:off x="8823325" y="5441950"/>
              <a:ext cx="706438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Group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7" name="( | )" hidden="1"/>
          <p:cNvGrpSpPr/>
          <p:nvPr/>
        </p:nvGrpSpPr>
        <p:grpSpPr>
          <a:xfrm>
            <a:off x="7242175" y="5918200"/>
            <a:ext cx="1933575" cy="331787"/>
            <a:chOff x="7242175" y="5918200"/>
            <a:chExt cx="1933575" cy="331787"/>
          </a:xfrm>
        </p:grpSpPr>
        <p:sp>
          <p:nvSpPr>
            <p:cNvPr id="97" name="Rectangle 94"/>
            <p:cNvSpPr>
              <a:spLocks noChangeArrowheads="1"/>
            </p:cNvSpPr>
            <p:nvPr/>
          </p:nvSpPr>
          <p:spPr bwMode="auto">
            <a:xfrm>
              <a:off x="7242175" y="5918200"/>
              <a:ext cx="476250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( | 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Rectangle 95"/>
            <p:cNvSpPr>
              <a:spLocks noChangeArrowheads="1"/>
            </p:cNvSpPr>
            <p:nvPr/>
          </p:nvSpPr>
          <p:spPr bwMode="auto">
            <a:xfrm>
              <a:off x="8823325" y="5918200"/>
              <a:ext cx="3524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052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5300</TotalTime>
  <Words>1456</Words>
  <Application>Microsoft Office PowerPoint</Application>
  <PresentationFormat>Widescreen</PresentationFormat>
  <Paragraphs>535</Paragraphs>
  <Slides>26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Office Theme</vt:lpstr>
      <vt:lpstr>Worksheet</vt:lpstr>
      <vt:lpstr>PowerPoint Presentation</vt:lpstr>
      <vt:lpstr>Scope and Goals of This Talk</vt:lpstr>
      <vt:lpstr>Recognizing Regular Expressions</vt:lpstr>
      <vt:lpstr>Reading Regular Expressions</vt:lpstr>
      <vt:lpstr>Making sense of all the %&amp;$#?@!</vt:lpstr>
      <vt:lpstr>Four Types of Special Characters</vt:lpstr>
      <vt:lpstr>Two Quick Notes for Tourists</vt:lpstr>
      <vt:lpstr>The Three Most Basic Building Blocks</vt:lpstr>
      <vt:lpstr>Anchors: non-character neighbors</vt:lpstr>
      <vt:lpstr>Classes: a single character from a set</vt:lpstr>
      <vt:lpstr>Quantifiers: multiple occurences</vt:lpstr>
      <vt:lpstr>Groups: treating multiple characters as one</vt:lpstr>
      <vt:lpstr>Designing Regular Expressions</vt:lpstr>
      <vt:lpstr>Safety</vt:lpstr>
      <vt:lpstr>Speed</vt:lpstr>
      <vt:lpstr>Limitations of Regular Expressions</vt:lpstr>
      <vt:lpstr>PowerPoint Presentation</vt:lpstr>
      <vt:lpstr>PowerPoint Presentation</vt:lpstr>
      <vt:lpstr>Appendices</vt:lpstr>
      <vt:lpstr>Appendix A: State Machines</vt:lpstr>
      <vt:lpstr>PowerPoint Presentation</vt:lpstr>
      <vt:lpstr>PowerPoint Presentation</vt:lpstr>
      <vt:lpstr>Regex state machines</vt:lpstr>
      <vt:lpstr>Appendix B: Table of Special Characters</vt:lpstr>
      <vt:lpstr>Appendix C: Common Pitfalls</vt:lpstr>
      <vt:lpstr>Appendix D: Tips and Tricks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Falko Goettsch</dc:creator>
  <cp:lastModifiedBy>Falko Goettsch</cp:lastModifiedBy>
  <cp:revision>171</cp:revision>
  <dcterms:created xsi:type="dcterms:W3CDTF">2017-12-23T23:07:02Z</dcterms:created>
  <dcterms:modified xsi:type="dcterms:W3CDTF">2018-01-29T06:04:44Z</dcterms:modified>
</cp:coreProperties>
</file>