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47"/>
  </p:notesMasterIdLst>
  <p:sldIdLst>
    <p:sldId id="257" r:id="rId2"/>
    <p:sldId id="299" r:id="rId3"/>
    <p:sldId id="258" r:id="rId4"/>
    <p:sldId id="297" r:id="rId5"/>
    <p:sldId id="298" r:id="rId6"/>
    <p:sldId id="262" r:id="rId7"/>
    <p:sldId id="295" r:id="rId8"/>
    <p:sldId id="259" r:id="rId9"/>
    <p:sldId id="301" r:id="rId10"/>
    <p:sldId id="319" r:id="rId11"/>
    <p:sldId id="302" r:id="rId12"/>
    <p:sldId id="303" r:id="rId13"/>
    <p:sldId id="261" r:id="rId14"/>
    <p:sldId id="263" r:id="rId15"/>
    <p:sldId id="264" r:id="rId16"/>
    <p:sldId id="265" r:id="rId17"/>
    <p:sldId id="307" r:id="rId18"/>
    <p:sldId id="275" r:id="rId19"/>
    <p:sldId id="308" r:id="rId20"/>
    <p:sldId id="270" r:id="rId21"/>
    <p:sldId id="271" r:id="rId22"/>
    <p:sldId id="309" r:id="rId23"/>
    <p:sldId id="272" r:id="rId24"/>
    <p:sldId id="310" r:id="rId25"/>
    <p:sldId id="276" r:id="rId26"/>
    <p:sldId id="311" r:id="rId27"/>
    <p:sldId id="277" r:id="rId28"/>
    <p:sldId id="312" r:id="rId29"/>
    <p:sldId id="282" r:id="rId30"/>
    <p:sldId id="314" r:id="rId31"/>
    <p:sldId id="283" r:id="rId32"/>
    <p:sldId id="315" r:id="rId33"/>
    <p:sldId id="284" r:id="rId34"/>
    <p:sldId id="318" r:id="rId35"/>
    <p:sldId id="286" r:id="rId36"/>
    <p:sldId id="289" r:id="rId37"/>
    <p:sldId id="290" r:id="rId38"/>
    <p:sldId id="316" r:id="rId39"/>
    <p:sldId id="317" r:id="rId40"/>
    <p:sldId id="292" r:id="rId41"/>
    <p:sldId id="293" r:id="rId42"/>
    <p:sldId id="294" r:id="rId43"/>
    <p:sldId id="320" r:id="rId44"/>
    <p:sldId id="305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CD006C-3BDA-416E-9322-0DF141116904}">
          <p14:sldIdLst>
            <p14:sldId id="257"/>
          </p14:sldIdLst>
        </p14:section>
        <p14:section name="Introduction" id="{3FC44F78-E07D-45A9-AC8E-4206A293015B}">
          <p14:sldIdLst>
            <p14:sldId id="299"/>
            <p14:sldId id="258"/>
            <p14:sldId id="297"/>
            <p14:sldId id="298"/>
            <p14:sldId id="262"/>
            <p14:sldId id="295"/>
            <p14:sldId id="259"/>
            <p14:sldId id="301"/>
            <p14:sldId id="319"/>
            <p14:sldId id="302"/>
            <p14:sldId id="303"/>
            <p14:sldId id="261"/>
          </p14:sldIdLst>
        </p14:section>
        <p14:section name="Overview" id="{2593D4DA-AD85-408D-BC7D-6E05B74F22F0}">
          <p14:sldIdLst>
            <p14:sldId id="263"/>
            <p14:sldId id="264"/>
            <p14:sldId id="265"/>
          </p14:sldIdLst>
        </p14:section>
        <p14:section name="Four Categories" id="{8D4B5DC3-C2BA-4731-8032-4932BBD980F5}">
          <p14:sldIdLst>
            <p14:sldId id="307"/>
            <p14:sldId id="275"/>
            <p14:sldId id="308"/>
            <p14:sldId id="270"/>
            <p14:sldId id="271"/>
            <p14:sldId id="309"/>
            <p14:sldId id="272"/>
            <p14:sldId id="310"/>
            <p14:sldId id="276"/>
            <p14:sldId id="311"/>
            <p14:sldId id="277"/>
            <p14:sldId id="312"/>
            <p14:sldId id="282"/>
          </p14:sldIdLst>
        </p14:section>
        <p14:section name="Considerations" id="{C8C233C3-0D61-4773-8EE7-2563219DBCD9}">
          <p14:sldIdLst>
            <p14:sldId id="314"/>
            <p14:sldId id="283"/>
            <p14:sldId id="315"/>
            <p14:sldId id="284"/>
            <p14:sldId id="318"/>
            <p14:sldId id="286"/>
            <p14:sldId id="289"/>
          </p14:sldIdLst>
        </p14:section>
        <p14:section name="Extras" id="{D84B7803-47CC-4510-8D71-EA5B976D0E22}">
          <p14:sldIdLst>
            <p14:sldId id="290"/>
            <p14:sldId id="316"/>
            <p14:sldId id="317"/>
            <p14:sldId id="292"/>
            <p14:sldId id="293"/>
            <p14:sldId id="294"/>
            <p14:sldId id="32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2F8"/>
    <a:srgbClr val="FEBAF4"/>
    <a:srgbClr val="FEC6F6"/>
    <a:srgbClr val="EC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71860" autoAdjust="0"/>
  </p:normalViewPr>
  <p:slideViewPr>
    <p:cSldViewPr snapToGrid="0">
      <p:cViewPr varScale="1">
        <p:scale>
          <a:sx n="50" d="100"/>
          <a:sy n="50" d="100"/>
        </p:scale>
        <p:origin x="78" y="59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914D-0F62-49F4-BC78-DE89A3A3B31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335A-5331-4A80-83E3-A51B5E17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Theory is cool, but no time and I don’t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Theory is cool, but no time and I don’t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Theory is cool, but no time and I don’t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7335A-5331-4A80-83E3-A51B5E17D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15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7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4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335A-5331-4A80-83E3-A51B5E17D4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CD18-8C9A-4429-98CE-7307394D882D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62A0-0F68-4ED9-A133-8EE126507079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3B7-8F16-414F-9952-5CBCFCF7163C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679B-F916-4761-B7CE-969A7CA61C4B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2F0D-8F2D-4CF4-A236-B47EE1B4181E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71DA-6AE7-49D3-BFD4-12BEA3374C63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49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6D5-AD58-4AC2-9007-2574B3AFF6DE}" type="datetime1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0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284A-9685-46C6-A0B8-FB9989277A0A}" type="datetime1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A7D1-8D9C-4467-ACFE-3B97804D63B9}" type="datetime1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6C0B-178A-401B-8055-9296E7510EFE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52D1-E384-4B0C-B660-04E7AEB8D949}" type="datetime1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4341-2522-417E-809E-97D6680CA226}" type="datetime1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8F37-26E0-408C-A6AF-906A231B1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 you have two problems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0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2213"/>
            <a:ext cx="10439400" cy="1325563"/>
          </a:xfrm>
        </p:spPr>
        <p:txBody>
          <a:bodyPr/>
          <a:lstStyle/>
          <a:p>
            <a:pPr algn="ctr"/>
            <a:r>
              <a:rPr lang="en-US" dirty="0" smtClean="0"/>
              <a:t>Now, if I were trying to sell you regex…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38649" y="1858468"/>
            <a:ext cx="4314702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Speed!!!</a:t>
            </a:r>
            <a:endParaRPr lang="en-US" sz="20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47741" y="3357762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Ease</a:t>
            </a:r>
            <a:endParaRPr lang="en-US" sz="11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47741" y="4857056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Fun</a:t>
            </a:r>
            <a:endParaRPr lang="en-US" sz="11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3557" y="0"/>
            <a:ext cx="52048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RegExpCo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14719" y="261610"/>
            <a:ext cx="6014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tm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Explosion 1 5"/>
          <p:cNvSpPr/>
          <p:nvPr/>
        </p:nvSpPr>
        <p:spPr>
          <a:xfrm rot="19557734">
            <a:off x="7961617" y="2917826"/>
            <a:ext cx="5476094" cy="5524213"/>
          </a:xfrm>
          <a:prstGeom prst="irregularSeal1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Now with 30% more backslashes!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52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47741" y="1858468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Ease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747741" y="2372479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Fun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747741" y="4857056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Speed</a:t>
            </a:r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4064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Three Realistic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I’m scared!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rightly so!</a:t>
            </a:r>
          </a:p>
          <a:p>
            <a:r>
              <a:rPr lang="en-US" dirty="0" smtClean="0"/>
              <a:t>Learning how to use regular expressions by reading is often… “daunting”.</a:t>
            </a:r>
          </a:p>
          <a:p>
            <a:r>
              <a:rPr lang="en-US" dirty="0" smtClean="0"/>
              <a:t>I’m only explaining how to use them, not the theory.</a:t>
            </a:r>
          </a:p>
          <a:p>
            <a:r>
              <a:rPr lang="en-US" dirty="0" smtClean="0"/>
              <a:t>I’m not using a specific flavor</a:t>
            </a:r>
          </a:p>
          <a:p>
            <a:pPr lvl="1"/>
            <a:r>
              <a:rPr lang="en-US" dirty="0" smtClean="0"/>
              <a:t>Different flavors don’t just come with different syntax, but also different behavior!</a:t>
            </a:r>
          </a:p>
          <a:p>
            <a:pPr lvl="1"/>
            <a:r>
              <a:rPr lang="en-US" i="1" dirty="0" smtClean="0"/>
              <a:t>If you do encounter different flavors, you’ll have to read docs</a:t>
            </a:r>
          </a:p>
          <a:p>
            <a:r>
              <a:rPr lang="en-US" dirty="0" smtClean="0"/>
              <a:t>I have a super-secret way of thinking about regexes that makes them super-easy!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(and a half or so) Golden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Remember that regex </a:t>
            </a:r>
            <a:r>
              <a:rPr lang="en-US" u="sng" dirty="0" smtClean="0"/>
              <a:t>always</a:t>
            </a:r>
            <a:r>
              <a:rPr lang="en-US" dirty="0" smtClean="0"/>
              <a:t> go from left to right </a:t>
            </a:r>
            <a:r>
              <a:rPr lang="en-US" i="1" dirty="0" smtClean="0"/>
              <a:t>(for most values of “always”)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Everything </a:t>
            </a:r>
            <a:r>
              <a:rPr lang="en-US" dirty="0"/>
              <a:t>i</a:t>
            </a:r>
            <a:r>
              <a:rPr lang="en-US" dirty="0" smtClean="0"/>
              <a:t>s a single character </a:t>
            </a:r>
            <a:r>
              <a:rPr lang="en-US" i="1" dirty="0" smtClean="0"/>
              <a:t>(not </a:t>
            </a:r>
            <a:r>
              <a:rPr lang="en-US" i="1" dirty="0"/>
              <a:t>even close to true</a:t>
            </a:r>
            <a:r>
              <a:rPr lang="en-US" i="1" dirty="0" smtClean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Read regex like this: “… an uppercase ‘A’ followed by a ‘1’ followed by a space …”* </a:t>
            </a:r>
            <a:r>
              <a:rPr lang="en-US" i="1" dirty="0" smtClean="0"/>
              <a:t>(this one is pretty solid!)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you get into trouble, refer to Rule 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579814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“</a:t>
            </a:r>
            <a:r>
              <a:rPr lang="en-US" b="1" dirty="0" err="1"/>
              <a:t>Friedl</a:t>
            </a:r>
            <a:r>
              <a:rPr lang="en-US" b="1" dirty="0"/>
              <a:t> Method</a:t>
            </a:r>
            <a:r>
              <a:rPr lang="en-US" dirty="0"/>
              <a:t>” after Jeffrey E. F. </a:t>
            </a:r>
            <a:r>
              <a:rPr lang="en-US" dirty="0" err="1"/>
              <a:t>Friedl</a:t>
            </a:r>
            <a:r>
              <a:rPr lang="en-US" dirty="0"/>
              <a:t>, author of </a:t>
            </a:r>
            <a:r>
              <a:rPr lang="en-US" i="1" dirty="0"/>
              <a:t>Mastering Regular Expressions</a:t>
            </a:r>
            <a:r>
              <a:rPr lang="en-US" dirty="0"/>
              <a:t>, who may or may not have come up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all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%&amp;$#?@!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have a lot of special characters</a:t>
            </a:r>
          </a:p>
          <a:p>
            <a:r>
              <a:rPr lang="en-US" dirty="0" smtClean="0"/>
              <a:t>All the special stuff fits into 4 categories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Classes: Things that represent a single character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a …”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Quantifiers: Things that define how many times something appears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another …”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Anchors: Things that limit where something can appear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the end of the line”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Punctuation: Things that just give instructions to the regex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 smtClean="0"/>
              <a:t>	“… followed by a literal …”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Lie #1: “Everything is </a:t>
            </a:r>
            <a:r>
              <a:rPr lang="en-US" dirty="0"/>
              <a:t>a single </a:t>
            </a:r>
            <a:r>
              <a:rPr lang="en-US" dirty="0" smtClean="0"/>
              <a:t>character”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Any single, literal character represents a single character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/G/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/#/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/4/ </a:t>
            </a:r>
            <a:r>
              <a:rPr lang="en-US" dirty="0" smtClean="0">
                <a:cs typeface="Courier New" panose="02070309020205020404" pitchFamily="49" charset="0"/>
              </a:rPr>
              <a:t>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/!/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But: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Counters can turn characters into multiple copies of a character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/4*/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Anchors don’t represent any characters at all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/^4/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17</a:t>
            </a:fld>
            <a:endParaRPr lang="en-US"/>
          </a:p>
        </p:txBody>
      </p:sp>
      <p:grpSp>
        <p:nvGrpSpPr>
          <p:cNvPr id="106" name="literal" hidden="1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 hidden="1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 hidden="1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 hidden="1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7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Basics, the </a:t>
            </a:r>
            <a:r>
              <a:rPr lang="en-US" i="1" dirty="0" err="1" smtClean="0"/>
              <a:t>mirepoix</a:t>
            </a:r>
            <a:r>
              <a:rPr lang="en-US" dirty="0" smtClean="0"/>
              <a:t> of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Literal characters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3 , ! ~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_/</a:t>
            </a:r>
          </a:p>
          <a:p>
            <a:pPr marL="457200" lvl="1" indent="0">
              <a:buNone/>
            </a:pPr>
            <a:r>
              <a:rPr lang="en-US" i="1" dirty="0" smtClean="0"/>
              <a:t>Use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i="1" dirty="0" smtClean="0"/>
              <a:t> to escape special characters</a:t>
            </a:r>
          </a:p>
          <a:p>
            <a:r>
              <a:rPr lang="en-US" dirty="0" smtClean="0"/>
              <a:t>Wildcard (any </a:t>
            </a:r>
            <a:r>
              <a:rPr lang="en-US" u="sng" dirty="0" smtClean="0"/>
              <a:t>single</a:t>
            </a:r>
            <a:r>
              <a:rPr lang="en-US" dirty="0" smtClean="0"/>
              <a:t> character)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/draw_0.../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Multiples (</a:t>
            </a:r>
            <a:r>
              <a:rPr lang="en-US" u="sng" dirty="0" smtClean="0"/>
              <a:t>any</a:t>
            </a:r>
            <a:r>
              <a:rPr lang="en-US" dirty="0" smtClean="0"/>
              <a:t> number of ...)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_.*_old/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19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 hidden="1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 hidden="1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 hidden="1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 hidden="1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5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Help you get started using regular expressions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teaching a specific flavor of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giving a complete overview of either the features or the theoretical underpinnings of regular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 stubs!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/*/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command line, * is a glob operator </a:t>
            </a:r>
            <a:r>
              <a:rPr lang="en-US" dirty="0" smtClean="0"/>
              <a:t>that </a:t>
            </a:r>
            <a:r>
              <a:rPr lang="en-US" dirty="0" smtClean="0"/>
              <a:t>means essentially “anything”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dirty="0" smtClean="0"/>
              <a:t>In regular expressions, * is a counter that means “zero or more instances of the preceding thing”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/*/</a:t>
            </a:r>
            <a:r>
              <a:rPr lang="en-US" dirty="0" smtClean="0"/>
              <a:t> will match a literal “*” (</a:t>
            </a:r>
            <a:r>
              <a:rPr lang="en-US" i="1" dirty="0" smtClean="0"/>
              <a:t>probably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/.*/</a:t>
            </a:r>
            <a:r>
              <a:rPr lang="en-US" dirty="0" smtClean="0"/>
              <a:t> will match anything (more precisely, everything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/.*/</a:t>
            </a:r>
            <a:r>
              <a:rPr lang="en-US" dirty="0" smtClean="0"/>
              <a:t> </a:t>
            </a:r>
            <a:r>
              <a:rPr lang="en-US" u="sng" dirty="0" smtClean="0"/>
              <a:t>is</a:t>
            </a:r>
            <a:r>
              <a:rPr lang="en-US" dirty="0" smtClean="0"/>
              <a:t> * 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Beginning of </a:t>
            </a:r>
            <a:r>
              <a:rPr lang="en-US" dirty="0" smtClean="0"/>
              <a:t>line</a:t>
            </a:r>
          </a:p>
          <a:p>
            <a:pPr marL="457200" lvl="1" indent="0">
              <a:buNone/>
            </a:pPr>
            <a:r>
              <a:rPr lang="en-US" dirty="0"/>
              <a:t>^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/>
              <a:t>End of </a:t>
            </a:r>
            <a:r>
              <a:rPr lang="en-US" dirty="0" smtClean="0"/>
              <a:t>line</a:t>
            </a:r>
          </a:p>
          <a:p>
            <a:pPr marL="457200" lvl="1" indent="0">
              <a:buNone/>
            </a:pPr>
            <a:r>
              <a:rPr lang="en-US" dirty="0"/>
              <a:t>$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/old$/</a:t>
            </a:r>
          </a:p>
          <a:p>
            <a:r>
              <a:rPr lang="en-US" dirty="0" smtClean="0"/>
              <a:t>What do you mean “line”?</a:t>
            </a:r>
          </a:p>
          <a:p>
            <a:pPr lvl="1"/>
            <a:r>
              <a:rPr lang="en-US" dirty="0" smtClean="0"/>
              <a:t>I mean string</a:t>
            </a:r>
          </a:p>
          <a:p>
            <a:r>
              <a:rPr lang="en-US" dirty="0" smtClean="0"/>
              <a:t>Other anchors</a:t>
            </a:r>
          </a:p>
          <a:p>
            <a:pPr lvl="1"/>
            <a:r>
              <a:rPr lang="en-US" dirty="0" smtClean="0"/>
              <a:t>Word boundaries</a:t>
            </a:r>
          </a:p>
          <a:p>
            <a:pPr lvl="1"/>
            <a:r>
              <a:rPr lang="en-US" dirty="0" smtClean="0"/>
              <a:t>Custom anchors (look-ahead, look-behind)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22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 hidden="1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 hidden="1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 hidden="1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of characters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an ‘a’ or an ‘f’ or a ‘w’ …”</a:t>
            </a:r>
          </a:p>
          <a:p>
            <a:r>
              <a:rPr lang="en-US" dirty="0" smtClean="0"/>
              <a:t>Ranges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_[a-z]/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 lower case letter …”</a:t>
            </a:r>
          </a:p>
          <a:p>
            <a:r>
              <a:rPr lang="en-US" dirty="0"/>
              <a:t>N</a:t>
            </a:r>
            <a:r>
              <a:rPr lang="en-US" dirty="0" smtClean="0"/>
              <a:t>egated classes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_[^A-Z]/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anything but an upper case letter …”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 not-capital …”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24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 hidden="1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 hidden="1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 hidden="1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0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or </a:t>
            </a:r>
            <a:r>
              <a:rPr lang="en-US" dirty="0" smtClean="0"/>
              <a:t>more</a:t>
            </a:r>
          </a:p>
          <a:p>
            <a:pPr marL="457200" lvl="1" indent="0">
              <a:buNone/>
            </a:pPr>
            <a:r>
              <a:rPr lang="en-US" dirty="0"/>
              <a:t>+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_+/</a:t>
            </a:r>
          </a:p>
          <a:p>
            <a:r>
              <a:rPr lang="en-US" dirty="0" smtClean="0"/>
              <a:t>One or </a:t>
            </a:r>
            <a:r>
              <a:rPr lang="en-US" dirty="0" smtClean="0"/>
              <a:t>none</a:t>
            </a:r>
          </a:p>
          <a:p>
            <a:pPr marL="457200" lvl="1" indent="0">
              <a:buNone/>
            </a:pPr>
            <a:r>
              <a:rPr lang="en-US" dirty="0" smtClean="0"/>
              <a:t>?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/_?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maybe an ‘_’ …”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counts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{2}_/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2 ‘c’s …”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/draw_0{2,7}/ </a:t>
            </a:r>
          </a:p>
          <a:p>
            <a:pPr marL="457200" lvl="1" indent="0">
              <a:buNone/>
            </a:pPr>
            <a:r>
              <a:rPr lang="en-US" i="1" dirty="0" smtClean="0"/>
              <a:t>	“… </a:t>
            </a:r>
            <a:r>
              <a:rPr lang="en-US" i="1" dirty="0" smtClean="0">
                <a:cs typeface="Courier New" panose="02070309020205020404" pitchFamily="49" charset="0"/>
              </a:rPr>
              <a:t>followed</a:t>
            </a:r>
            <a:r>
              <a:rPr lang="en-US" i="1" dirty="0" smtClean="0"/>
              <a:t> by from 2 through 7 ‘0’s …”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/job [0-9]{8,}/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at least 8 digits …”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26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 hidden="1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 hidden="1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938"/>
            <a:ext cx="10515600" cy="4351338"/>
          </a:xfrm>
        </p:spPr>
        <p:txBody>
          <a:bodyPr/>
          <a:lstStyle/>
          <a:p>
            <a:r>
              <a:rPr lang="en-US" dirty="0" smtClean="0"/>
              <a:t>Choices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inj|occ|wash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)_/</a:t>
            </a:r>
          </a:p>
          <a:p>
            <a:pPr marL="457200" lvl="1" indent="0">
              <a:buNone/>
            </a:pPr>
            <a:r>
              <a:rPr lang="en-US" i="1" dirty="0" smtClean="0"/>
              <a:t>	“… followed by either ‘</a:t>
            </a:r>
            <a:r>
              <a:rPr lang="en-US" i="1" dirty="0" err="1" smtClean="0"/>
              <a:t>inj</a:t>
            </a:r>
            <a:r>
              <a:rPr lang="en-US" i="1" dirty="0" smtClean="0"/>
              <a:t>’ or ‘</a:t>
            </a:r>
            <a:r>
              <a:rPr lang="en-US" i="1" dirty="0" err="1" smtClean="0"/>
              <a:t>occ</a:t>
            </a:r>
            <a:r>
              <a:rPr lang="en-US" i="1" dirty="0" smtClean="0"/>
              <a:t>’ or ‘wash’ …”</a:t>
            </a:r>
          </a:p>
          <a:p>
            <a:pPr marL="457200" lvl="1" indent="0">
              <a:buNone/>
            </a:pPr>
            <a:r>
              <a:rPr lang="en-US" dirty="0" smtClean="0"/>
              <a:t>Not just literals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_[0-9]{8,}|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central_?comp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</a:p>
          <a:p>
            <a:r>
              <a:rPr lang="en-US" dirty="0" smtClean="0"/>
              <a:t>Grouping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_)?/</a:t>
            </a:r>
          </a:p>
          <a:p>
            <a:r>
              <a:rPr lang="en-US" dirty="0" smtClean="0"/>
              <a:t>Storing (“</a:t>
            </a:r>
            <a:r>
              <a:rPr lang="en-US" dirty="0" err="1" smtClean="0"/>
              <a:t>backreferences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/job([0-9]*) </a:t>
            </a:r>
            <a:r>
              <a:rPr lang="en-US" dirty="0" smtClean="0">
                <a:cs typeface="Courier New" panose="02070309020205020404" pitchFamily="49" charset="0"/>
              </a:rPr>
              <a:t>has 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\1/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Base"/>
          <p:cNvGrpSpPr/>
          <p:nvPr/>
        </p:nvGrpSpPr>
        <p:grpSpPr>
          <a:xfrm>
            <a:off x="833438" y="1106488"/>
            <a:ext cx="10525125" cy="5248275"/>
            <a:chOff x="833438" y="1106488"/>
            <a:chExt cx="10525125" cy="5248275"/>
          </a:xfrm>
        </p:grpSpPr>
        <p:grpSp>
          <p:nvGrpSpPr>
            <p:cNvPr id="99" name="Yellow"/>
            <p:cNvGrpSpPr/>
            <p:nvPr/>
          </p:nvGrpSpPr>
          <p:grpSpPr>
            <a:xfrm>
              <a:off x="833438" y="1106488"/>
              <a:ext cx="5262563" cy="2386012"/>
              <a:chOff x="833438" y="1106488"/>
              <a:chExt cx="5262563" cy="23860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3438" y="1106488"/>
                <a:ext cx="5262563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833438" y="1584325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465513" y="1584325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833438" y="2060575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465513" y="2060575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833438" y="2538413"/>
                <a:ext cx="2632075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65513" y="2538413"/>
                <a:ext cx="2630488" cy="47625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833438" y="3014663"/>
                <a:ext cx="2632075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465513" y="3014663"/>
                <a:ext cx="2630488" cy="477837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een"/>
            <p:cNvGrpSpPr/>
            <p:nvPr/>
          </p:nvGrpSpPr>
          <p:grpSpPr>
            <a:xfrm>
              <a:off x="6096000" y="1106488"/>
              <a:ext cx="5262563" cy="2386012"/>
              <a:chOff x="6096000" y="1106488"/>
              <a:chExt cx="5262563" cy="238601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6096000" y="1106488"/>
                <a:ext cx="5262563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6096000" y="1584325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728075" y="1584325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6096000" y="2060575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8728075" y="2060575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6096000" y="2538413"/>
                <a:ext cx="2632075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728075" y="2538413"/>
                <a:ext cx="2630488" cy="476250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6096000" y="3014663"/>
                <a:ext cx="2632075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8728075" y="3014663"/>
                <a:ext cx="2630488" cy="477837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Blue"/>
            <p:cNvGrpSpPr/>
            <p:nvPr/>
          </p:nvGrpSpPr>
          <p:grpSpPr>
            <a:xfrm>
              <a:off x="833438" y="3492500"/>
              <a:ext cx="5262563" cy="2862263"/>
              <a:chOff x="833438" y="3492500"/>
              <a:chExt cx="5262563" cy="2862263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833438" y="3492500"/>
                <a:ext cx="5262563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833438" y="3968750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3465513" y="3968750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833438" y="4446588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3465513" y="4446588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833438" y="4922838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3465513" y="4922838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833438" y="5400675"/>
                <a:ext cx="2632075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3465513" y="5400675"/>
                <a:ext cx="2630488" cy="477837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833438" y="5878513"/>
                <a:ext cx="2632075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3465513" y="5878513"/>
                <a:ext cx="2630488" cy="476250"/>
              </a:xfrm>
              <a:prstGeom prst="rect">
                <a:avLst/>
              </a:pr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2" name="Purple"/>
            <p:cNvGrpSpPr/>
            <p:nvPr/>
          </p:nvGrpSpPr>
          <p:grpSpPr>
            <a:xfrm>
              <a:off x="6096000" y="3492500"/>
              <a:ext cx="5262563" cy="2862263"/>
              <a:chOff x="6096000" y="3492500"/>
              <a:chExt cx="5262563" cy="2862263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6096000" y="3492500"/>
                <a:ext cx="5262563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6096000" y="3968750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8728075" y="3968750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6096000" y="4446588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8728075" y="4446588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6096000" y="4922838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8728075" y="4922838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6096000" y="5400675"/>
                <a:ext cx="2632075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8728075" y="5400675"/>
                <a:ext cx="2630488" cy="477837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6096000" y="5878513"/>
                <a:ext cx="2632075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8728075" y="5878513"/>
                <a:ext cx="2630488" cy="476250"/>
              </a:xfrm>
              <a:prstGeom prst="rect">
                <a:avLst/>
              </a:prstGeom>
              <a:solidFill>
                <a:srgbClr val="FED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5" name="Type Labels"/>
            <p:cNvGrpSpPr/>
            <p:nvPr/>
          </p:nvGrpSpPr>
          <p:grpSpPr>
            <a:xfrm>
              <a:off x="2955925" y="1149350"/>
              <a:ext cx="6678613" cy="2828925"/>
              <a:chOff x="2955925" y="1149350"/>
              <a:chExt cx="6678613" cy="282892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013075" y="1149350"/>
                <a:ext cx="6573838" cy="444500"/>
                <a:chOff x="3013075" y="1149350"/>
                <a:chExt cx="6573838" cy="444500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3017838" y="1149350"/>
                  <a:ext cx="10493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Classes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3075" y="1474788"/>
                  <a:ext cx="896938" cy="1746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Rectangle 47"/>
                <p:cNvSpPr>
                  <a:spLocks noChangeArrowheads="1"/>
                </p:cNvSpPr>
                <p:nvPr/>
              </p:nvSpPr>
              <p:spPr bwMode="auto">
                <a:xfrm>
                  <a:off x="8042275" y="1149350"/>
                  <a:ext cx="1544638" cy="44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Quantifiers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Freeform 48"/>
                <p:cNvSpPr>
                  <a:spLocks/>
                </p:cNvSpPr>
                <p:nvPr/>
              </p:nvSpPr>
              <p:spPr bwMode="auto">
                <a:xfrm>
                  <a:off x="8037513" y="1474788"/>
                  <a:ext cx="1382713" cy="17462"/>
                </a:xfrm>
                <a:custGeom>
                  <a:avLst/>
                  <a:gdLst>
                    <a:gd name="T0" fmla="*/ 0 w 871"/>
                    <a:gd name="T1" fmla="*/ 0 h 11"/>
                    <a:gd name="T2" fmla="*/ 436 w 871"/>
                    <a:gd name="T3" fmla="*/ 0 h 11"/>
                    <a:gd name="T4" fmla="*/ 871 w 871"/>
                    <a:gd name="T5" fmla="*/ 0 h 11"/>
                    <a:gd name="T6" fmla="*/ 871 w 871"/>
                    <a:gd name="T7" fmla="*/ 11 h 11"/>
                    <a:gd name="T8" fmla="*/ 436 w 871"/>
                    <a:gd name="T9" fmla="*/ 11 h 11"/>
                    <a:gd name="T10" fmla="*/ 0 w 871"/>
                    <a:gd name="T11" fmla="*/ 11 h 11"/>
                    <a:gd name="T12" fmla="*/ 0 w 871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71" h="11">
                      <a:moveTo>
                        <a:pt x="0" y="0"/>
                      </a:moveTo>
                      <a:lnTo>
                        <a:pt x="436" y="0"/>
                      </a:lnTo>
                      <a:lnTo>
                        <a:pt x="871" y="0"/>
                      </a:lnTo>
                      <a:lnTo>
                        <a:pt x="871" y="11"/>
                      </a:lnTo>
                      <a:lnTo>
                        <a:pt x="436" y="11"/>
                      </a:lnTo>
                      <a:lnTo>
                        <a:pt x="0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2955925" y="3532188"/>
                <a:ext cx="6678613" cy="446087"/>
                <a:chOff x="2955925" y="3532188"/>
                <a:chExt cx="6678613" cy="446087"/>
              </a:xfrm>
            </p:grpSpPr>
            <p:sp>
              <p:nvSpPr>
                <p:cNvPr id="72" name="Rectangle 69"/>
                <p:cNvSpPr>
                  <a:spLocks noChangeArrowheads="1"/>
                </p:cNvSpPr>
                <p:nvPr/>
              </p:nvSpPr>
              <p:spPr bwMode="auto">
                <a:xfrm>
                  <a:off x="2960688" y="3532188"/>
                  <a:ext cx="11731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Anchors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Rectangle 70"/>
                <p:cNvSpPr>
                  <a:spLocks noChangeArrowheads="1"/>
                </p:cNvSpPr>
                <p:nvPr/>
              </p:nvSpPr>
              <p:spPr bwMode="auto">
                <a:xfrm>
                  <a:off x="2955925" y="3859213"/>
                  <a:ext cx="1020763" cy="190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71"/>
                <p:cNvSpPr>
                  <a:spLocks noChangeArrowheads="1"/>
                </p:cNvSpPr>
                <p:nvPr/>
              </p:nvSpPr>
              <p:spPr bwMode="auto">
                <a:xfrm>
                  <a:off x="7966075" y="3532188"/>
                  <a:ext cx="1668463" cy="446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Punctuation</a:t>
                  </a:r>
                  <a:endPara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Freeform 72"/>
                <p:cNvSpPr>
                  <a:spLocks/>
                </p:cNvSpPr>
                <p:nvPr/>
              </p:nvSpPr>
              <p:spPr bwMode="auto">
                <a:xfrm>
                  <a:off x="7961313" y="3859213"/>
                  <a:ext cx="1525588" cy="19050"/>
                </a:xfrm>
                <a:custGeom>
                  <a:avLst/>
                  <a:gdLst>
                    <a:gd name="T0" fmla="*/ 0 w 961"/>
                    <a:gd name="T1" fmla="*/ 0 h 12"/>
                    <a:gd name="T2" fmla="*/ 481 w 961"/>
                    <a:gd name="T3" fmla="*/ 0 h 12"/>
                    <a:gd name="T4" fmla="*/ 961 w 961"/>
                    <a:gd name="T5" fmla="*/ 0 h 12"/>
                    <a:gd name="T6" fmla="*/ 961 w 961"/>
                    <a:gd name="T7" fmla="*/ 12 h 12"/>
                    <a:gd name="T8" fmla="*/ 481 w 961"/>
                    <a:gd name="T9" fmla="*/ 12 h 12"/>
                    <a:gd name="T10" fmla="*/ 0 w 961"/>
                    <a:gd name="T11" fmla="*/ 12 h 12"/>
                    <a:gd name="T12" fmla="*/ 0 w 961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1" h="12">
                      <a:moveTo>
                        <a:pt x="0" y="0"/>
                      </a:moveTo>
                      <a:lnTo>
                        <a:pt x="481" y="0"/>
                      </a:lnTo>
                      <a:lnTo>
                        <a:pt x="961" y="0"/>
                      </a:lnTo>
                      <a:lnTo>
                        <a:pt x="961" y="12"/>
                      </a:lnTo>
                      <a:lnTo>
                        <a:pt x="481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28</a:t>
            </a:fld>
            <a:endParaRPr lang="en-US"/>
          </a:p>
        </p:txBody>
      </p:sp>
      <p:grpSp>
        <p:nvGrpSpPr>
          <p:cNvPr id="106" name="literal"/>
          <p:cNvGrpSpPr/>
          <p:nvPr/>
        </p:nvGrpSpPr>
        <p:grpSpPr>
          <a:xfrm>
            <a:off x="1377950" y="1622425"/>
            <a:ext cx="3660776" cy="331787"/>
            <a:chOff x="1377950" y="1622425"/>
            <a:chExt cx="3660776" cy="331787"/>
          </a:xfrm>
        </p:grpSpPr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377950" y="1622425"/>
              <a:ext cx="14714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literal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560763" y="1622425"/>
              <a:ext cx="14779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That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*"/>
          <p:cNvGrpSpPr/>
          <p:nvPr/>
        </p:nvGrpSpPr>
        <p:grpSpPr>
          <a:xfrm>
            <a:off x="7356475" y="1622425"/>
            <a:ext cx="2811463" cy="331787"/>
            <a:chOff x="7356475" y="1622425"/>
            <a:chExt cx="2811463" cy="331787"/>
          </a:xfrm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356475" y="16224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8823325" y="1622425"/>
              <a:ext cx="134461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8" name="."/>
          <p:cNvGrpSpPr/>
          <p:nvPr/>
        </p:nvGrpSpPr>
        <p:grpSpPr>
          <a:xfrm>
            <a:off x="2122488" y="2101850"/>
            <a:ext cx="2849563" cy="331787"/>
            <a:chOff x="2122488" y="2101850"/>
            <a:chExt cx="2849563" cy="331787"/>
          </a:xfrm>
        </p:grpSpPr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22488" y="2101850"/>
              <a:ext cx="1809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560763" y="2101850"/>
              <a:ext cx="141128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Any character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9" name="[ ]"/>
          <p:cNvGrpSpPr/>
          <p:nvPr/>
        </p:nvGrpSpPr>
        <p:grpSpPr>
          <a:xfrm>
            <a:off x="2055813" y="2576513"/>
            <a:ext cx="2820988" cy="331787"/>
            <a:chOff x="2055813" y="2576513"/>
            <a:chExt cx="2820988" cy="331787"/>
          </a:xfrm>
        </p:grpSpPr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055813" y="2576513"/>
              <a:ext cx="3143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560763" y="2576513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of these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?"/>
          <p:cNvGrpSpPr/>
          <p:nvPr/>
        </p:nvGrpSpPr>
        <p:grpSpPr>
          <a:xfrm>
            <a:off x="7366000" y="2576513"/>
            <a:ext cx="2659063" cy="331787"/>
            <a:chOff x="7366000" y="2576513"/>
            <a:chExt cx="2659063" cy="331787"/>
          </a:xfrm>
        </p:grpSpPr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366000" y="2576513"/>
              <a:ext cx="22860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?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823325" y="2576513"/>
              <a:ext cx="12017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Zero or one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{m,n}"/>
          <p:cNvGrpSpPr/>
          <p:nvPr/>
        </p:nvGrpSpPr>
        <p:grpSpPr>
          <a:xfrm>
            <a:off x="7156450" y="3055938"/>
            <a:ext cx="3468688" cy="331787"/>
            <a:chOff x="7156450" y="3055938"/>
            <a:chExt cx="3468688" cy="331787"/>
          </a:xfrm>
        </p:grpSpPr>
        <p:grpSp>
          <p:nvGrpSpPr>
            <p:cNvPr id="111" name="Group 110"/>
            <p:cNvGrpSpPr/>
            <p:nvPr/>
          </p:nvGrpSpPr>
          <p:grpSpPr>
            <a:xfrm>
              <a:off x="7156450" y="3055938"/>
              <a:ext cx="628650" cy="331787"/>
              <a:chOff x="7156450" y="3055938"/>
              <a:chExt cx="628650" cy="331787"/>
            </a:xfrm>
          </p:grpSpPr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715645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{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7232650" y="3055938"/>
                <a:ext cx="48577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m,n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7594600" y="3055938"/>
                <a:ext cx="1905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}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823325" y="3055938"/>
              <a:ext cx="1801813" cy="331787"/>
              <a:chOff x="8823325" y="3055938"/>
              <a:chExt cx="1801813" cy="331787"/>
            </a:xfrm>
          </p:grpSpPr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8823325" y="3055938"/>
                <a:ext cx="611188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From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9358313" y="3055938"/>
                <a:ext cx="304800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9596438" y="3055938"/>
                <a:ext cx="9239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through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0387013" y="3055938"/>
                <a:ext cx="238125" cy="331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8" name="+"/>
          <p:cNvGrpSpPr/>
          <p:nvPr/>
        </p:nvGrpSpPr>
        <p:grpSpPr>
          <a:xfrm>
            <a:off x="7356475" y="2101850"/>
            <a:ext cx="2782888" cy="331787"/>
            <a:chOff x="7356475" y="2101850"/>
            <a:chExt cx="2782888" cy="331787"/>
          </a:xfrm>
        </p:grpSpPr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7356475" y="2101850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8823325" y="2101850"/>
              <a:ext cx="1316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One or more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^"/>
          <p:cNvGrpSpPr/>
          <p:nvPr/>
        </p:nvGrpSpPr>
        <p:grpSpPr>
          <a:xfrm>
            <a:off x="2093913" y="4010025"/>
            <a:ext cx="3037793" cy="331787"/>
            <a:chOff x="2093913" y="4010025"/>
            <a:chExt cx="3037793" cy="331787"/>
          </a:xfrm>
        </p:grpSpPr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2093913" y="4010025"/>
              <a:ext cx="2381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^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60763" y="4010025"/>
              <a:ext cx="15709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Beginning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\"/>
          <p:cNvGrpSpPr/>
          <p:nvPr/>
        </p:nvGrpSpPr>
        <p:grpSpPr>
          <a:xfrm>
            <a:off x="7375525" y="4010025"/>
            <a:ext cx="3144838" cy="331787"/>
            <a:chOff x="7375525" y="4010025"/>
            <a:chExt cx="3144838" cy="331787"/>
          </a:xfrm>
        </p:grpSpPr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7375525" y="4010025"/>
              <a:ext cx="2095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\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8823325" y="4010025"/>
              <a:ext cx="16970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Escape character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1" name="$"/>
          <p:cNvGrpSpPr/>
          <p:nvPr/>
        </p:nvGrpSpPr>
        <p:grpSpPr>
          <a:xfrm>
            <a:off x="2093913" y="4487863"/>
            <a:ext cx="2463918" cy="330200"/>
            <a:chOff x="2093913" y="4487863"/>
            <a:chExt cx="2463918" cy="330200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093913" y="4487863"/>
              <a:ext cx="2381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$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3560763" y="4487863"/>
              <a:ext cx="9970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End of line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4" name="[ - ]"/>
          <p:cNvGrpSpPr/>
          <p:nvPr/>
        </p:nvGrpSpPr>
        <p:grpSpPr>
          <a:xfrm>
            <a:off x="7261225" y="4487863"/>
            <a:ext cx="2259013" cy="330200"/>
            <a:chOff x="7261225" y="4487863"/>
            <a:chExt cx="2259013" cy="330200"/>
          </a:xfrm>
        </p:grpSpPr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7261225" y="4487863"/>
              <a:ext cx="24765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7385050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7508875" y="4487863"/>
              <a:ext cx="190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8823325" y="4487863"/>
              <a:ext cx="696913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Range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2" name="boundaries"/>
          <p:cNvGrpSpPr/>
          <p:nvPr/>
        </p:nvGrpSpPr>
        <p:grpSpPr>
          <a:xfrm>
            <a:off x="1616075" y="4964113"/>
            <a:ext cx="4148138" cy="331787"/>
            <a:chOff x="1616075" y="4964113"/>
            <a:chExt cx="4148138" cy="331787"/>
          </a:xfrm>
        </p:grpSpPr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1616075" y="4964113"/>
              <a:ext cx="1173163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560763" y="4964113"/>
              <a:ext cx="22034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Word boundaries, etc.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[^ ]"/>
          <p:cNvGrpSpPr/>
          <p:nvPr/>
        </p:nvGrpSpPr>
        <p:grpSpPr>
          <a:xfrm>
            <a:off x="7261225" y="4964113"/>
            <a:ext cx="2535238" cy="331787"/>
            <a:chOff x="7261225" y="4964113"/>
            <a:chExt cx="2535238" cy="331787"/>
          </a:xfrm>
        </p:grpSpPr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7261225" y="4964113"/>
              <a:ext cx="4286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[^ 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8823325" y="4964113"/>
              <a:ext cx="973138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Negation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3" name="custom boundaries"/>
          <p:cNvGrpSpPr/>
          <p:nvPr/>
        </p:nvGrpSpPr>
        <p:grpSpPr>
          <a:xfrm>
            <a:off x="1254125" y="5441950"/>
            <a:ext cx="3783004" cy="330200"/>
            <a:chOff x="1254125" y="5441950"/>
            <a:chExt cx="3783004" cy="330200"/>
          </a:xfrm>
        </p:grpSpPr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254125" y="5441950"/>
              <a:ext cx="19065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custom boundaries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560763" y="5441950"/>
              <a:ext cx="14763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Lookahead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, etc.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6" name="( )"/>
          <p:cNvGrpSpPr/>
          <p:nvPr/>
        </p:nvGrpSpPr>
        <p:grpSpPr>
          <a:xfrm>
            <a:off x="7318375" y="5441950"/>
            <a:ext cx="2211388" cy="330200"/>
            <a:chOff x="7318375" y="5441950"/>
            <a:chExt cx="2211388" cy="330200"/>
          </a:xfrm>
        </p:grpSpPr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7318375" y="5441950"/>
              <a:ext cx="31432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8823325" y="5441950"/>
              <a:ext cx="7064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Group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( | )"/>
          <p:cNvGrpSpPr/>
          <p:nvPr/>
        </p:nvGrpSpPr>
        <p:grpSpPr>
          <a:xfrm>
            <a:off x="7242175" y="5918200"/>
            <a:ext cx="1933575" cy="331787"/>
            <a:chOff x="7242175" y="5918200"/>
            <a:chExt cx="1933575" cy="331787"/>
          </a:xfrm>
        </p:grpSpPr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7242175" y="5918200"/>
              <a:ext cx="476250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( | 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8823325" y="5918200"/>
              <a:ext cx="3524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 and their skin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06932"/>
              </p:ext>
            </p:extLst>
          </p:nvPr>
        </p:nvGraphicFramePr>
        <p:xfrm>
          <a:off x="838200" y="1690688"/>
          <a:ext cx="10515598" cy="411926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42292">
                  <a:extLst>
                    <a:ext uri="{9D8B030D-6E8A-4147-A177-3AD203B41FA5}">
                      <a16:colId xmlns:a16="http://schemas.microsoft.com/office/drawing/2014/main" val="3482319083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3681240572"/>
                    </a:ext>
                  </a:extLst>
                </a:gridCol>
                <a:gridCol w="4107767">
                  <a:extLst>
                    <a:ext uri="{9D8B030D-6E8A-4147-A177-3AD203B41FA5}">
                      <a16:colId xmlns:a16="http://schemas.microsoft.com/office/drawing/2014/main" val="363105286"/>
                    </a:ext>
                  </a:extLst>
                </a:gridCol>
                <a:gridCol w="4474696">
                  <a:extLst>
                    <a:ext uri="{9D8B030D-6E8A-4147-A177-3AD203B41FA5}">
                      <a16:colId xmlns:a16="http://schemas.microsoft.com/office/drawing/2014/main" val="365678515"/>
                    </a:ext>
                  </a:extLst>
                </a:gridCol>
              </a:tblGrid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AA*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Some flavors don’t support +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40840"/>
                  </a:ext>
                </a:extLst>
              </a:tr>
              <a:tr h="69246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[A-E]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[ABCDE]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[ABCDF]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vs.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[A-DF]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265"/>
                  </a:ext>
                </a:extLst>
              </a:tr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A{3,6}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AAAA?A?A?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90234"/>
                  </a:ext>
                </a:extLst>
              </a:tr>
              <a:tr h="6404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A?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A{0,1}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2399"/>
                  </a:ext>
                </a:extLst>
              </a:tr>
              <a:tr h="692462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[ABC]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(A|B|C)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A|B|C|Null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 smtClean="0">
                          <a:cs typeface="Courier New" panose="02070309020205020404" pitchFamily="49" charset="0"/>
                        </a:rPr>
                        <a:t>vs.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([ABC]|Null)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67939"/>
                  </a:ext>
                </a:extLst>
              </a:tr>
              <a:tr h="81289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[^A]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[B-Za-z0-9!@$%^* …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Only theoretically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05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3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Kleene Start or </a:t>
            </a:r>
            <a:r>
              <a:rPr lang="en-US" i="1" dirty="0" err="1" smtClean="0"/>
              <a:t>Eine</a:t>
            </a:r>
            <a:r>
              <a:rPr lang="en-US" i="1" dirty="0" smtClean="0"/>
              <a:t> Kleene </a:t>
            </a:r>
            <a:r>
              <a:rPr lang="en-US" i="1" dirty="0" err="1" smtClean="0"/>
              <a:t>Nachtmusik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Stephen </a:t>
            </a:r>
            <a:r>
              <a:rPr lang="en-US" b="1" dirty="0"/>
              <a:t>Cole </a:t>
            </a:r>
            <a:r>
              <a:rPr lang="en-US" b="1" dirty="0" smtClean="0"/>
              <a:t>Kleene </a:t>
            </a:r>
            <a:r>
              <a:rPr lang="en-US" dirty="0" smtClean="0"/>
              <a:t>(1909 – 1994)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Invented regular expressions to study formal language theory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is named after him: the “Kleene Star”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Possibly my favorite sentence on </a:t>
            </a:r>
            <a:r>
              <a:rPr lang="en-US" dirty="0" err="1" smtClean="0"/>
              <a:t>WikiPedia</a:t>
            </a:r>
            <a:r>
              <a:rPr lang="en-US" dirty="0" smtClean="0"/>
              <a:t>: </a:t>
            </a:r>
            <a:r>
              <a:rPr lang="en-US" i="1" dirty="0" smtClean="0"/>
              <a:t>His </a:t>
            </a:r>
            <a:r>
              <a:rPr lang="en-US" i="1" dirty="0"/>
              <a:t>son, Ken Kleene, wrote: </a:t>
            </a:r>
            <a:r>
              <a:rPr lang="en-US" i="1" dirty="0" smtClean="0"/>
              <a:t>"As </a:t>
            </a:r>
            <a:r>
              <a:rPr lang="en-US" i="1" dirty="0"/>
              <a:t>far as I am aware this pronunciation is incorrect in all known languages. I believe that this novel pronunciation was invented by my father</a:t>
            </a:r>
            <a:r>
              <a:rPr lang="en-US" i="1" dirty="0" smtClean="0"/>
              <a:t>.“</a:t>
            </a:r>
          </a:p>
          <a:p>
            <a:pPr lvl="2">
              <a:lnSpc>
                <a:spcPct val="100000"/>
              </a:lnSpc>
            </a:pPr>
            <a:endParaRPr lang="en-US" i="1" baseline="30000" dirty="0"/>
          </a:p>
          <a:p>
            <a:pPr marL="1828800" lvl="4" indent="0">
              <a:lnSpc>
                <a:spcPct val="100000"/>
              </a:lnSpc>
              <a:buNone/>
            </a:pPr>
            <a:r>
              <a:rPr lang="en-US" dirty="0" smtClean="0"/>
              <a:t>/</a:t>
            </a:r>
            <a:r>
              <a:rPr lang="en-US" dirty="0"/>
              <a:t>ˈ</a:t>
            </a:r>
            <a:r>
              <a:rPr lang="en-US" dirty="0" err="1"/>
              <a:t>kleɪni</a:t>
            </a:r>
            <a:r>
              <a:rPr lang="en-US" dirty="0"/>
              <a:t>ː/ </a:t>
            </a:r>
            <a:r>
              <a:rPr lang="en-US" dirty="0" smtClean="0"/>
              <a:t>or </a:t>
            </a:r>
            <a:r>
              <a:rPr lang="en-US" i="1" dirty="0" smtClean="0"/>
              <a:t>KLAY-ne</a:t>
            </a:r>
          </a:p>
          <a:p>
            <a:pPr marL="1828800" lvl="4" indent="0">
              <a:lnSpc>
                <a:spcPct val="100000"/>
              </a:lnSpc>
              <a:buNone/>
            </a:pPr>
            <a:endParaRPr lang="en-US" i="1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have three options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Clean star</a:t>
            </a:r>
            <a:r>
              <a:rPr lang="en-US" dirty="0" smtClean="0"/>
              <a:t>: people will understand you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Clay-nee star</a:t>
            </a:r>
            <a:r>
              <a:rPr lang="en-US" dirty="0" smtClean="0"/>
              <a:t>: you will have no friends but you will be technically correct</a:t>
            </a:r>
          </a:p>
          <a:p>
            <a:pPr lvl="2">
              <a:lnSpc>
                <a:spcPct val="100000"/>
              </a:lnSpc>
            </a:pPr>
            <a:r>
              <a:rPr lang="en-US" i="1" dirty="0" smtClean="0"/>
              <a:t>Star</a:t>
            </a:r>
            <a:r>
              <a:rPr lang="en-US" dirty="0" smtClean="0"/>
              <a:t>: rob Stephen Kleene of his credit but maintain your dignity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Precision: don’t over-match</a:t>
            </a:r>
          </a:p>
          <a:p>
            <a:pPr lvl="1"/>
            <a:r>
              <a:rPr lang="en-US" dirty="0" smtClean="0"/>
              <a:t>Specificity: false positives are much more likely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Simplicity: use the “mainstream” operators when possible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Conveniently similar to Readability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Conveniently similar to Safety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on’t over-match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alse positives are much more likely because the target set is much smaller than the excluded set, and better understood</a:t>
            </a:r>
          </a:p>
          <a:p>
            <a:pPr lvl="1"/>
            <a:r>
              <a:rPr lang="en-US" dirty="0" smtClean="0"/>
              <a:t>Be as restrictive as possible</a:t>
            </a:r>
          </a:p>
          <a:p>
            <a:pPr lvl="2"/>
            <a:r>
              <a:rPr lang="en-US" dirty="0" smtClean="0"/>
              <a:t>Use anchors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/^Error: /</a:t>
            </a:r>
          </a:p>
          <a:p>
            <a:pPr lvl="2"/>
            <a:r>
              <a:rPr lang="en-US" dirty="0" smtClean="0"/>
              <a:t>Minimize classes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/[ 1][0-9]-[123][0-9]/</a:t>
            </a:r>
          </a:p>
          <a:p>
            <a:pPr lvl="2"/>
            <a:r>
              <a:rPr lang="en-US" dirty="0" smtClean="0"/>
              <a:t>Match the whole line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/^Title: Injuries$/</a:t>
            </a:r>
          </a:p>
          <a:p>
            <a:r>
              <a:rPr lang="en-US" dirty="0" smtClean="0"/>
              <a:t>Avoid common pitfalls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Safety: Common Pitfalls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42982"/>
              </p:ext>
            </p:extLst>
          </p:nvPr>
        </p:nvGraphicFramePr>
        <p:xfrm>
          <a:off x="838200" y="1690688"/>
          <a:ext cx="10515601" cy="47974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92792">
                  <a:extLst>
                    <a:ext uri="{9D8B030D-6E8A-4147-A177-3AD203B41FA5}">
                      <a16:colId xmlns:a16="http://schemas.microsoft.com/office/drawing/2014/main" val="2592593795"/>
                    </a:ext>
                  </a:extLst>
                </a:gridCol>
                <a:gridCol w="2278966">
                  <a:extLst>
                    <a:ext uri="{9D8B030D-6E8A-4147-A177-3AD203B41FA5}">
                      <a16:colId xmlns:a16="http://schemas.microsoft.com/office/drawing/2014/main" val="3548306212"/>
                    </a:ext>
                  </a:extLst>
                </a:gridCol>
                <a:gridCol w="3277772">
                  <a:extLst>
                    <a:ext uri="{9D8B030D-6E8A-4147-A177-3AD203B41FA5}">
                      <a16:colId xmlns:a16="http://schemas.microsoft.com/office/drawing/2014/main" val="545227385"/>
                    </a:ext>
                  </a:extLst>
                </a:gridCol>
                <a:gridCol w="2266071">
                  <a:extLst>
                    <a:ext uri="{9D8B030D-6E8A-4147-A177-3AD203B41FA5}">
                      <a16:colId xmlns:a16="http://schemas.microsoft.com/office/drawing/2014/main" val="423549946"/>
                    </a:ext>
                  </a:extLst>
                </a:gridCol>
              </a:tblGrid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Pitfall</a:t>
                      </a:r>
                      <a:endParaRPr 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regex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Problem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Possible Fix</a:t>
                      </a:r>
                      <a:endParaRPr lang="en-US" sz="2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2722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 are case 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/fail/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Failed job killed.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/[</a:t>
                      </a:r>
                      <a:r>
                        <a:rPr lang="en-US" dirty="0" err="1" smtClean="0"/>
                        <a:t>Ff</a:t>
                      </a:r>
                      <a:r>
                        <a:rPr lang="en-US" dirty="0" smtClean="0"/>
                        <a:t>]ail/</a:t>
                      </a:r>
                    </a:p>
                    <a:p>
                      <a:pPr algn="ctr"/>
                      <a:r>
                        <a:rPr lang="en-US" dirty="0" smtClean="0"/>
                        <a:t>-I</a:t>
                      </a:r>
                      <a:r>
                        <a:rPr lang="en-US" baseline="0" dirty="0" smtClean="0"/>
                        <a:t> /fail/</a:t>
                      </a:r>
                    </a:p>
                    <a:p>
                      <a:pPr algn="ctr"/>
                      <a:r>
                        <a:rPr lang="en-US" baseline="0" dirty="0" smtClean="0"/>
                        <a:t>/fail/I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72208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Counters are “greedy”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/AB*A/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/AB+A/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69336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also matches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/^.*,$/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AB,CD,EF,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/^[A-Z],$/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63013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 is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/.56.113/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$56,113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/\.56\.113/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8217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 is not a wildcard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_.*/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25145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Regexes match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occ_mold_results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/^</a:t>
                      </a:r>
                      <a:r>
                        <a:rPr lang="en-US" dirty="0" err="1" smtClean="0"/>
                        <a:t>old_results</a:t>
                      </a:r>
                      <a:r>
                        <a:rPr lang="en-US" dirty="0" smtClean="0"/>
                        <a:t>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78160"/>
                  </a:ext>
                </a:extLst>
              </a:tr>
              <a:tr h="54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Combo!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jsmith.test</a:t>
                      </a:r>
                      <a:r>
                        <a:rPr lang="en-US" dirty="0" smtClean="0"/>
                        <a:t>.*.cancer/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ajsmith.testicular_cancer</a:t>
                      </a:r>
                      <a:endParaRPr lang="en-US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8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1851"/>
          </a:xfrm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use the “mainstream” operators when possible</a:t>
            </a:r>
          </a:p>
          <a:p>
            <a:r>
              <a:rPr lang="en-US" dirty="0" smtClean="0"/>
              <a:t>Explicitness</a:t>
            </a:r>
          </a:p>
          <a:p>
            <a:pPr lvl="1"/>
            <a:r>
              <a:rPr lang="en-US" dirty="0" smtClean="0"/>
              <a:t>Use more exhaustive techniques when appropriate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33039"/>
            <a:ext cx="10515600" cy="109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Basically same as Readability</a:t>
            </a:r>
          </a:p>
          <a:p>
            <a:r>
              <a:rPr lang="en-US" dirty="0" smtClean="0"/>
              <a:t>Unlikely to actually come up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707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Portability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 you have two problems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xit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quick and fail quick</a:t>
            </a:r>
          </a:p>
          <a:p>
            <a:r>
              <a:rPr lang="en-US" dirty="0" smtClean="0"/>
              <a:t>Failing quick is more important</a:t>
            </a:r>
          </a:p>
          <a:p>
            <a:pPr lvl="1"/>
            <a:r>
              <a:rPr lang="en-US" dirty="0" smtClean="0"/>
              <a:t>Failure means processing the whole line</a:t>
            </a:r>
            <a:endParaRPr lang="en-US" dirty="0"/>
          </a:p>
          <a:p>
            <a:pPr lvl="1"/>
            <a:r>
              <a:rPr lang="en-US" dirty="0" smtClean="0"/>
              <a:t>Spend most of the time failing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/>
              <a:t>Very similar to </a:t>
            </a:r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Anchoring</a:t>
            </a:r>
          </a:p>
          <a:p>
            <a:pPr lvl="1"/>
            <a:r>
              <a:rPr lang="en-US" dirty="0" smtClean="0"/>
              <a:t>Minimize wildcards and N counters</a:t>
            </a:r>
          </a:p>
          <a:p>
            <a:pPr lvl="1"/>
            <a:r>
              <a:rPr lang="en-US" dirty="0" smtClean="0"/>
              <a:t>Avoid backtracking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293684" y="5244041"/>
            <a:ext cx="522643" cy="510889"/>
          </a:xfrm>
          <a:prstGeom prst="rect">
            <a:avLst/>
          </a:prstGeom>
          <a:solidFill>
            <a:srgbClr val="CD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36074" y="5244041"/>
            <a:ext cx="469753" cy="510889"/>
          </a:xfrm>
          <a:prstGeom prst="rect">
            <a:avLst/>
          </a:prstGeom>
          <a:solidFill>
            <a:srgbClr val="CD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26188" y="5244042"/>
            <a:ext cx="2002715" cy="510889"/>
          </a:xfrm>
          <a:prstGeom prst="rect">
            <a:avLst/>
          </a:prstGeom>
          <a:solidFill>
            <a:srgbClr val="CDF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06466" y="4303059"/>
            <a:ext cx="505609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06466" y="4303059"/>
            <a:ext cx="3026485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3685" y="4303059"/>
            <a:ext cx="505609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9295" y="4303059"/>
            <a:ext cx="2506532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06466" y="4303059"/>
            <a:ext cx="2015266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28903" y="4303059"/>
            <a:ext cx="476924" cy="839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93684" y="5142154"/>
            <a:ext cx="3033657" cy="646332"/>
            <a:chOff x="7293684" y="5142154"/>
            <a:chExt cx="3033657" cy="646332"/>
          </a:xfrm>
        </p:grpSpPr>
        <p:sp>
          <p:nvSpPr>
            <p:cNvPr id="16" name="TextBox 15"/>
            <p:cNvSpPr txBox="1"/>
            <p:nvPr/>
          </p:nvSpPr>
          <p:spPr>
            <a:xfrm>
              <a:off x="7293684" y="5142154"/>
              <a:ext cx="498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o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8617" y="5158931"/>
              <a:ext cx="763791" cy="6127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.*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28903" y="5142155"/>
              <a:ext cx="498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o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223" y="3690283"/>
            <a:ext cx="9839553" cy="1553759"/>
          </a:xfrm>
        </p:spPr>
        <p:txBody>
          <a:bodyPr wrap="none">
            <a:spAutoFit/>
          </a:bodyPr>
          <a:lstStyle/>
          <a:p>
            <a:pPr marL="0" indent="0">
              <a:buNone/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988" y="2402541"/>
            <a:ext cx="373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/o.*o/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 #2</a:t>
            </a:r>
            <a:r>
              <a:rPr lang="en-US" dirty="0"/>
              <a:t>: </a:t>
            </a:r>
            <a:r>
              <a:rPr lang="en-US" dirty="0" smtClean="0"/>
              <a:t>“regex </a:t>
            </a:r>
            <a:r>
              <a:rPr lang="en-US" u="sng" dirty="0"/>
              <a:t>always</a:t>
            </a:r>
            <a:r>
              <a:rPr lang="en-US" dirty="0"/>
              <a:t> go from left to </a:t>
            </a:r>
            <a:r>
              <a:rPr lang="en-US" dirty="0" smtClean="0"/>
              <a:t>right”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10" grpId="0" animBg="1"/>
      <p:bldP spid="11" grpId="0" animBg="1"/>
      <p:bldP spid="11" grpId="1" animBg="1"/>
      <p:bldP spid="7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Delimited 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([^:]*:){2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}[^:]* /</a:t>
            </a:r>
          </a:p>
          <a:p>
            <a:r>
              <a:rPr lang="en-US" dirty="0" smtClean="0"/>
              <a:t>Doubles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/([a-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-Z])\1/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” with 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 .. …. ..:..:.. /</a:t>
            </a:r>
          </a:p>
          <a:p>
            <a:r>
              <a:rPr lang="en-US" dirty="0" smtClean="0"/>
              <a:t>Testing regex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</a:p>
          <a:p>
            <a:r>
              <a:rPr lang="en-US" dirty="0" smtClean="0"/>
              <a:t>Using grep for highlighting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|$)/</a:t>
            </a:r>
          </a:p>
          <a:p>
            <a:r>
              <a:rPr lang="en-US" dirty="0" smtClean="0"/>
              <a:t>Lazy dots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‘/don.t/’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Ease, capabilities,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Regexes can be very intuitive to read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/^Door/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/A(BC|DE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)*1[234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</a:p>
          <a:p>
            <a:pPr marL="457200" lvl="1" indent="0">
              <a:buNone/>
            </a:pPr>
            <a:r>
              <a:rPr lang="en-US" i="1" dirty="0" smtClean="0">
                <a:cs typeface="Courier New" panose="02070309020205020404" pitchFamily="49" charset="0"/>
              </a:rPr>
              <a:t>Any language requires some literacy to be intuitive</a:t>
            </a:r>
            <a:endParaRPr lang="en-US" i="1" dirty="0">
              <a:cs typeface="Courier New" panose="02070309020205020404" pitchFamily="49" charset="0"/>
            </a:endParaRPr>
          </a:p>
          <a:p>
            <a:r>
              <a:rPr lang="en-US" dirty="0" smtClean="0"/>
              <a:t>Regexes are bad </a:t>
            </a:r>
            <a:r>
              <a:rPr lang="en-US" dirty="0"/>
              <a:t>at conditionals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Mc|Mac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)[A-Z]</a:t>
            </a:r>
          </a:p>
          <a:p>
            <a:r>
              <a:rPr lang="en-US" dirty="0"/>
              <a:t>Can’t do “math”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/a{N}b{N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7434" y="4796448"/>
            <a:ext cx="374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800" u="sng" dirty="0" smtClean="0">
                <a:solidFill>
                  <a:srgbClr val="FF0000"/>
                </a:solidFill>
                <a:cs typeface="Courier New" panose="02070309020205020404" pitchFamily="49" charset="0"/>
              </a:rPr>
              <a:t>This </a:t>
            </a:r>
            <a:r>
              <a:rPr lang="en-US" sz="2800" u="sng" dirty="0">
                <a:solidFill>
                  <a:srgbClr val="FF0000"/>
                </a:solidFill>
                <a:cs typeface="Courier New" panose="02070309020205020404" pitchFamily="49" charset="0"/>
              </a:rPr>
              <a:t>is not a thing!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68" y="440575"/>
            <a:ext cx="11420669" cy="6035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(?:(?:\r\n)?[ \t])*(?:(?:(?:[^()&lt;&gt;@,;:\\".\[\] \000‑\031]+(?:(?:(?:\r\n)?[  \t])+|\Z|(?=[\["()&lt;&gt;@,;:\\".\[\]]))|"(?:[^\"\r\\]|\\.|(?:(?:\r\n)?[ \t]))*"(?:(?: \r\n)?[ \t])*)(?:\.(?:(?:\r\n)?[ \t])*(?:[^()&lt;&gt;@,;:\\".\[\] \000‑\031]+(?:(?:( ?:\r\n)?[ \t])+|\Z|(?=[\["()&lt;&gt;@,;:\\".\[\]]))|"(?:[^\"\r\\]|\\.|(?:(?:\r\n)?[ \t]))*"(?:(?:\r\n)?[ \t])*))*@(?:(?:\r\n)?[ \t])*(?:[^()&lt;&gt;@,;:\\".\[\] \000‑\0 31]+(?:(?:(?:\r\n)?[ \t])+|\Z|(?=[\["()&lt;&gt;@,;:\\".\[\]]))|\[([^\[\]\r\\]|\\.)*\ ](?:(?:\r\n)?[ \t])*)(?:\.(?:(?:\r\n)?[ \t])*(?:[^()&lt;&gt;@,;:\\".\[\] \000‑\031]+ (?:(?:(?:\r\n)?[ \t])+|\Z|(?=[\["()&lt;&gt;@,;:\\".\[\]]))|\[([^\[\]\r\\]|\\.)*\](?: (?:\r\n)?[ \t])*))*|(?:[^()&lt;&gt;@,;:\\".\[\] \000‑\031]+(?:(?:(?:\r\n)?[ \t])+|\Z |(?=[\["()&lt;&gt;@,;:\\".\[\]]))|"(?:[^\"\r\\]|\\.|(?:(?:\r\n)?[ \t]))*"(?:(?:\r\n) ?[ \t])*)*\&lt;(?:(?:\r\n)?[ \t])*(?:@(?:[^()&lt;&gt;@,;:\\".\[\] \000‑\031]+(?:(?:(?:\ r\n)?[ \t])+|\Z|(?=[\["()&lt;&gt;@,;:\\".\[\]]))|\[([^\[\]\r\\]|\\.)*\](?:(?:\r\n)?[  \t])*)(?:\.(?:(?:\r\n)?[ \t])*(?:[^()&lt;&gt;@,;:\\".\[\] \000‑\031]+(?:(?:(?:\r\n) ?[ \t])+|\Z|(?=[\["()&lt;&gt;@,;:\\".\[\]]))|\[([^\[\]\r\\]|\\.)*\](?:(?:\r\n)?[ \t] )*))*(?:,@(?:(?:\r\n)?[ \t])*(?:[^()&lt;&gt;@,;:\\".\[\] \000‑\031]+(?:(?:(?:\r\n)?[  \t])+|\Z|(?=[\["()&lt;&gt;@,;:\\".\[\]]))|\[([^\[\]\r\\]|\\.)*\](?:(?:\r\n)?[ \t])* )(?:\.(?:(?:\r\n)?[ \t])*(?:[^()&lt;&gt;@,;:\\".\[\] \000‑\031]+(?:(?:(?:\r\n)?[ \t] )+|\Z|(?=[\["()&lt;&gt;@,;:\\".\[\]]))|\[([^\[\]\r\\]|\\.)*\](?:(?:\r\n)?[ \t])*))*) *:(?:(?:\r\n)?[ \t])*)?(?:[^()&lt;&gt;@,;:\\".\[\] \000‑\031]+(?:(?:(?:\r\n)?[ \t])+ |\Z|(?=[\["()&lt;&gt;@,;:\\".\[\]]))|"(?:[^\"\r\\]|\\.|(?:(?:\r\n)?[ \t]))*"(?:(?:\r \n)?[ \t])*)(?:\.(?:(?:\r\n)?[ \t])*(?:[^()&lt;&gt;@,;:\\".\[\] \000‑\031]+(?:(?:(?: \r\n)?[ \t])+|\Z|(?=[\["()&lt;&gt;@,;:\\".\[\]]))|"(?:[^\"\r\\]|\\.|(?:(?:\r\n)?[ \t ]))*"(?:(?:\r\n)?[ \t])*))*@(?:(?:\r\n)?[ \t])*(?:[^()&lt;&gt;@,;:\\".\[\] \000‑\031 ]+(?:(?:(?:\r\n)?[ \t])+|\Z|(?=[\["()&lt;&gt;@,;:\\".\[\]]))|\[([^\[\]\r\\]|\\.)*\]( ?:(?:\r\n)?[ \t])*)(?:\.(?:(?:\r\n)?[ \t])*(?:[^()&lt;&gt;@,;:\\".\[\] \000‑\031]+(? :(?:(?:\r\n)?[ \t])+|\Z|(?=[\["()&lt;&gt;@,;:\\".\[\]]))|\[([^\[\]\r\\]|\\.)*\](?:(? :\r\n)?[ \t])*))*\&gt;(?:(?:\r\n)?[ \t])*)|(?:[^()&lt;&gt;@,;:\\".\[\] \000‑\031]+(?:(? :(?:\r\n)?[ \t])+|\Z|(?=[\["()&lt;&gt;@,;:\\".\[\]]))|"(?:[^\"\r\\]|\\.|(?:(?:\r\n)? [ \t]))*"(?:(?:\r\n)?[ \t])*)*:(?:(?:\r\n)?[ \t])*(?:(?:(?:[^()&lt;&gt;@,;:\\".\[\] \000‑\031]+(?:(?:(?:\r\n)?[ \t])+|\Z|(?=[\["()&lt;&gt;@,;:\\".\[\]]))|"(?:[^\"\r\\]| \\.|(?:(?:\r\n)?[ \t]))*"(?:(?:\r\n)?[ \t])*)(?:\.(?:(?:\r\n)?[ \t])*(?:[^()&lt;&gt; @,;:\\".\[\] \000‑\031]+(?:(?:(?:\r\n)?[ \t])+|\Z|(?=[\["()&lt;&gt;@,;:\\".\[\]]))|" (?:[^\"\r\\]|\\.|(?:(?:\r\n)?[ \t]))*"(?:(?:\r\n)?[ \t])*))*@(?:(?:\r\n)?[ \t] )*(?:[^()&lt;&gt;@,;:\\".\[\] \000‑\031]+(?:(?:(?:\r\n)?[ \t])+|\Z|(?=[\["()&lt;&gt;@,;:\\ ".\[\]]))|\[([^\[\]\r\\]|\\.)*\](?:(?:\r\n)?[ \t])*)(?:\.(?:(?:\r\n)?[ \t])*(? :[^()&lt;&gt;@,;:\\".\[\] \000‑\031]+(?:(?:(?:\r\n)?[ \t])+|\Z|(?=[\["()&lt;&gt;@,;:\\".\[ \]]))|\[([^\[\]\r\\]|\\.)*\](?:(?:\r\n)?[ \t])*))*|(?:[^()&lt;&gt;@,;:\\".\[\] \000‑ \031]+(?:(?:(?:\r\n)?[ \t])+|\Z|(?=[\["()&lt;&gt;@,;:\\".\[\]]))|"(?:[^\"\r\\]|\\.|( ?:(?:\r\n)?[ \t]))*"(?:(?:\r\n)?[ \t])*)*\&lt;(?:(?:\r\n)?[ \t])*(?:@(?:[^()&lt;&gt;@,; :\\".\[\] \000‑\031]+(?:(?:(?:\r\n)?[ \t])+|\Z|(?=[\["()&lt;&gt;@,;:\\".\[\]]))|\[([ ^\[\]\r\\]|\\.)*\](?:(?:\r\n)?[ \t])*)(?:\.(?:(?:\r\n)?[ \t])*(?:[^()&lt;&gt;@,;:\\" .\[\] \000‑\031]+(?:(?:(?:\r\n)?[ \t])+|\Z|(?=[\["()&lt;&gt;@,;:\\".\[\]]))|\[([^\[\ ]\r\\]|\\.)*\](?:(?:\r\n)?[ \t])*))*(?:,@(?:(?:\r\n)?[ \t])*(?:[^()&lt;&gt;@,;:\\".\ [\] \000‑\031]+(?:(?:(?:\r\n)?[ \t])+|\Z|(?=[\["()&lt;&gt;@,;:\\".\[\]]))|\[([^\[\]\ r\\]|\\.)*\](?:(?:\r\n)?[ \t])*)(?:\.(?:(?:\r\n)?[ \t])*(?:[^()&lt;&gt;@,;:\\".\[\] \000‑\031]+(?:(?:(?:\r\n)?[ \t])+|\Z|(?=[\["()&lt;&gt;@,;:\\".\[\]]))|\[([^\[\]\r\\] |\\.)*\](?:(?:\r\n)?[ \t])*))*)*:(?:(?:\r\n)?[ \t])*)?(?:[^()&lt;&gt;@,;:\\".\[\] \0 00‑\031]+(?:(?:(?:\r\n)?[ \t])+|\Z|(?=[\["()&lt;&gt;@,;:\\".\[\]]))|"(?:[^\"\r\\]|\\ .|(?:(?:\r\n)?[ \t]))*"(?:(?:\r\n)?[ \t])*)(?:\.(?:(?:\r\n)?[ \t])*(?:[^()&lt;&gt;@, ;:\\".\[\] \000‑\031]+(?:(?:(?:\r\n)?[ \t])+|\Z|(?=[\["()&lt;&gt;@,;:\\".\[\]]))|"(? :[^\"\r\\]|\\.|(?:(?:\r\n)?[ \t]))*"(?:(?:\r\n)?[ \t])*))*@(?:(?:\r\n)?[ \t])* (?:[^()&lt;&gt;@,;:\\".\[\] \000‑\031]+(?:(?:(?:\r\n)?[ \t])+|\Z|(?=[\["()&lt;&gt;@,;:\\". \[\]]))|\[([^\[\]\r\\]|\\.)*\](?:(?:\r\n)?[ \t])*)(?:\.(?:(?:\r\n)?[ \t])*(?:[ ^()&lt;&gt;@,;:\\".\[\] \000‑\031]+(?:(?:(?:\r\n)?[ \t])+|\Z|(?=[\["()&lt;&gt;@,;:\\".\[\] ]))|\[([^\[\]\r\\]|\\.)*\](?:(?:\r\n)?[ \t])*))*\&gt;(?:(?:\r\n)?[ \t])*)(?:,\s*( ?:(?:[^()&lt;&gt;@,;:\\".\[\] \000‑\031]+(?:(?:(?:\r\n)?[ \t])+|\Z|(?=[\["()&lt;&gt;@,;:\\ ".\[\]]))|"(?:[^\"\r\\]|\\.|(?:(?:\r\n)?[ \t]))*"(?:(?:\r\n)?[ \t])*)(?:\.(?:( ?:\r\n)?[ \t])*(?:[^()&lt;&gt;@,;:\\".\[\] \000‑\031]+(?:(?:(?:\r\n)?[ \t])+|\Z|(?=[ \["()&lt;&gt;@,;:\\".\[\]]))|"(?:[^\"\r\\]|\\.|(?:(?:\r\n)?[ \t]))*"(?:(?:\r\n)?[ \t ])*))*@(?:(?:\r\n)?[ \t])*(?:[^()&lt;&gt;@,;:\\".\[\] \000‑\031]+(?:(?:(?:\r\n)?[ \t ])+|\Z|(?=[\["()&lt;&gt;@,;:\\".\[\]]))|\[([^\[\]\r\\]|\\.)*\](?:(?:\r\n)?[ \t])*)(? :\.(?:(?:\r\n)?[ \t])*(?:[^()&lt;&gt;@,;:\\".\[\] \000‑\031]+(?:(?:(?:\r\n)?[ \t])+| \Z|(?=[\["()&lt;&gt;@,;:\\".\[\]]))|\[([^\[\]\r\\]|\\.)*\](?:(?:\r\n)?[ \t])*))*|(?: [^()&lt;&gt;@,;:\\".\[\] \000‑\031]+(?:(?:(?:\r\n)?[ \t])+|\Z|(?=[\["()&lt;&gt;@,;:\\".\[\ ]]))|"(?:[^\"\r\\]|\\.|(?:(?:\r\n)?[ \t]))*"(?:(?:\r\n)?[ \t])*)*\&lt;(?:(?:\r\n) ?[ \t])*(?:@(?:[^()&lt;&gt;@,;:\\".\[\] \000‑\031]+(?:(?:(?:\r\n)?[ \t])+|\Z|(?=[\[" ()&lt;&gt;@,;:\\".\[\]]))|\[([^\[\]\r\\]|\\.)*\](?:(?:\r\n)?[ \t])*)(?:\.(?:(?:\r\n) ?[ \t])*(?:[^()&lt;&gt;@,;:\\".\[\] \000‑\031]+(?:(?:(?:\r\n)?[ \t])+|\Z|(?=[\["()&lt;&gt; @,;:\\".\[\]]))|\[([^\[\]\r\\]|\\.)*\](?:(?:\r\n)?[ \t])*))*(?:,@(?:(?:\r\n)?[  \t])*(?:[^()&lt;&gt;@,;:\\".\[\] \000‑\031]+(?:(?:(?:\r\n)?[ \t])+|\Z|(?=[\["()&lt;&gt;@, ;:\\".\[\]]))|\[([^\[\]\r\\]|\\.)*\](?:(?:\r\n)?[ \t])*)(?:\.(?:(?:\r\n)?[ \t] )*(?:[^()&lt;&gt;@,;:\\".\[\] \000‑\031]+(?:(?:(?:\r\n)?[ \t])+|\Z|(?=[\["()&lt;&gt;@,;:\\ ".\[\]]))|\[([^\[\]\r\\]|\\.)*\](?:(?:\r\n)?[ \t])*))*)*:(?:(?:\r\n)?[ \t])*)? (?:[^()&lt;&gt;@,;:\\".\[\] \000‑\031]+(?:(?:(?:\r\n)?[ \t])+|\Z|(?=[\["()&lt;&gt;@,;:\\". \[\]]))|"(?:[^\"\r\\]|\\.|(?:(?:\r\n)?[ \t]))*"(?:(?:\r\n)?[ \t])*)(?:\.(?:(?: \r\n)?[ \t])*(?:[^()&lt;&gt;@,;:\\".\[\] \000‑\031]+(?:(?:(?:\r\n)?[ \t])+|\Z|(?=[\[ "()&lt;&gt;@,;:\\".\[\]]))|"(?:[^\"\r\\]|\\.|(?:(?:\r\n)?[ \t]))*"(?:(?:\r\n)?[ \t]) *))*@(?:(?:\r\n)?[ \t])*(?:[^()&lt;&gt;@,;:\\".\[\] \000‑\031]+(?:(?:(?:\r\n)?[ \t]) +|\Z|(?=[\["()&lt;&gt;@,;:\\".\[\]]))|\[([^\[\]\r\\]|\\.)*\](?:(?:\r\n)?[ \t])*)(?:\ .(?:(?:\r\n)?[ \t])*(?:[^()&lt;&gt;@,;:\\".\[\] \000‑\031]+(?:(?:(?:\r\n)?[ \t])+|\Z |(?=[\["()&lt;&gt;@,;:\\".\[\]]))|\[([^\[\]\r\\]|\\.)*\](?:(?:\r\n)?[ \t])*))*\&gt;(?:( ?:\r\n)?[ \t])*))*)?;\s*)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37983" y="1770611"/>
            <a:ext cx="7326438" cy="31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Using Regular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Now</a:t>
            </a:r>
            <a:r>
              <a:rPr kumimoji="0" lang="en-US" sz="39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you have no excuse!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21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and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Formally, they’re a bit like grammars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ctr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ctr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/ab*aa(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)*/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Describes the set of strings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aaababa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abaaba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abbaaba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abaaba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abaababa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abbaaba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abbababa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…]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dirty="0" smtClean="0"/>
              <a:t>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 smtClean="0"/>
              <a:t>“All the strings that begin with an ‘a’ and then have some ‘b’s and then two more ‘a’s and then some ‘ab’s”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4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SIR Model"/>
          <p:cNvGrpSpPr/>
          <p:nvPr/>
        </p:nvGrpSpPr>
        <p:grpSpPr>
          <a:xfrm>
            <a:off x="6328282" y="1613300"/>
            <a:ext cx="4243137" cy="4604386"/>
            <a:chOff x="6328282" y="1613300"/>
            <a:chExt cx="4243137" cy="4604386"/>
          </a:xfrm>
        </p:grpSpPr>
        <p:grpSp>
          <p:nvGrpSpPr>
            <p:cNvPr id="58" name="SIR Model Graph"/>
            <p:cNvGrpSpPr/>
            <p:nvPr/>
          </p:nvGrpSpPr>
          <p:grpSpPr>
            <a:xfrm>
              <a:off x="8212361" y="1613300"/>
              <a:ext cx="1720734" cy="4604386"/>
              <a:chOff x="1043248" y="1585393"/>
              <a:chExt cx="1720734" cy="4604386"/>
            </a:xfrm>
          </p:grpSpPr>
          <p:sp>
            <p:nvSpPr>
              <p:cNvPr id="66" name="Flowchart: Alternate Process 65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Susceptible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Flowchart: Alternate Process 66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Recovered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Flowchart: Alternate Process 67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Infected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66" idx="2"/>
                <a:endCxn id="68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8" idx="2"/>
                <a:endCxn id="67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SIR Model Labels"/>
            <p:cNvGrpSpPr/>
            <p:nvPr/>
          </p:nvGrpSpPr>
          <p:grpSpPr>
            <a:xfrm>
              <a:off x="6328282" y="1613300"/>
              <a:ext cx="4243137" cy="4604386"/>
              <a:chOff x="6328282" y="1613300"/>
              <a:chExt cx="4243137" cy="4604386"/>
            </a:xfrm>
          </p:grpSpPr>
          <p:sp>
            <p:nvSpPr>
              <p:cNvPr id="60" name="Left Brace 59"/>
              <p:cNvSpPr/>
              <p:nvPr/>
            </p:nvSpPr>
            <p:spPr>
              <a:xfrm>
                <a:off x="7416001" y="1613300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8282" y="3589556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0000"/>
                    </a:solidFill>
                  </a:rPr>
                  <a:t>SIR Model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66317" y="2805813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Contract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066317" y="4624921"/>
                <a:ext cx="1505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Recuperate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5" name="State Machine"/>
          <p:cNvGrpSpPr/>
          <p:nvPr/>
        </p:nvGrpSpPr>
        <p:grpSpPr>
          <a:xfrm>
            <a:off x="612128" y="1687917"/>
            <a:ext cx="5025870" cy="4604386"/>
            <a:chOff x="6327930" y="1613300"/>
            <a:chExt cx="5025870" cy="4604386"/>
          </a:xfrm>
        </p:grpSpPr>
        <p:grpSp>
          <p:nvGrpSpPr>
            <p:cNvPr id="39" name="State Machine Graph"/>
            <p:cNvGrpSpPr/>
            <p:nvPr/>
          </p:nvGrpSpPr>
          <p:grpSpPr>
            <a:xfrm>
              <a:off x="8212009" y="1613300"/>
              <a:ext cx="1720734" cy="4604386"/>
              <a:chOff x="1043248" y="1585393"/>
              <a:chExt cx="1720734" cy="4604386"/>
            </a:xfrm>
          </p:grpSpPr>
          <p:sp>
            <p:nvSpPr>
              <p:cNvPr id="40" name="Flowchart: Alternate Process 39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lowchart: Alternate Process 40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lowchart: Alternate Process 41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0" idx="2"/>
                <a:endCxn id="42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2" idx="2"/>
                <a:endCxn id="41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State Machine Labels"/>
            <p:cNvGrpSpPr/>
            <p:nvPr/>
          </p:nvGrpSpPr>
          <p:grpSpPr>
            <a:xfrm>
              <a:off x="6327930" y="1613300"/>
              <a:ext cx="5025870" cy="4604386"/>
              <a:chOff x="4666770" y="1687917"/>
              <a:chExt cx="5025870" cy="4604386"/>
            </a:xfrm>
          </p:grpSpPr>
          <p:sp>
            <p:nvSpPr>
              <p:cNvPr id="46" name="Left Brace 45"/>
              <p:cNvSpPr/>
              <p:nvPr/>
            </p:nvSpPr>
            <p:spPr>
              <a:xfrm>
                <a:off x="5754489" y="1687917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66770" y="3664173"/>
                <a:ext cx="1002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State Machine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555879" y="2014484"/>
                <a:ext cx="80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555879" y="2908578"/>
                <a:ext cx="1136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Transition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stCxn id="47" idx="1"/>
              </p:cNvCxnSpPr>
              <p:nvPr/>
            </p:nvCxnSpPr>
            <p:spPr>
              <a:xfrm flipH="1">
                <a:off x="8369673" y="2199150"/>
                <a:ext cx="186206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7565001" y="3093244"/>
                <a:ext cx="990878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40</a:t>
            </a:fld>
            <a:endParaRPr lang="en-US"/>
          </a:p>
        </p:txBody>
      </p:sp>
      <p:grpSp>
        <p:nvGrpSpPr>
          <p:cNvPr id="96" name="Graph"/>
          <p:cNvGrpSpPr/>
          <p:nvPr/>
        </p:nvGrpSpPr>
        <p:grpSpPr>
          <a:xfrm>
            <a:off x="838796" y="1690688"/>
            <a:ext cx="4530566" cy="4604386"/>
            <a:chOff x="6550843" y="1613300"/>
            <a:chExt cx="4530566" cy="4604386"/>
          </a:xfrm>
        </p:grpSpPr>
        <p:grpSp>
          <p:nvGrpSpPr>
            <p:cNvPr id="54" name="Graph Labels"/>
            <p:cNvGrpSpPr/>
            <p:nvPr/>
          </p:nvGrpSpPr>
          <p:grpSpPr>
            <a:xfrm>
              <a:off x="6550843" y="1613300"/>
              <a:ext cx="4530566" cy="4604386"/>
              <a:chOff x="264622" y="1690688"/>
              <a:chExt cx="4467814" cy="460438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64622" y="3805444"/>
                <a:ext cx="814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Graph</a:t>
                </a:r>
                <a:endParaRPr lang="en-US" dirty="0"/>
              </a:p>
            </p:txBody>
          </p:sp>
          <p:sp>
            <p:nvSpPr>
              <p:cNvPr id="25" name="Left Brace 24"/>
              <p:cNvSpPr/>
              <p:nvPr/>
            </p:nvSpPr>
            <p:spPr>
              <a:xfrm>
                <a:off x="1124712" y="1690688"/>
                <a:ext cx="512064" cy="4604386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26102" y="2017255"/>
                <a:ext cx="80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26102" y="2911349"/>
                <a:ext cx="661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Edge</a:t>
                </a:r>
                <a:endParaRPr lang="en-US" dirty="0"/>
              </a:p>
            </p:txBody>
          </p:sp>
          <p:cxnSp>
            <p:nvCxnSpPr>
              <p:cNvPr id="29" name="Straight Arrow Connector 28"/>
              <p:cNvCxnSpPr>
                <a:stCxn id="26" idx="1"/>
              </p:cNvCxnSpPr>
              <p:nvPr/>
            </p:nvCxnSpPr>
            <p:spPr>
              <a:xfrm flipH="1">
                <a:off x="3739896" y="2201921"/>
                <a:ext cx="186206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35224" y="3096015"/>
                <a:ext cx="990878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9" name="State Machine Graph"/>
            <p:cNvGrpSpPr/>
            <p:nvPr/>
          </p:nvGrpSpPr>
          <p:grpSpPr>
            <a:xfrm>
              <a:off x="8205554" y="1613300"/>
              <a:ext cx="1720734" cy="4604386"/>
              <a:chOff x="1043248" y="1585393"/>
              <a:chExt cx="1720734" cy="4604386"/>
            </a:xfrm>
          </p:grpSpPr>
          <p:sp>
            <p:nvSpPr>
              <p:cNvPr id="90" name="Flowchart: Alternate Process 89"/>
              <p:cNvSpPr/>
              <p:nvPr/>
            </p:nvSpPr>
            <p:spPr>
              <a:xfrm>
                <a:off x="1043248" y="158539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lowchart: Alternate Process 90"/>
              <p:cNvSpPr/>
              <p:nvPr/>
            </p:nvSpPr>
            <p:spPr>
              <a:xfrm>
                <a:off x="1043248" y="5167313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Flowchart: Alternate Process 91"/>
              <p:cNvSpPr/>
              <p:nvPr/>
            </p:nvSpPr>
            <p:spPr>
              <a:xfrm>
                <a:off x="1043248" y="3373582"/>
                <a:ext cx="1720734" cy="1022466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" name="Straight Arrow Connector 92"/>
              <p:cNvCxnSpPr>
                <a:stCxn id="90" idx="2"/>
                <a:endCxn id="92" idx="0"/>
              </p:cNvCxnSpPr>
              <p:nvPr/>
            </p:nvCxnSpPr>
            <p:spPr>
              <a:xfrm>
                <a:off x="1903615" y="2607859"/>
                <a:ext cx="0" cy="76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91" idx="0"/>
              </p:cNvCxnSpPr>
              <p:nvPr/>
            </p:nvCxnSpPr>
            <p:spPr>
              <a:xfrm>
                <a:off x="1903615" y="4396048"/>
                <a:ext cx="0" cy="771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Appendix A: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Coffee Machine"/>
          <p:cNvGrpSpPr/>
          <p:nvPr/>
        </p:nvGrpSpPr>
        <p:grpSpPr>
          <a:xfrm>
            <a:off x="668063" y="1300999"/>
            <a:ext cx="5468771" cy="5104918"/>
            <a:chOff x="668064" y="278533"/>
            <a:chExt cx="4214146" cy="6127384"/>
          </a:xfrm>
        </p:grpSpPr>
        <p:sp>
          <p:nvSpPr>
            <p:cNvPr id="40" name="Flowchart: Alternate Process 39"/>
            <p:cNvSpPr/>
            <p:nvPr/>
          </p:nvSpPr>
          <p:spPr>
            <a:xfrm>
              <a:off x="2567558" y="278533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Beverage</a:t>
              </a:r>
            </a:p>
            <a:p>
              <a:pPr algn="ctr"/>
              <a:r>
                <a:rPr lang="en-US" dirty="0" smtClean="0"/>
                <a:t>Selection</a:t>
              </a:r>
              <a:endParaRPr lang="en-US" dirty="0"/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2567558" y="4085706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Selection</a:t>
              </a:r>
              <a:endParaRPr lang="en-US" dirty="0"/>
            </a:p>
          </p:txBody>
        </p:sp>
        <p:sp>
          <p:nvSpPr>
            <p:cNvPr id="42" name="Flowchart: Alternate Process 41"/>
            <p:cNvSpPr/>
            <p:nvPr/>
          </p:nvSpPr>
          <p:spPr>
            <a:xfrm>
              <a:off x="1038399" y="1790404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Bean Selection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40" idx="2"/>
              <a:endCxn id="42" idx="0"/>
            </p:cNvCxnSpPr>
            <p:nvPr/>
          </p:nvCxnSpPr>
          <p:spPr>
            <a:xfrm flipH="1">
              <a:off x="1898766" y="1300999"/>
              <a:ext cx="1529159" cy="48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Flowchart: Alternate Process 55"/>
            <p:cNvSpPr/>
            <p:nvPr/>
          </p:nvSpPr>
          <p:spPr>
            <a:xfrm>
              <a:off x="3645121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Large</a:t>
              </a:r>
              <a:endParaRPr lang="en-US" dirty="0"/>
            </a:p>
          </p:txBody>
        </p:sp>
        <p:sp>
          <p:nvSpPr>
            <p:cNvPr id="57" name="Flowchart: Alternate Process 56"/>
            <p:cNvSpPr/>
            <p:nvPr/>
          </p:nvSpPr>
          <p:spPr>
            <a:xfrm>
              <a:off x="2096849" y="5557672"/>
              <a:ext cx="1132992" cy="84824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Dispense</a:t>
              </a:r>
            </a:p>
            <a:p>
              <a:pPr algn="ctr"/>
              <a:r>
                <a:rPr lang="en-US" dirty="0" smtClean="0"/>
                <a:t>Small</a:t>
              </a:r>
              <a:endParaRPr lang="en-US" dirty="0"/>
            </a:p>
          </p:txBody>
        </p:sp>
        <p:cxnSp>
          <p:nvCxnSpPr>
            <p:cNvPr id="116" name="Elbow Connector 115"/>
            <p:cNvCxnSpPr/>
            <p:nvPr/>
          </p:nvCxnSpPr>
          <p:spPr>
            <a:xfrm rot="16200000" flipH="1">
              <a:off x="1655323" y="3454717"/>
              <a:ext cx="1554083" cy="270388"/>
            </a:xfrm>
            <a:prstGeom prst="bentConnector3">
              <a:avLst>
                <a:gd name="adj1" fmla="val 9984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 rot="16200000" flipH="1">
              <a:off x="903999" y="3181489"/>
              <a:ext cx="2032181" cy="1294940"/>
            </a:xfrm>
            <a:prstGeom prst="bentConnector3">
              <a:avLst>
                <a:gd name="adj1" fmla="val 1000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stCxn id="42" idx="2"/>
              <a:endCxn id="41" idx="1"/>
            </p:cNvCxnSpPr>
            <p:nvPr/>
          </p:nvCxnSpPr>
          <p:spPr>
            <a:xfrm rot="16200000" flipH="1">
              <a:off x="1341128" y="3370508"/>
              <a:ext cx="1784069" cy="6687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40" idx="2"/>
              <a:endCxn id="41" idx="0"/>
            </p:cNvCxnSpPr>
            <p:nvPr/>
          </p:nvCxnSpPr>
          <p:spPr>
            <a:xfrm>
              <a:off x="3427925" y="1300999"/>
              <a:ext cx="0" cy="278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41" idx="2"/>
              <a:endCxn id="57" idx="0"/>
            </p:cNvCxnSpPr>
            <p:nvPr/>
          </p:nvCxnSpPr>
          <p:spPr>
            <a:xfrm flipH="1">
              <a:off x="2663345" y="5108172"/>
              <a:ext cx="764580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1" idx="2"/>
              <a:endCxn id="56" idx="0"/>
            </p:cNvCxnSpPr>
            <p:nvPr/>
          </p:nvCxnSpPr>
          <p:spPr>
            <a:xfrm>
              <a:off x="3427925" y="5108172"/>
              <a:ext cx="783692" cy="449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Coffee Machine Transition Labels"/>
            <p:cNvGrpSpPr/>
            <p:nvPr/>
          </p:nvGrpSpPr>
          <p:grpSpPr>
            <a:xfrm>
              <a:off x="668064" y="1258234"/>
              <a:ext cx="4038254" cy="4220982"/>
              <a:chOff x="668064" y="1258234"/>
              <a:chExt cx="4038254" cy="422098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35208" y="1258234"/>
                <a:ext cx="923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Coffee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27924" y="1792116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Hot Chocolate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68064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Dark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297170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Mix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24221" y="3405245"/>
                <a:ext cx="65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969628" y="5109884"/>
                <a:ext cx="736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Large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278744" y="5109884"/>
                <a:ext cx="791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Small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46" name="Elbow Connector 145"/>
            <p:cNvCxnSpPr>
              <a:stCxn id="57" idx="2"/>
              <a:endCxn id="40" idx="1"/>
            </p:cNvCxnSpPr>
            <p:nvPr/>
          </p:nvCxnSpPr>
          <p:spPr>
            <a:xfrm rot="5400000" flipH="1">
              <a:off x="-192623" y="3549948"/>
              <a:ext cx="5616150" cy="95787"/>
            </a:xfrm>
            <a:prstGeom prst="bentConnector4">
              <a:avLst>
                <a:gd name="adj1" fmla="val -4070"/>
                <a:gd name="adj2" fmla="val 23161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56" idx="2"/>
              <a:endCxn id="40" idx="3"/>
            </p:cNvCxnSpPr>
            <p:nvPr/>
          </p:nvCxnSpPr>
          <p:spPr>
            <a:xfrm rot="5400000" flipH="1" flipV="1">
              <a:off x="1441879" y="3559503"/>
              <a:ext cx="5616150" cy="76675"/>
            </a:xfrm>
            <a:prstGeom prst="bentConnector4">
              <a:avLst>
                <a:gd name="adj1" fmla="val -4070"/>
                <a:gd name="adj2" fmla="val 103696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Elbow Connector 153"/>
            <p:cNvCxnSpPr>
              <a:stCxn id="41" idx="3"/>
              <a:endCxn id="40" idx="3"/>
            </p:cNvCxnSpPr>
            <p:nvPr/>
          </p:nvCxnSpPr>
          <p:spPr>
            <a:xfrm flipV="1">
              <a:off x="4288292" y="789766"/>
              <a:ext cx="12700" cy="3807173"/>
            </a:xfrm>
            <a:prstGeom prst="bentConnector3">
              <a:avLst>
                <a:gd name="adj1" fmla="val 328453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42" idx="1"/>
              <a:endCxn id="40" idx="1"/>
            </p:cNvCxnSpPr>
            <p:nvPr/>
          </p:nvCxnSpPr>
          <p:spPr>
            <a:xfrm rot="10800000" flipH="1">
              <a:off x="1038398" y="789767"/>
              <a:ext cx="1529159" cy="1511871"/>
            </a:xfrm>
            <a:prstGeom prst="bentConnector3">
              <a:avLst>
                <a:gd name="adj1" fmla="val -18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730234" y="130955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58285" y="3148361"/>
              <a:ext cx="92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Cancel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358219" y="443060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Research Institute Beverage Automat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151507" y="443060"/>
            <a:ext cx="456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States in the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Restricts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 nonsense states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5" y="2294077"/>
            <a:ext cx="4674605" cy="35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Bank Statements"/>
          <p:cNvGrpSpPr/>
          <p:nvPr/>
        </p:nvGrpSpPr>
        <p:grpSpPr>
          <a:xfrm>
            <a:off x="6602843" y="692432"/>
            <a:ext cx="4948455" cy="5279139"/>
            <a:chOff x="7291070" y="287085"/>
            <a:chExt cx="4948455" cy="6293053"/>
          </a:xfrm>
        </p:grpSpPr>
        <p:sp>
          <p:nvSpPr>
            <p:cNvPr id="167" name="Flowchart: Alternate Process 166"/>
            <p:cNvSpPr/>
            <p:nvPr/>
          </p:nvSpPr>
          <p:spPr>
            <a:xfrm>
              <a:off x="7857566" y="287085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8" name="Flowchart: Alternate Process 167"/>
            <p:cNvSpPr/>
            <p:nvPr/>
          </p:nvSpPr>
          <p:spPr>
            <a:xfrm>
              <a:off x="7857566" y="2043947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Deposits</a:t>
              </a:r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sp>
          <p:nvSpPr>
            <p:cNvPr id="169" name="Flowchart: Alternate Process 168"/>
            <p:cNvSpPr/>
            <p:nvPr/>
          </p:nvSpPr>
          <p:spPr>
            <a:xfrm>
              <a:off x="7857566" y="3800809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Withdrawls</a:t>
              </a:r>
              <a:endParaRPr lang="en-US" dirty="0" smtClean="0"/>
            </a:p>
            <a:p>
              <a:pPr algn="ctr"/>
              <a:r>
                <a:rPr lang="en-US" dirty="0" smtClean="0"/>
                <a:t>mode</a:t>
              </a:r>
              <a:endParaRPr lang="en-US" dirty="0"/>
            </a:p>
          </p:txBody>
        </p:sp>
        <p:cxnSp>
          <p:nvCxnSpPr>
            <p:cNvPr id="170" name="Straight Arrow Connector 169"/>
            <p:cNvCxnSpPr>
              <a:stCxn id="167" idx="2"/>
              <a:endCxn id="168" idx="0"/>
            </p:cNvCxnSpPr>
            <p:nvPr/>
          </p:nvCxnSpPr>
          <p:spPr>
            <a:xfrm>
              <a:off x="8717933" y="1309551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>
              <a:stCxn id="167" idx="2"/>
              <a:endCxn id="167" idx="3"/>
            </p:cNvCxnSpPr>
            <p:nvPr/>
          </p:nvCxnSpPr>
          <p:spPr>
            <a:xfrm rot="5400000" flipH="1" flipV="1">
              <a:off x="8892499" y="623751"/>
              <a:ext cx="511233" cy="860367"/>
            </a:xfrm>
            <a:prstGeom prst="curvedConnector4">
              <a:avLst>
                <a:gd name="adj1" fmla="val -44715"/>
                <a:gd name="adj2" fmla="val 1977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>
              <a:stCxn id="168" idx="2"/>
              <a:endCxn id="168" idx="3"/>
            </p:cNvCxnSpPr>
            <p:nvPr/>
          </p:nvCxnSpPr>
          <p:spPr>
            <a:xfrm rot="5400000" flipH="1" flipV="1">
              <a:off x="8892499" y="2380613"/>
              <a:ext cx="511233" cy="860367"/>
            </a:xfrm>
            <a:prstGeom prst="curvedConnector4">
              <a:avLst>
                <a:gd name="adj1" fmla="val -44715"/>
                <a:gd name="adj2" fmla="val 19821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68" idx="2"/>
              <a:endCxn id="169" idx="0"/>
            </p:cNvCxnSpPr>
            <p:nvPr/>
          </p:nvCxnSpPr>
          <p:spPr>
            <a:xfrm>
              <a:off x="8717933" y="3066413"/>
              <a:ext cx="0" cy="7343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>
              <a:stCxn id="169" idx="2"/>
              <a:endCxn id="169" idx="3"/>
            </p:cNvCxnSpPr>
            <p:nvPr/>
          </p:nvCxnSpPr>
          <p:spPr>
            <a:xfrm rot="5400000" flipH="1" flipV="1">
              <a:off x="8892499" y="4137475"/>
              <a:ext cx="511233" cy="860367"/>
            </a:xfrm>
            <a:prstGeom prst="curvedConnector4">
              <a:avLst>
                <a:gd name="adj1" fmla="val -44715"/>
                <a:gd name="adj2" fmla="val 1979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Flowchart: Alternate Process 198"/>
            <p:cNvSpPr/>
            <p:nvPr/>
          </p:nvSpPr>
          <p:spPr>
            <a:xfrm>
              <a:off x="7857566" y="5557672"/>
              <a:ext cx="1720734" cy="102246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Output</a:t>
              </a:r>
              <a:endParaRPr lang="en-US" dirty="0"/>
            </a:p>
          </p:txBody>
        </p:sp>
        <p:cxnSp>
          <p:nvCxnSpPr>
            <p:cNvPr id="202" name="Straight Arrow Connector 201"/>
            <p:cNvCxnSpPr>
              <a:stCxn id="169" idx="2"/>
              <a:endCxn id="199" idx="0"/>
            </p:cNvCxnSpPr>
            <p:nvPr/>
          </p:nvCxnSpPr>
          <p:spPr>
            <a:xfrm>
              <a:off x="8717933" y="4823275"/>
              <a:ext cx="0" cy="734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2" name="Actions"/>
            <p:cNvGrpSpPr/>
            <p:nvPr/>
          </p:nvGrpSpPr>
          <p:grpSpPr>
            <a:xfrm>
              <a:off x="10438665" y="969973"/>
              <a:ext cx="1800860" cy="3980013"/>
              <a:chOff x="10438665" y="969973"/>
              <a:chExt cx="1800860" cy="3980013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438665" y="4509720"/>
                <a:ext cx="1800860" cy="44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Subtract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438665" y="2739846"/>
                <a:ext cx="13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amount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438665" y="969973"/>
                <a:ext cx="787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Ignore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23" name="Inputs"/>
            <p:cNvGrpSpPr/>
            <p:nvPr/>
          </p:nvGrpSpPr>
          <p:grpSpPr>
            <a:xfrm>
              <a:off x="7291070" y="1489328"/>
              <a:ext cx="1479466" cy="3883056"/>
              <a:chOff x="7667600" y="1489328"/>
              <a:chExt cx="1102936" cy="3883056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7667600" y="148932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“Credits”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7667600" y="3244488"/>
                <a:ext cx="110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“Debits”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135756" y="5003052"/>
                <a:ext cx="573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EOF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28" name="TextBox 227"/>
          <p:cNvSpPr txBox="1"/>
          <p:nvPr/>
        </p:nvSpPr>
        <p:spPr>
          <a:xfrm>
            <a:off x="225887" y="598077"/>
            <a:ext cx="592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Processing Bank Statements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53418"/>
              </p:ext>
            </p:extLst>
          </p:nvPr>
        </p:nvGraphicFramePr>
        <p:xfrm>
          <a:off x="1023678" y="1475288"/>
          <a:ext cx="433387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3" imgW="4334078" imgH="4238362" progId="Excel.Sheet.12">
                  <p:embed/>
                </p:oleObj>
              </mc:Choice>
              <mc:Fallback>
                <p:oleObj name="Worksheet" r:id="rId3" imgW="4334078" imgH="42383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678" y="1475288"/>
                        <a:ext cx="4333875" cy="42386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state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1" y="2147208"/>
            <a:ext cx="9454725" cy="1804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93325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kernel|daemon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critical [0-9]{1,8} [a-f]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kill|interrupt|cancel|fail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B: Other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this is a grammar?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*N/ </a:t>
            </a:r>
            <a:r>
              <a:rPr lang="en-US" dirty="0"/>
              <a:t>where j=adjective, N=noun, v=adverb, and V=verb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038"/>
          </a:xfrm>
        </p:spPr>
        <p:txBody>
          <a:bodyPr>
            <a:normAutofit/>
          </a:bodyPr>
          <a:lstStyle/>
          <a:p>
            <a:r>
              <a:rPr lang="en-US" dirty="0" smtClean="0"/>
              <a:t>Appendix C: Four Types of Special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7693"/>
              </p:ext>
            </p:extLst>
          </p:nvPr>
        </p:nvGraphicFramePr>
        <p:xfrm>
          <a:off x="838200" y="1075040"/>
          <a:ext cx="10515600" cy="5281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4093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75406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87294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3385888"/>
                    </a:ext>
                  </a:extLst>
                </a:gridCol>
              </a:tblGrid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Classes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Quantifiers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94069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literal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That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18375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9290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of these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74197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m,n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m</a:t>
                      </a:r>
                      <a:r>
                        <a:rPr lang="en-US" baseline="0" dirty="0" smtClean="0"/>
                        <a:t> through </a:t>
                      </a:r>
                      <a:r>
                        <a:rPr lang="en-US" i="1" baseline="0" dirty="0" smtClean="0"/>
                        <a:t>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7069"/>
                  </a:ext>
                </a:extLst>
              </a:tr>
              <a:tr h="4801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Anchors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u="sng" dirty="0" smtClean="0"/>
                        <a:t>Punctuation</a:t>
                      </a:r>
                      <a:endParaRPr lang="en-US" sz="2400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25580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 character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78262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-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53033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boundaries,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]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075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 boundaries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Lookahead</a:t>
                      </a:r>
                      <a:r>
                        <a:rPr lang="en-US" baseline="0" dirty="0" smtClean="0"/>
                        <a:t>, etc.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665731"/>
                  </a:ext>
                </a:extLst>
              </a:tr>
              <a:tr h="4801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 | 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we’re talking about </a:t>
            </a:r>
            <a:r>
              <a:rPr lang="en-US" b="1" u="sng" dirty="0" smtClean="0"/>
              <a:t>using</a:t>
            </a:r>
            <a:r>
              <a:rPr lang="en-US" dirty="0" smtClean="0"/>
              <a:t>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practice, they’re a bit like templates</a:t>
            </a:r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04980"/>
              </p:ext>
            </p:extLst>
          </p:nvPr>
        </p:nvGraphicFramePr>
        <p:xfrm>
          <a:off x="960698" y="2473023"/>
          <a:ext cx="10393102" cy="339791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196551">
                  <a:extLst>
                    <a:ext uri="{9D8B030D-6E8A-4147-A177-3AD203B41FA5}">
                      <a16:colId xmlns:a16="http://schemas.microsoft.com/office/drawing/2014/main" val="4084621503"/>
                    </a:ext>
                  </a:extLst>
                </a:gridCol>
                <a:gridCol w="5196551">
                  <a:extLst>
                    <a:ext uri="{9D8B030D-6E8A-4147-A177-3AD203B41FA5}">
                      <a16:colId xmlns:a16="http://schemas.microsoft.com/office/drawing/2014/main" val="394463550"/>
                    </a:ext>
                  </a:extLst>
                </a:gridCol>
              </a:tblGrid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###-##-####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Security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7395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(###) ###-####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00570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 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License 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95245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##/##/####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606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##.##.####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Euro 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46841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$#,###.##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a latte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7480"/>
                  </a:ext>
                </a:extLst>
              </a:tr>
              <a:tr h="4854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, ## </a:t>
                      </a:r>
                      <a:r>
                        <a:rPr lang="en-US" dirty="0" err="1" smtClean="0"/>
                        <a:t>Aaa</a:t>
                      </a:r>
                      <a:r>
                        <a:rPr lang="en-US" dirty="0" smtClean="0"/>
                        <a:t> #### ##:##:## ±####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RFC</a:t>
                      </a:r>
                      <a:r>
                        <a:rPr lang="en-US" baseline="0" dirty="0" smtClean="0"/>
                        <a:t> 2822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encrypted strings, mostly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/IHME/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/[FMSTW].*day/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/^(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Dec|Jan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).*201[3-8]/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/regex/</a:t>
            </a:r>
            <a:r>
              <a:rPr lang="en-US" dirty="0" smtClean="0"/>
              <a:t> convention</a:t>
            </a:r>
          </a:p>
          <a:p>
            <a:pPr lvl="1"/>
            <a:r>
              <a:rPr lang="en-US" dirty="0" smtClean="0"/>
              <a:t>To identify regexes</a:t>
            </a:r>
          </a:p>
          <a:p>
            <a:pPr lvl="1"/>
            <a:r>
              <a:rPr lang="en-US" dirty="0" smtClean="0"/>
              <a:t>To allow for leading and trailing spaces, etc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Smells like 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460"/>
          </a:xfrm>
        </p:spPr>
        <p:txBody>
          <a:bodyPr>
            <a:normAutofit/>
          </a:bodyPr>
          <a:lstStyle/>
          <a:p>
            <a:r>
              <a:rPr lang="en-US" dirty="0" smtClean="0"/>
              <a:t>If you see: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terms “regular expressions”, “regex”, “</a:t>
            </a:r>
            <a:r>
              <a:rPr lang="en-US" dirty="0" err="1" smtClean="0"/>
              <a:t>regexp</a:t>
            </a:r>
            <a:r>
              <a:rPr lang="en-US" dirty="0" smtClean="0"/>
              <a:t>”, or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words “pattern(s)” or “matching”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Courier New" panose="02070309020205020404" pitchFamily="49" charset="0"/>
              </a:rPr>
              <a:t>These symbols: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07391" y="4313065"/>
            <a:ext cx="4821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urier New" panose="02070309020205020404" pitchFamily="49" charset="0"/>
                <a:cs typeface="Courier New" panose="02070309020205020404" pitchFamily="49" charset="0"/>
              </a:rPr>
              <a:t>// ~ 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=~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regex?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3845"/>
          </a:xfrm>
        </p:spPr>
        <p:txBody>
          <a:bodyPr/>
          <a:lstStyle/>
          <a:p>
            <a:r>
              <a:rPr lang="en-US" dirty="0" smtClean="0"/>
              <a:t>Text is everywhere</a:t>
            </a:r>
          </a:p>
          <a:p>
            <a:r>
              <a:rPr lang="en-US" dirty="0" smtClean="0"/>
              <a:t>Numbers and punctuation are just text</a:t>
            </a:r>
          </a:p>
          <a:p>
            <a:r>
              <a:rPr lang="en-US" dirty="0" smtClean="0"/>
              <a:t>We find, filter, and </a:t>
            </a:r>
            <a:r>
              <a:rPr lang="en-US" dirty="0" err="1" smtClean="0"/>
              <a:t>fanipulate</a:t>
            </a:r>
            <a:r>
              <a:rPr lang="en-US" dirty="0" smtClean="0"/>
              <a:t> text all the time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592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But why regex specifically?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030785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plenty of ways to match and manipulate strings!?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8F37-26E0-408C-A6AF-906A231B1BDE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47741" y="1858468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Speed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747741" y="3357762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Ease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747741" y="4857056"/>
            <a:ext cx="2696518" cy="149929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Fun</a:t>
            </a:r>
            <a:endParaRPr lang="en-US" sz="11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Three Possible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</TotalTime>
  <Words>2101</Words>
  <Application>Microsoft Office PowerPoint</Application>
  <PresentationFormat>Widescreen</PresentationFormat>
  <Paragraphs>741</Paragraphs>
  <Slides>45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Wingdings</vt:lpstr>
      <vt:lpstr>Office Theme</vt:lpstr>
      <vt:lpstr>Worksheet</vt:lpstr>
      <vt:lpstr>PowerPoint Presentation</vt:lpstr>
      <vt:lpstr>Scope and goals</vt:lpstr>
      <vt:lpstr>A Kleene Start or Eine Kleene Nachtmusik</vt:lpstr>
      <vt:lpstr>Templates and grammars</vt:lpstr>
      <vt:lpstr>…but we’re talking about using regex</vt:lpstr>
      <vt:lpstr>What do they look like?</vt:lpstr>
      <vt:lpstr>Smells like regex</vt:lpstr>
      <vt:lpstr>Why use regex?</vt:lpstr>
      <vt:lpstr>Three Possible Reasons</vt:lpstr>
      <vt:lpstr>Now, if I were trying to sell you regex…</vt:lpstr>
      <vt:lpstr>PowerPoint Presentation</vt:lpstr>
      <vt:lpstr>Three Realistic Reasons</vt:lpstr>
      <vt:lpstr>But I’m scared!</vt:lpstr>
      <vt:lpstr>The 3 (and a half or so) Golden Rules</vt:lpstr>
      <vt:lpstr>But what about all the %&amp;$#?@! ?</vt:lpstr>
      <vt:lpstr>Lie #1: “Everything is a single character”</vt:lpstr>
      <vt:lpstr>Four Types of Special Characters</vt:lpstr>
      <vt:lpstr>Three Basics, the mirepoix of regex</vt:lpstr>
      <vt:lpstr>Four Types of Special Characters</vt:lpstr>
      <vt:lpstr>Side note: /*/ Is Not *</vt:lpstr>
      <vt:lpstr>Anchors</vt:lpstr>
      <vt:lpstr>Four Types of Special Characters</vt:lpstr>
      <vt:lpstr>Classes</vt:lpstr>
      <vt:lpstr>Four Types of Special Characters</vt:lpstr>
      <vt:lpstr>Advanced Quantifiers</vt:lpstr>
      <vt:lpstr>Four Types of Special Characters</vt:lpstr>
      <vt:lpstr>Groups</vt:lpstr>
      <vt:lpstr>Four Types of Special Characters</vt:lpstr>
      <vt:lpstr>Cats and their skin</vt:lpstr>
      <vt:lpstr>Things to keep in mind</vt:lpstr>
      <vt:lpstr>Safety</vt:lpstr>
      <vt:lpstr>Safety: Common Pitfalls</vt:lpstr>
      <vt:lpstr>Readability</vt:lpstr>
      <vt:lpstr>PowerPoint Presentation</vt:lpstr>
      <vt:lpstr>Speed</vt:lpstr>
      <vt:lpstr>Lie #2: “regex always go from left to right”</vt:lpstr>
      <vt:lpstr>Tricks</vt:lpstr>
      <vt:lpstr>Ease, capabilities, and limitations</vt:lpstr>
      <vt:lpstr>PowerPoint Presentation</vt:lpstr>
      <vt:lpstr>Appendix A: State machines</vt:lpstr>
      <vt:lpstr>PowerPoint Presentation</vt:lpstr>
      <vt:lpstr>PowerPoint Presentation</vt:lpstr>
      <vt:lpstr>Regex state machines</vt:lpstr>
      <vt:lpstr>Appendix B: Other Thoughts</vt:lpstr>
      <vt:lpstr>Appendix C: Four Types of Special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Falko Goettsch</dc:creator>
  <cp:lastModifiedBy>Falko Goettsch</cp:lastModifiedBy>
  <cp:revision>122</cp:revision>
  <dcterms:created xsi:type="dcterms:W3CDTF">2017-12-23T23:07:02Z</dcterms:created>
  <dcterms:modified xsi:type="dcterms:W3CDTF">2018-01-05T19:36:22Z</dcterms:modified>
</cp:coreProperties>
</file>