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9" r:id="rId1"/>
  </p:sldMasterIdLst>
  <p:notesMasterIdLst>
    <p:notesMasterId r:id="rId29"/>
  </p:notesMasterIdLst>
  <p:sldIdLst>
    <p:sldId id="257" r:id="rId2"/>
    <p:sldId id="262" r:id="rId3"/>
    <p:sldId id="299" r:id="rId4"/>
    <p:sldId id="263" r:id="rId5"/>
    <p:sldId id="264" r:id="rId6"/>
    <p:sldId id="342" r:id="rId7"/>
    <p:sldId id="343" r:id="rId8"/>
    <p:sldId id="341" r:id="rId9"/>
    <p:sldId id="340" r:id="rId10"/>
    <p:sldId id="339" r:id="rId11"/>
    <p:sldId id="338" r:id="rId12"/>
    <p:sldId id="345" r:id="rId13"/>
    <p:sldId id="318" r:id="rId14"/>
    <p:sldId id="317" r:id="rId15"/>
    <p:sldId id="327" r:id="rId16"/>
    <p:sldId id="328" r:id="rId17"/>
    <p:sldId id="330" r:id="rId18"/>
    <p:sldId id="329" r:id="rId19"/>
    <p:sldId id="331" r:id="rId20"/>
    <p:sldId id="306" r:id="rId21"/>
    <p:sldId id="315" r:id="rId22"/>
    <p:sldId id="332" r:id="rId23"/>
    <p:sldId id="344" r:id="rId24"/>
    <p:sldId id="346" r:id="rId25"/>
    <p:sldId id="283" r:id="rId26"/>
    <p:sldId id="286" r:id="rId27"/>
    <p:sldId id="31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ED2F8"/>
    <a:srgbClr val="FEBAF4"/>
    <a:srgbClr val="FEC6F6"/>
    <a:srgbClr val="EC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7" autoAdjust="0"/>
    <p:restoredTop sz="71860" autoAdjust="0"/>
  </p:normalViewPr>
  <p:slideViewPr>
    <p:cSldViewPr snapToGrid="0">
      <p:cViewPr varScale="1">
        <p:scale>
          <a:sx n="157" d="100"/>
          <a:sy n="157" d="100"/>
        </p:scale>
        <p:origin x="174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9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7914D-0F62-49F4-BC78-DE89A3A3B31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7335A-5331-4A80-83E3-A51B5E17D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71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90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86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2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7335A-5331-4A80-83E3-A51B5E17D4A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015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83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30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94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22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85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4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46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38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CD18-8C9A-4429-98CE-7307394D882D}" type="datetime1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1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62A0-0F68-4ED9-A133-8EE126507079}" type="datetime1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A3B7-8F16-414F-9952-5CBCFCF7163C}" type="datetime1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6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679B-F916-4761-B7CE-969A7CA61C4B}" type="datetime1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2F0D-8F2D-4CF4-A236-B47EE1B4181E}" type="datetime1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71DA-6AE7-49D3-BFD4-12BEA3374C63}" type="datetime1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492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96D5-AD58-4AC2-9007-2574B3AFF6DE}" type="datetime1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90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284A-9685-46C6-A0B8-FB9989277A0A}" type="datetime1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A7D1-8D9C-4467-ACFE-3B97804D63B9}" type="datetime1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6C0B-178A-401B-8055-9296E7510EFE}" type="datetime1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133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52D1-E384-4B0C-B660-04E7AEB8D949}" type="datetime1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6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4341-2522-417E-809E-97D6680CA226}" type="datetime1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0868" y="440575"/>
            <a:ext cx="11420669" cy="6035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normAutofit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(?:(?:\r\n)?[ \t])*(?:(?:(?:[^()&lt;&gt;@,;:\\".\[\] \000‑\031]+(?:(?:(?:\r\n)?[  \t])+|\Z|(?=[\["()&lt;&gt;@,;:\\".\[\]]))|"(?:[^\"\r\\]|\\.|(?:(?:\r\n)?[ \t]))*"(?:(?: \r\n)?[ \t])*)(?:\.(?:(?:\r\n)?[ \t])*(?:[^()&lt;&gt;@,;:\\".\[\] \000‑\031]+(?:(?:( ?:\r\n)?[ \t])+|\Z|(?=[\["()&lt;&gt;@,;:\\".\[\]]))|"(?:[^\"\r\\]|\\.|(?:(?:\r\n)?[ \t]))*"(?:(?:\r\n)?[ \t])*))*@(?:(?:\r\n)?[ \t])*(?:[^()&lt;&gt;@,;:\\".\[\] \000‑\0 31]+(?:(?:(?:\r\n)?[ \t])+|\Z|(?=[\["()&lt;&gt;@,;:\\".\[\]]))|\[([^\[\]\r\\]|\\.)*\ ](?:(?:\r\n)?[ \t])*)(?:\.(?:(?:\r\n)?[ \t])*(?:[^()&lt;&gt;@,;:\\".\[\] \000‑\031]+ (?:(?:(?:\r\n)?[ \t])+|\Z|(?=[\["()&lt;&gt;@,;:\\".\[\]]))|\[([^\[\]\r\\]|\\.)*\](?: (?:\r\n)?[ \t])*))*|(?:[^()&lt;&gt;@,;:\\".\[\] \000‑\031]+(?:(?:(?:\r\n)?[ \t])+|\Z |(?=[\["()&lt;&gt;@,;:\\".\[\]]))|"(?:[^\"\r\\]|\\.|(?:(?:\r\n)?[ \t]))*"(?:(?:\r\n) ?[ \t])*)*\&lt;(?:(?:\r\n)?[ \t])*(?:@(?:[^()&lt;&gt;@,;:\\".\[\] \000‑\031]+(?:(?:(?:\ r\n)?[ \t])+|\Z|(?=[\["()&lt;&gt;@,;:\\".\[\]]))|\[([^\[\]\r\\]|\\.)*\](?:(?:\r\n)?[  \t])*)(?:\.(?:(?:\r\n)?[ \t])*(?:[^()&lt;&gt;@,;:\\".\[\] \000‑\031]+(?:(?:(?:\r\n) ?[ \t])+|\Z|(?=[\["()&lt;&gt;@,;:\\".\[\]]))|\[([^\[\]\r\\]|\\.)*\](?:(?:\r\n)?[ \t] )*))*(?:,@(?:(?:\r\n)?[ \t])*(?:[^()&lt;&gt;@,;:\\".\[\] \000‑\031]+(?:(?:(?:\r\n)?[  \t])+|\Z|(?=[\["()&lt;&gt;@,;:\\".\[\]]))|\[([^\[\]\r\\]|\\.)*\](?:(?:\r\n)?[ \t])* )(?:\.(?:(?:\r\n)?[ \t])*(?:[^()&lt;&gt;@,;:\\".\[\] \000‑\031]+(?:(?:(?:\r\n)?[ \t] )+|\Z|(?=[\["()&lt;&gt;@,;:\\".\[\]]))|\[([^\[\]\r\\]|\\.)*\](?:(?:\r\n)?[ \t])*))*) *:(?:(?:\r\n)?[ \t])*)?(?:[^()&lt;&gt;@,;:\\".\[\] \000‑\031]+(?:(?:(?:\r\n)?[ \t])+ |\Z|(?=[\["()&lt;&gt;@,;:\\".\[\]]))|"(?:[^\"\r\\]|\\.|(?:(?:\r\n)?[ \t]))*"(?:(?:\r \n)?[ \t])*)(?:\.(?:(?:\r\n)?[ \t])*(?:[^()&lt;&gt;@,;:\\".\[\] \000‑\031]+(?:(?:(?: \r\n)?[ \t])+|\Z|(?=[\["()&lt;&gt;@,;:\\".\[\]]))|"(?:[^\"\r\\]|\\.|(?:(?:\r\n)?[ \t ]))*"(?:(?:\r\n)?[ \t])*))*@(?:(?:\r\n)?[ \t])*(?:[^()&lt;&gt;@,;:\\".\[\] \000‑\031 ]+(?:(?:(?:\r\n)?[ \t])+|\Z|(?=[\["()&lt;&gt;@,;:\\".\[\]]))|\[([^\[\]\r\\]|\\.)*\]( ?:(?:\r\n)?[ \t])*)(?:\.(?:(?:\r\n)?[ \t])*(?:[^()&lt;&gt;@,;:\\".\[\] \000‑\031]+(? :(?:(?:\r\n)?[ \t])+|\Z|(?=[\["()&lt;&gt;@,;:\\".\[\]]))|\[([^\[\]\r\\]|\\.)*\](?:(? :\r\n)?[ \t])*))*\&gt;(?:(?:\r\n)?[ \t])*)|(?:[^()&lt;&gt;@,;:\\".\[\] \000‑\031]+(?:(? :(?:\r\n)?[ \t])+|\Z|(?=[\["()&lt;&gt;@,;:\\".\[\]]))|"(?:[^\"\r\\]|\\.|(?:(?:\r\n)? [ \t]))*"(?:(?:\r\n)?[ \t])*)*:(?:(?:\r\n)?[ \t])*(?:(?:(?:[^()&lt;&gt;@,;:\\".\[\] \000‑\031]+(?:(?:(?:\r\n)?[ \t])+|\Z|(?=[\["()&lt;&gt;@,;:\\".\[\]]))|"(?:[^\"\r\\]| \\.|(?:(?:\r\n)?[ \t]))*"(?:(?:\r\n)?[ \t])*)(?:\.(?:(?:\r\n)?[ \t])*(?:[^()&lt;&gt; @,;:\\".\[\] \000‑\031]+(?:(?:(?:\r\n)?[ \t])+|\Z|(?=[\["()&lt;&gt;@,;:\\".\[\]]))|" (?:[^\"\r\\]|\\.|(?:(?:\r\n)?[ \t]))*"(?:(?:\r\n)?[ \t])*))*@(?:(?:\r\n)?[ \t] )*(?:[^()&lt;&gt;@,;:\\".\[\] \000‑\031]+(?:(?:(?:\r\n)?[ \t])+|\Z|(?=[\["()&lt;&gt;@,;:\\ ".\[\]]))|\[([^\[\]\r\\]|\\.)*\](?:(?:\r\n)?[ \t])*)(?:\.(?:(?:\r\n)?[ \t])*(? :[^()&lt;&gt;@,;:\\".\[\] \000‑\031]+(?:(?:(?:\r\n)?[ \t])+|\Z|(?=[\["()&lt;&gt;@,;:\\".\[ \]]))|\[([^\[\]\r\\]|\\.)*\](?:(?:\r\n)?[ \t])*))*|(?:[^()&lt;&gt;@,;:\\".\[\] \000‑ \031]+(?:(?:(?:\r\n)?[ \t])+|\Z|(?=[\["()&lt;&gt;@,;:\\".\[\]]))|"(?:[^\"\r\\]|\\.|( ?:(?:\r\n)?[ \t]))*"(?:(?:\r\n)?[ \t])*)*\&lt;(?:(?:\r\n)?[ \t])*(?:@(?:[^()&lt;&gt;@,; :\\".\[\] \000‑\031]+(?:(?:(?:\r\n)?[ \t])+|\Z|(?=[\["()&lt;&gt;@,;:\\".\[\]]))|\[([ ^\[\]\r\\]|\\.)*\](?:(?:\r\n)?[ \t])*)(?:\.(?:(?:\r\n)?[ \t])*(?:[^()&lt;&gt;@,;:\\" .\[\] \000‑\031]+(?:(?:(?:\r\n)?[ \t])+|\Z|(?=[\["()&lt;&gt;@,;:\\".\[\]]))|\[([^\[\ ]\r\\]|\\.)*\](?:(?:\r\n)?[ \t])*))*(?:,@(?:(?:\r\n)?[ \t])*(?:[^()&lt;&gt;@,;:\\".\ [\] \000‑\031]+(?:(?:(?:\r\n)?[ \t])+|\Z|(?=[\["()&lt;&gt;@,;:\\".\[\]]))|\[([^\[\]\ r\\]|\\.)*\](?:(?:\r\n)?[ \t])*)(?:\.(?:(?:\r\n)?[ \t])*(?:[^()&lt;&gt;@,;:\\".\[\] \000‑\031]+(?:(?:(?:\r\n)?[ \t])+|\Z|(?=[\["()&lt;&gt;@,;:\\".\[\]]))|\[([^\[\]\r\\] |\\.)*\](?:(?:\r\n)?[ \t])*))*)*:(?:(?:\r\n)?[ \t])*)?(?:[^()&lt;&gt;@,;:\\".\[\] \0 00‑\031]+(?:(?:(?:\r\n)?[ \t])+|\Z|(?=[\["()&lt;&gt;@,;:\\".\[\]]))|"(?:[^\"\r\\]|\\ .|(?:(?:\r\n)?[ \t]))*"(?:(?:\r\n)?[ \t])*)(?:\.(?:(?:\r\n)?[ \t])*(?:[^()&lt;&gt;@, ;:\\".\[\] \000‑\031]+(?:(?:(?:\r\n)?[ \t])+|\Z|(?=[\["()&lt;&gt;@,;:\\".\[\]]))|"(? :[^\"\r\\]|\\.|(?:(?:\r\n)?[ \t]))*"(?:(?:\r\n)?[ \t])*))*@(?:(?:\r\n)?[ \t])* (?:[^()&lt;&gt;@,;:\\".\[\] \000‑\031]+(?:(?:(?:\r\n)?[ \t])+|\Z|(?=[\["()&lt;&gt;@,;:\\". \[\]]))|\[([^\[\]\r\\]|\\.)*\](?:(?:\r\n)?[ \t])*)(?:\.(?:(?:\r\n)?[ \t])*(?:[ ^()&lt;&gt;@,;:\\".\[\] \000‑\031]+(?:(?:(?:\r\n)?[ \t])+|\Z|(?=[\["()&lt;&gt;@,;:\\".\[\] ]))|\[([^\[\]\r\\]|\\.)*\](?:(?:\r\n)?[ \t])*))*\&gt;(?:(?:\r\n)?[ \t])*)(?:,\s*( ?:(?:[^()&lt;&gt;@,;:\\".\[\] \000‑\031]+(?:(?:(?:\r\n)?[ \t])+|\Z|(?=[\["()&lt;&gt;@,;:\\ ".\[\]]))|"(?:[^\"\r\\]|\\.|(?:(?:\r\n)?[ \t]))*"(?:(?:\r\n)?[ \t])*)(?:\.(?:( ?:\r\n)?[ \t])*(?:[^()&lt;&gt;@,;:\\".\[\] \000‑\031]+(?:(?:(?:\r\n)?[ \t])+|\Z|(?=[ \["()&lt;&gt;@,;:\\".\[\]]))|"(?:[^\"\r\\]|\\.|(?:(?:\r\n)?[ \t]))*"(?:(?:\r\n)?[ \t ])*))*@(?:(?:\r\n)?[ \t])*(?:[^()&lt;&gt;@,;:\\".\[\] \000‑\031]+(?:(?:(?:\r\n)?[ \t ])+|\Z|(?=[\["()&lt;&gt;@,;:\\".\[\]]))|\[([^\[\]\r\\]|\\.)*\](?:(?:\r\n)?[ \t])*)(? :\.(?:(?:\r\n)?[ \t])*(?:[^()&lt;&gt;@,;:\\".\[\] \000‑\031]+(?:(?:(?:\r\n)?[ \t])+| \Z|(?=[\["()&lt;&gt;@,;:\\".\[\]]))|\[([^\[\]\r\\]|\\.)*\](?:(?:\r\n)?[ \t])*))*|(?: [^()&lt;&gt;@,;:\\".\[\] \000‑\031]+(?:(?:(?:\r\n)?[ \t])+|\Z|(?=[\["()&lt;&gt;@,;:\\".\[\ ]]))|"(?:[^\"\r\\]|\\.|(?:(?:\r\n)?[ \t]))*"(?:(?:\r\n)?[ \t])*)*\&lt;(?:(?:\r\n) ?[ \t])*(?:@(?:[^()&lt;&gt;@,;:\\".\[\] \000‑\031]+(?:(?:(?:\r\n)?[ \t])+|\Z|(?=[\[" ()&lt;&gt;@,;:\\".\[\]]))|\[([^\[\]\r\\]|\\.)*\](?:(?:\r\n)?[ \t])*)(?:\.(?:(?:\r\n) ?[ \t])*(?:[^()&lt;&gt;@,;:\\".\[\] \000‑\031]+(?:(?:(?:\r\n)?[ \t])+|\Z|(?=[\["()&lt;&gt; @,;:\\".\[\]]))|\[([^\[\]\r\\]|\\.)*\](?:(?:\r\n)?[ \t])*))*(?:,@(?:(?:\r\n)?[  \t])*(?:[^()&lt;&gt;@,;:\\".\[\] \000‑\031]+(?:(?:(?:\r\n)?[ \t])+|\Z|(?=[\["()&lt;&gt;@, ;:\\".\[\]]))|\[([^\[\]\r\\]|\\.)*\](?:(?:\r\n)?[ \t])*)(?:\.(?:(?:\r\n)?[ \t] )*(?:[^()&lt;&gt;@,;:\\".\[\] \000‑\031]+(?:(?:(?:\r\n)?[ \t])+|\Z|(?=[\["()&lt;&gt;@,;:\\ ".\[\]]))|\[([^\[\]\r\\]|\\.)*\](?:(?:\r\n)?[ \t])*))*)*:(?:(?:\r\n)?[ \t])*)? (?:[^()&lt;&gt;@,;:\\".\[\] \000‑\031]+(?:(?:(?:\r\n)?[ \t])+|\Z|(?=[\["()&lt;&gt;@,;:\\". \[\]]))|"(?:[^\"\r\\]|\\.|(?:(?:\r\n)?[ \t]))*"(?:(?:\r\n)?[ \t])*)(?:\.(?:(?: \r\n)?[ \t])*(?:[^()&lt;&gt;@,;:\\".\[\] \000‑\031]+(?:(?:(?:\r\n)?[ \t])+|\Z|(?=[\[ "()&lt;&gt;@,;:\\".\[\]]))|"(?:[^\"\r\\]|\\.|(?:(?:\r\n)?[ \t]))*"(?:(?:\r\n)?[ \t]) *))*@(?:(?:\r\n)?[ \t])*(?:[^()&lt;&gt;@,;:\\".\[\] \000‑\031]+(?:(?:(?:\r\n)?[ \t]) +|\Z|(?=[\["()&lt;&gt;@,;:\\".\[\]]))|\[([^\[\]\r\\]|\\.)*\](?:(?:\r\n)?[ \t])*)(?:\ .(?:(?:\r\n)?[ \t])*(?:[^()&lt;&gt;@,;:\\".\[\] \000‑\031]+(?:(?:(?:\r\n)?[ \t])+|\Z |(?=[\["()&lt;&gt;@,;:\\".\[\]]))|\[([^\[\]\r\\]|\\.)*\](?:(?:\r\n)?[ \t])*))*\&gt;(?:( ?:\r\n)?[ \t])*))*)?;\s*)</a:t>
            </a:r>
            <a:endParaRPr kumimoji="0" lang="en-US" sz="9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37983" y="1770611"/>
            <a:ext cx="7326438" cy="31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Using Regular Expressions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Now you have two problems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080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50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Quantifiers: </a:t>
            </a:r>
            <a:r>
              <a:rPr lang="en-US" dirty="0" smtClean="0"/>
              <a:t>Multiple Occurrences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64617"/>
              </p:ext>
            </p:extLst>
          </p:nvPr>
        </p:nvGraphicFramePr>
        <p:xfrm>
          <a:off x="838200" y="1075040"/>
          <a:ext cx="10515600" cy="5281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240933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175406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587294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93385888"/>
                    </a:ext>
                  </a:extLst>
                </a:gridCol>
              </a:tblGrid>
              <a:tr h="48011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Classes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Quantifiers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694069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literal</a:t>
                      </a:r>
                      <a:r>
                        <a:rPr lang="en-US" u="none" baseline="0" dirty="0" smtClean="0"/>
                        <a:t> characters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That character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*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Zero or more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183755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.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Any character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+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u="none" dirty="0" smtClean="0"/>
                        <a:t>One or more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492905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[ ]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One of these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?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u="none" dirty="0" smtClean="0"/>
                        <a:t>Zero or one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874197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{</a:t>
                      </a:r>
                      <a:r>
                        <a:rPr lang="en-US" sz="2400" b="1" u="none" dirty="0" err="1" smtClean="0"/>
                        <a:t>m,n</a:t>
                      </a:r>
                      <a:r>
                        <a:rPr lang="en-US" sz="2400" b="1" u="none" dirty="0" smtClean="0"/>
                        <a:t>}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u="none" dirty="0" smtClean="0"/>
                        <a:t>From</a:t>
                      </a:r>
                      <a:r>
                        <a:rPr lang="en-US" sz="2400" b="1" u="none" baseline="0" dirty="0" smtClean="0"/>
                        <a:t> </a:t>
                      </a:r>
                      <a:r>
                        <a:rPr lang="en-US" sz="2400" b="1" i="1" u="none" baseline="0" dirty="0" smtClean="0"/>
                        <a:t>m</a:t>
                      </a:r>
                      <a:r>
                        <a:rPr lang="en-US" sz="2400" b="1" u="none" baseline="0" dirty="0" smtClean="0"/>
                        <a:t> through </a:t>
                      </a:r>
                      <a:r>
                        <a:rPr lang="en-US" sz="2400" b="1" i="1" u="none" baseline="0" dirty="0" smtClean="0"/>
                        <a:t>n</a:t>
                      </a:r>
                      <a:endParaRPr lang="en-US" sz="2400" b="1" i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717069"/>
                  </a:ext>
                </a:extLst>
              </a:tr>
              <a:tr h="48011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Anchors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Punctuation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625580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^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Beginning</a:t>
                      </a:r>
                      <a:r>
                        <a:rPr lang="en-US" u="none" baseline="0" dirty="0" smtClean="0"/>
                        <a:t> of line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\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Escape character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678262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$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End</a:t>
                      </a:r>
                      <a:r>
                        <a:rPr lang="en-US" u="none" baseline="0" dirty="0" smtClean="0"/>
                        <a:t> of line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[ - ]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Range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353033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dirty="0" smtClean="0"/>
                        <a:t>\&lt; \&gt;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Word boundaries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[^ ]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Negation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457075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/>
                        <a:t>(?=) (?!)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baseline="0" dirty="0" err="1" smtClean="0"/>
                        <a:t>Lookahead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665731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855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6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50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Groups: </a:t>
            </a:r>
            <a:r>
              <a:rPr lang="en-US" dirty="0" smtClean="0"/>
              <a:t>Treating Multiple Characters </a:t>
            </a:r>
            <a:r>
              <a:rPr lang="en-US" dirty="0"/>
              <a:t>as </a:t>
            </a:r>
            <a:r>
              <a:rPr lang="en-US" dirty="0" smtClean="0"/>
              <a:t>One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24312"/>
              </p:ext>
            </p:extLst>
          </p:nvPr>
        </p:nvGraphicFramePr>
        <p:xfrm>
          <a:off x="838200" y="1075040"/>
          <a:ext cx="10515600" cy="5281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240933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175406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587294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93385888"/>
                    </a:ext>
                  </a:extLst>
                </a:gridCol>
              </a:tblGrid>
              <a:tr h="48011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Classes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Quantifiers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694069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literal</a:t>
                      </a:r>
                      <a:r>
                        <a:rPr lang="en-US" u="none" baseline="0" dirty="0" smtClean="0"/>
                        <a:t> characters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That character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*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Zero or more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183755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.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Any character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+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One or more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492905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[ ]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One of these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?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Zero or one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874197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{</a:t>
                      </a:r>
                      <a:r>
                        <a:rPr lang="en-US" u="none" dirty="0" err="1" smtClean="0"/>
                        <a:t>m,n</a:t>
                      </a:r>
                      <a:r>
                        <a:rPr lang="en-US" u="none" dirty="0" smtClean="0"/>
                        <a:t>}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From</a:t>
                      </a:r>
                      <a:r>
                        <a:rPr lang="en-US" u="none" baseline="0" dirty="0" smtClean="0"/>
                        <a:t> </a:t>
                      </a:r>
                      <a:r>
                        <a:rPr lang="en-US" i="1" u="none" baseline="0" dirty="0" smtClean="0"/>
                        <a:t>m</a:t>
                      </a:r>
                      <a:r>
                        <a:rPr lang="en-US" u="none" baseline="0" dirty="0" smtClean="0"/>
                        <a:t> through </a:t>
                      </a:r>
                      <a:r>
                        <a:rPr lang="en-US" i="1" u="none" baseline="0" dirty="0" smtClean="0"/>
                        <a:t>n</a:t>
                      </a:r>
                      <a:endParaRPr lang="en-US" i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717069"/>
                  </a:ext>
                </a:extLst>
              </a:tr>
              <a:tr h="48011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Anchors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Punctuation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625580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^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Beginning</a:t>
                      </a:r>
                      <a:r>
                        <a:rPr lang="en-US" u="none" baseline="0" dirty="0" smtClean="0"/>
                        <a:t> of line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\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Escape character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678262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$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End</a:t>
                      </a:r>
                      <a:r>
                        <a:rPr lang="en-US" u="none" baseline="0" dirty="0" smtClean="0"/>
                        <a:t> of line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[ - ]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Range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353033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dirty="0" smtClean="0"/>
                        <a:t>\&lt; \&gt;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Word boundaries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[^ ]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Negation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457075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/>
                        <a:t>(?=) (?!)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baseline="0" dirty="0" err="1" smtClean="0"/>
                        <a:t>Lookahead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( )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u="none" dirty="0" smtClean="0"/>
                        <a:t>Group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665731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( | )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u="none" dirty="0" smtClean="0"/>
                        <a:t>Or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855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74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Brain </a:t>
            </a:r>
            <a:r>
              <a:rPr lang="en-US" dirty="0" smtClean="0"/>
              <a:t>Stubs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special characters are treated as literals inside classes</a:t>
            </a:r>
          </a:p>
          <a:p>
            <a:pPr lvl="1"/>
            <a:r>
              <a:rPr lang="en-US" dirty="0" smtClean="0"/>
              <a:t>Some of them depending on position within the class</a:t>
            </a:r>
          </a:p>
          <a:p>
            <a:r>
              <a:rPr lang="en-US" dirty="0" smtClean="0"/>
              <a:t>A common difference between regex flavors</a:t>
            </a:r>
          </a:p>
          <a:p>
            <a:pPr lvl="1"/>
            <a:r>
              <a:rPr lang="en-US" dirty="0" smtClean="0"/>
              <a:t>Capturing parenthesis: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\( \)</a:t>
            </a:r>
          </a:p>
          <a:p>
            <a:pPr lvl="1"/>
            <a:r>
              <a:rPr lang="en-US" dirty="0" smtClean="0"/>
              <a:t>Storage variables: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\1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</a:p>
          <a:p>
            <a:pPr lvl="1"/>
            <a:r>
              <a:rPr lang="en-US" dirty="0" smtClean="0"/>
              <a:t>Support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? { }</a:t>
            </a:r>
          </a:p>
          <a:p>
            <a:r>
              <a:rPr lang="en-US" dirty="0" smtClean="0"/>
              <a:t>Remember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 err="1" smtClean="0"/>
              <a:t>’s</a:t>
            </a:r>
            <a:r>
              <a:rPr lang="en-US" dirty="0" smtClean="0"/>
              <a:t> peculiarities</a:t>
            </a:r>
          </a:p>
          <a:p>
            <a:r>
              <a:rPr lang="en-US" dirty="0" smtClean="0"/>
              <a:t>Remember that your shell interprets characters as well</a:t>
            </a:r>
          </a:p>
          <a:p>
            <a:r>
              <a:rPr lang="en-US" dirty="0" smtClean="0"/>
              <a:t>Remember to switch to a more appropriate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0868" y="440575"/>
            <a:ext cx="11420669" cy="6035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normAutofit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(?:(?:\r\n)?[ \t])*(?:(?:(?:[^()&lt;&gt;@,;:\\".\[\] \000‑\031]+(?:(?:(?:\r\n)?[  \t])+|\Z|(?=[\["()&lt;&gt;@,;:\\".\[\]]))|"(?:[^\"\r\\]|\\.|(?:(?:\r\n)?[ \t]))*"(?:(?: \r\n)?[ \t])*)(?:\.(?:(?:\r\n)?[ \t])*(?:[^()&lt;&gt;@,;:\\".\[\] \000‑\031]+(?:(?:( ?:\r\n)?[ \t])+|\Z|(?=[\["()&lt;&gt;@,;:\\".\[\]]))|"(?:[^\"\r\\]|\\.|(?:(?:\r\n)?[ \t]))*"(?:(?:\r\n)?[ \t])*))*@(?:(?:\r\n)?[ \t])*(?:[^()&lt;&gt;@,;:\\".\[\] \000‑\0 31]+(?:(?:(?:\r\n)?[ \t])+|\Z|(?=[\["()&lt;&gt;@,;:\\".\[\]]))|\[([^\[\]\r\\]|\\.)*\ ](?:(?:\r\n)?[ \t])*)(?:\.(?:(?:\r\n)?[ \t])*(?:[^()&lt;&gt;@,;:\\".\[\] \000‑\031]+ (?:(?:(?:\r\n)?[ \t])+|\Z|(?=[\["()&lt;&gt;@,;:\\".\[\]]))|\[([^\[\]\r\\]|\\.)*\](?: (?:\r\n)?[ \t])*))*|(?:[^()&lt;&gt;@,;:\\".\[\] \000‑\031]+(?:(?:(?:\r\n)?[ \t])+|\Z |(?=[\["()&lt;&gt;@,;:\\".\[\]]))|"(?:[^\"\r\\]|\\.|(?:(?:\r\n)?[ \t]))*"(?:(?:\r\n) ?[ \t])*)*\&lt;(?:(?:\r\n)?[ \t])*(?:@(?:[^()&lt;&gt;@,;:\\".\[\] \000‑\031]+(?:(?:(?:\ r\n)?[ \t])+|\Z|(?=[\["()&lt;&gt;@,;:\\".\[\]]))|\[([^\[\]\r\\]|\\.)*\](?:(?:\r\n)?[  \t])*)(?:\.(?:(?:\r\n)?[ \t])*(?:[^()&lt;&gt;@,;:\\".\[\] \000‑\031]+(?:(?:(?:\r\n) ?[ \t])+|\Z|(?=[\["()&lt;&gt;@,;:\\".\[\]]))|\[([^\[\]\r\\]|\\.)*\](?:(?:\r\n)?[ \t] )*))*(?:,@(?:(?:\r\n)?[ \t])*(?:[^()&lt;&gt;@,;:\\".\[\] \000‑\031]+(?:(?:(?:\r\n)?[  \t])+|\Z|(?=[\["()&lt;&gt;@,;:\\".\[\]]))|\[([^\[\]\r\\]|\\.)*\](?:(?:\r\n)?[ \t])* )(?:\.(?:(?:\r\n)?[ \t])*(?:[^()&lt;&gt;@,;:\\".\[\] \000‑\031]+(?:(?:(?:\r\n)?[ \t] )+|\Z|(?=[\["()&lt;&gt;@,;:\\".\[\]]))|\[([^\[\]\r\\]|\\.)*\](?:(?:\r\n)?[ \t])*))*) *:(?:(?:\r\n)?[ \t])*)?(?:[^()&lt;&gt;@,;:\\".\[\] \000‑\031]+(?:(?:(?:\r\n)?[ \t])+ |\Z|(?=[\["()&lt;&gt;@,;:\\".\[\]]))|"(?:[^\"\r\\]|\\.|(?:(?:\r\n)?[ \t]))*"(?:(?:\r \n)?[ \t])*)(?:\.(?:(?:\r\n)?[ \t])*(?:[^()&lt;&gt;@,;:\\".\[\] \000‑\031]+(?:(?:(?: \r\n)?[ \t])+|\Z|(?=[\["()&lt;&gt;@,;:\\".\[\]]))|"(?:[^\"\r\\]|\\.|(?:(?:\r\n)?[ \t ]))*"(?:(?:\r\n)?[ \t])*))*@(?:(?:\r\n)?[ \t])*(?:[^()&lt;&gt;@,;:\\".\[\] \000‑\031 ]+(?:(?:(?:\r\n)?[ \t])+|\Z|(?=[\["()&lt;&gt;@,;:\\".\[\]]))|\[([^\[\]\r\\]|\\.)*\]( ?:(?:\r\n)?[ \t])*)(?:\.(?:(?:\r\n)?[ \t])*(?:[^()&lt;&gt;@,;:\\".\[\] \000‑\031]+(? :(?:(?:\r\n)?[ \t])+|\Z|(?=[\["()&lt;&gt;@,;:\\".\[\]]))|\[([^\[\]\r\\]|\\.)*\](?:(? :\r\n)?[ \t])*))*\&gt;(?:(?:\r\n)?[ \t])*)|(?:[^()&lt;&gt;@,;:\\".\[\] \000‑\031]+(?:(? :(?:\r\n)?[ \t])+|\Z|(?=[\["()&lt;&gt;@,;:\\".\[\]]))|"(?:[^\"\r\\]|\\.|(?:(?:\r\n)? [ \t]))*"(?:(?:\r\n)?[ \t])*)*:(?:(?:\r\n)?[ \t])*(?:(?:(?:[^()&lt;&gt;@,;:\\".\[\] \000‑\031]+(?:(?:(?:\r\n)?[ \t])+|\Z|(?=[\["()&lt;&gt;@,;:\\".\[\]]))|"(?:[^\"\r\\]| \\.|(?:(?:\r\n)?[ \t]))*"(?:(?:\r\n)?[ \t])*)(?:\.(?:(?:\r\n)?[ \t])*(?:[^()&lt;&gt; @,;:\\".\[\] \000‑\031]+(?:(?:(?:\r\n)?[ \t])+|\Z|(?=[\["()&lt;&gt;@,;:\\".\[\]]))|" (?:[^\"\r\\]|\\.|(?:(?:\r\n)?[ \t]))*"(?:(?:\r\n)?[ \t])*))*@(?:(?:\r\n)?[ \t] )*(?:[^()&lt;&gt;@,;:\\".\[\] \000‑\031]+(?:(?:(?:\r\n)?[ \t])+|\Z|(?=[\["()&lt;&gt;@,;:\\ ".\[\]]))|\[([^\[\]\r\\]|\\.)*\](?:(?:\r\n)?[ \t])*)(?:\.(?:(?:\r\n)?[ \t])*(? :[^()&lt;&gt;@,;:\\".\[\] \000‑\031]+(?:(?:(?:\r\n)?[ \t])+|\Z|(?=[\["()&lt;&gt;@,;:\\".\[ \]]))|\[([^\[\]\r\\]|\\.)*\](?:(?:\r\n)?[ \t])*))*|(?:[^()&lt;&gt;@,;:\\".\[\] \000‑ \031]+(?:(?:(?:\r\n)?[ \t])+|\Z|(?=[\["()&lt;&gt;@,;:\\".\[\]]))|"(?:[^\"\r\\]|\\.|( ?:(?:\r\n)?[ \t]))*"(?:(?:\r\n)?[ \t])*)*\&lt;(?:(?:\r\n)?[ \t])*(?:@(?:[^()&lt;&gt;@,; :\\".\[\] \000‑\031]+(?:(?:(?:\r\n)?[ \t])+|\Z|(?=[\["()&lt;&gt;@,;:\\".\[\]]))|\[([ ^\[\]\r\\]|\\.)*\](?:(?:\r\n)?[ \t])*)(?:\.(?:(?:\r\n)?[ \t])*(?:[^()&lt;&gt;@,;:\\" .\[\] \000‑\031]+(?:(?:(?:\r\n)?[ \t])+|\Z|(?=[\["()&lt;&gt;@,;:\\".\[\]]))|\[([^\[\ ]\r\\]|\\.)*\](?:(?:\r\n)?[ \t])*))*(?:,@(?:(?:\r\n)?[ \t])*(?:[^()&lt;&gt;@,;:\\".\ [\] \000‑\031]+(?:(?:(?:\r\n)?[ \t])+|\Z|(?=[\["()&lt;&gt;@,;:\\".\[\]]))|\[([^\[\]\ r\\]|\\.)*\](?:(?:\r\n)?[ \t</a:t>
            </a:r>
            <a:r>
              <a:rPr kumimoji="0" 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glow rad="127000">
                    <a:srgbClr val="FFFFFF"/>
                  </a:glow>
                </a:effectLs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])*)(?:\.(?:(?:\</a:t>
            </a:r>
            <a:r>
              <a:rPr kumimoji="0" 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r\n)?[ \t])*(?:[^()&lt;&gt;@,;:\\".\[\] \000‑\031]+(?:(?:(?:\r\n)?[ \t])+|\Z|(?=[\["()&lt;&gt;@,;:\\".\[\]]))|\[([^\[\]\r\\] |\\.)*\](?:(?:\r\n)?[ \t])*))*)*:(?:(?:\r\n)?[ \t])*)?(?:[^()&lt;&gt;@,;:\\".\[\] \0 00‑\031]+(?:(?:(?:\r\n)?[ \t])+|\Z|(?=[\["()&lt;&gt;@,;:\\".\[\]]))|"(?:[^\"\r\\]|\\ .|(?:(?:\r\n)?[ \t]))*"(?:(?:\r\n)?[ \t])*)(?:\.(?:(?:\r\n)?[ \t])*(?:[^()&lt;&gt;@, ;:\\".\[\] \000‑\031]+(?:(?:(?:\r\n)?[ \t])+|\Z|(?=[\["()&lt;&gt;@,;:\\".\[\]]))|"(? :[^\"\r\\]|\\.|(?:(?:\r\n)?[ \t]))*"(?:(?:\r\n)?[ \t])*))*@(?:(?:\r\n)?[ \t])* (?:[^()&lt;&gt;@,;:\\".\[\] \000‑\031]+(?:(?:(?:\r\n)?[ \t])+|\Z|(?=[\["()&lt;&gt;@,;:\\". \[\]]))|\[([^\[\]\r\\]|\\.)*\](?:(?:\r\n)?[ \t])*)(?:\.(?:(?:\r\n)?[ \t])*(?:[ ^()&lt;&gt;@,;:\\".\[\] \000‑\031]+(?:(?:(?:\r\n)?[ \t])+|\Z|(?=[\["()&lt;&gt;@,;:\\".\[\] ]))|\[([^\[\]\r\\]|\\.)*\](?:(?:\r\n)?[ \t])*))*\&gt;(?:(?:\r\n)?[ \t])*)(?:,\s*( ?:(?:[^()&lt;&gt;@,;:\\".\[\] \000‑\031]+(?:(?:(?:\r\n)?[ \t])+|\Z|(?=[\["()&lt;&gt;@,;:\\ ".\[\]]))|"(?:[^\"\r\\]|\\.|(?:(?:\r\n)?[ \t]))*"(?:(?:\r\n)?[ \t])*)(?:\.(?:( ?:\r\n)?[ \t])*(?:[^()&lt;&gt;@,;:\\".\[\] \000‑\031]+(?:(?:(?:\r\n)?[ \t])+|\Z|(?=[ \["()&lt;&gt;@,;:\\".\[\]]))|"(?:[^\"\r\\]|\\.|(?:(?:\r\n)?[ \t]))*"(?:(?:\r\n)?[ \t ])*))*@(?:(?:\r\n)?[ \t])*(?:[^()&lt;&gt;@,;:\\".\[\] \000‑\031]+(?:(?:(?:\r\n)?[ \t ])+|\Z|(?=[\["()&lt;&gt;@,;:\\".\[\]]))|\[([^\[\]\r\\]|\\.)*\](?:(?:\r\n)?[ \t])*)(? :\.(?:(?:\r\n)?[ \t])*(?:[^()&lt;&gt;@,;:\\".\[\] \000‑\031]+(?:(?:(?:\r\n)?[ \t])+| \Z|(?=[\["()&lt;&gt;@,;:\\".\[\]]))|\[([^\[\]\r\\]|\\.)*\](?:(?:\r\n)?[ \t])*))*|(?: [^()&lt;&gt;@,;:\\".\[\] \000‑\031]+(?:(?:(?:\r\n)?[ \t])+|\Z|(?=[\["()&lt;&gt;@,;:\\".\[\ ]]))|"(?:[^\"\r\\]|\\.|(?:(?:\r\n)?[ \t]))*"(?:(?:\r\n)?[ \t])*)*\&lt;(?:(?:\r\n) ?[ \t])*(?:@(?:[^()&lt;&gt;@,;:\\".\[\] \000‑\031]+(?:(?:(?:\r\n)?[ \t])+|\Z|(?=[\[" ()&lt;&gt;@,;:\\".\[\]]))|\[([^\[\]\r\\]|\\.)*\](?:(?:\r\n)?[ \t])*)(?:\.(?:(?:\r\n) ?[ \t])*(?:[^()&lt;&gt;@,;:\\".\[\] \000‑\031]+(?:(?:(?:\r\n)?[ \t])+|\Z|(?=[\["()&lt;&gt; @,;:\\".\[\]]))|\[([^\[\]\r\\]|\\.)*\](?:(?:\r\n)?[ \t])*))*(?:,@(?:(?:\r\n)?[  \t])*(?:[^()&lt;&gt;@,;:\\".\[\] \000‑\031]+(?:(?:(?:\r\n)?[ \t])+|\Z|(?=[\["()&lt;&gt;@, ;:\\".\[\]]))|\[([^\[\]\r\\]|\\.)*\](?:(?:\r\n)?[ \t])*)(?:\.(?:(?:\r\n)?[ \t] )*(?:[^()&lt;&gt;@,;:\\".\[\] \000‑\031]+(?:(?:(?:\r\n)?[ \t])+|\Z|(?=[\["()&lt;&gt;@,;:\\ ".\[\]]))|\[([^\[\]\r\\]|\\.)*\](?:(?:\r\n)?[ \t])*))*)*:(?:(?:\r\n)?[ \t])*)? (?:[^()&lt;&gt;@,;:\\".\[\] \000‑\031]+(?:(?:(?:\r\n)?[ \t])+|\Z|(?=[\["()&lt;&gt;@,;:\\". \[\]]))|"(?:[^\"\r\\]|\\.|(?:(?:\r\n)?[ \t]))*"(?:(?:\r\n)?[ \t])*)(?:\.(?:(?: \r\n)?[ \t])*(?:[^()&lt;&gt;@,;:\\".\[\] \000‑\031]+(?:(?:(?:\r\n)?[ \t])+|\Z|(?=[\[ "()&lt;&gt;@,;:\\".\[\]]))|"(?:[^\"\r\\]|\\.|(?:(?:\r\n)?[ \t]))*"(?:(?:\r\n)?[ \t]) *))*@(?:(?:\r\n)?[ \t])*(?:[^()&lt;&gt;@,;:\\".\[\] \000‑\031]+(?:(?:(?:\r\n)?[ \t]) +|\Z|(?=[\["()&lt;&gt;@,;:\\".\[\]]))|\[([^\[\]\r\\]|\\.)*\](?:(?:\r\n)?[ \t])*)(?:\ .(?:(?:\r\n)?[ \t])*(?:[^()&lt;&gt;@,;:\\".\[\] \000‑\031]+(?:(?:(?:\r\n)?[ \t])+|\Z |(?=[\["()&lt;&gt;@,;:\\".\[\]]))|\[([^\[\]\r\\]|\\.)*\](?:(?:\r\n)?[ \t])*))*\&gt;(?:( ?:\r\n)?[ \t])*))*)?;\s*)</a:t>
            </a:r>
            <a:endParaRPr kumimoji="0" lang="en-US" sz="9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37983" y="1770611"/>
            <a:ext cx="7326438" cy="31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Use Regular Expressions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but not</a:t>
            </a:r>
            <a:r>
              <a:rPr kumimoji="0" lang="en-US" sz="39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for everything…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4490" y="2581824"/>
            <a:ext cx="95934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effectLst>
                  <a:glow rad="139700">
                    <a:srgbClr val="FFFFFF"/>
                  </a:glow>
                </a:effectLst>
              </a:rPr>
              <a:t>This is a single regular expression  that validates legal e-mail addresses</a:t>
            </a:r>
            <a:endParaRPr lang="en-US" sz="4800" dirty="0">
              <a:effectLst>
                <a:glow rad="139700">
                  <a:srgbClr val="FFFFFF"/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8063" y="4151484"/>
            <a:ext cx="2946278" cy="70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effectLst>
                  <a:glow rad="139700">
                    <a:srgbClr val="FFFFFF"/>
                  </a:glow>
                </a:effectLst>
              </a:rPr>
              <a:t>Don’t do this</a:t>
            </a:r>
            <a:endParaRPr lang="en-US" sz="4000" dirty="0">
              <a:effectLst>
                <a:glow rad="139700">
                  <a:srgbClr val="FFFFFF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1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2" presetClass="exit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1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1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0868" y="440575"/>
            <a:ext cx="11420669" cy="6035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normAutofit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(?:(?:\r\n)?[ \t])*(?:(?:(?:[^()&lt;&gt;@,;:\\".\[\] \000‑\031]+(?:(?:(?:\r\n)?[  \t])+|\Z|(?=[\["()&lt;&gt;@,;:\\".\[\]]))|"(?:[^\"\r\\]|\\.|(?:(?:\r\n)?[ \t]))*"(?:(?: \r\n)?[ \t])*)(?:\.(?:(?:\r\n)?[ \t])*(?:[^()&lt;&gt;@,;:\\".\[\] \000‑\031]+(?:(?:( ?:\r\n)?[ \t])+|\Z|(?=[\["()&lt;&gt;@,;:\\".\[\]]))|"(?:[^\"\r\\]|\\.|(?:(?:\r\n)?[ \t]))*"(?:(?:\r\n)?[ \t])*))*@(?:(?:\r\n)?[ \t])*(?:[^()&lt;&gt;@,;:\\".\[\] \000‑\0 31]+(?:(?:(?:\r\n)?[ \t])+|\Z|(?=[\["()&lt;&gt;@,;:\\".\[\]]))|\[([^\[\]\r\\]|\\.)*\ ](?:(?:\r\n)?[ \t])*)(?:\.(?:(?:\r\n)?[ \t])*(?:[^()&lt;&gt;@,;:\\".\[\] \000‑\031]+ (?:(?:(?:\r\n)?[ \t])+|\Z|(?=[\["()&lt;&gt;@,;:\\".\[\]]))|\[([^\[\]\r\\]|\\.)*\](?: (?:\r\n)?[ \t])*))*|(?:[^()&lt;&gt;@,;:\\".\[\] \000‑\031]+(?:(?:(?:\r\n)?[ \t])+|\Z |(?=[\["()&lt;&gt;@,;:\\".\[\]]))|"(?:[^\"\r\\]|\\.|(?:(?:\r\n)?[ \t]))*"(?:(?:\r\n) ?[ \t])*)*\&lt;(?:(?:\r\n)?[ \t])*(?:@(?:[^()&lt;&gt;@,;:\\".\[\] \000‑\031]+(?:(?:(?:\ r\n)?[ \t])+|\Z|(?=[\["()&lt;&gt;@,;:\\".\[\]]))|\[([^\[\]\r\\]|\\.)*\](?:(?:\r\n)?[  \t])*)(?:\.(?:(?:\r\n)?[ \t])*(?:[^()&lt;&gt;@,;:\\".\[\] \000‑\031]+(?:(?:(?:\r\n) ?[ \t])+|\Z|(?=[\["()&lt;&gt;@,;:\\".\[\]]))|\[([^\[\]\r\\]|\\.)*\](?:(?:\r\n)?[ \t] )*))*(?:,@(?:(?:\r\n)?[ \t])*(?:[^()&lt;&gt;@,;:\\".\[\] \000‑\031]+(?:(?:(?:\r\n)?[  \t])+|\Z|(?=[\["()&lt;&gt;@,;:\\".\[\]]))|\[([^\[\]\r\\]|\\.)*\](?:(?:\r\n)?[ \t])* )(?:\.(?:(?:\r\n)?[ \t])*(?:[^()&lt;&gt;@,;:\\".\[\] \000‑\031]+(?:(?:(?:\r\n)?[ \t] )+|\Z|(?=[\["()&lt;&gt;@,;:\\".\[\]]))|\[([^\[\]\r\\]|\\.)*\](?:(?:\r\n)?[ \t])*))*) *:(?:(?:\r\n)?[ \t])*)?(?:[^()&lt;&gt;@,;:\\".\[\] \000‑\031]+(?:(?:(?:\r\n)?[ \t])+ |\Z|(?=[\["()&lt;&gt;@,;:\\".\[\]]))|"(?:[^\"\r\\]|\\.|(?:(?:\r\n)?[ \t]))*"(?:(?:\r \n)?[ \t])*)(?:\.(?:(?:\r\n)?[ \t])*(?:[^()&lt;&gt;@,;:\\".\[\] \000‑\031]+(?:(?:(?: \r\n)?[ \t])+|\Z|(?=[\["()&lt;&gt;@,;:\\".\[\]]))|"(?:[^\"\r\\]|\\.|(?:(?:\r\n)?[ \t ]))*"(?:(?:\r\n)?[ \t])*))*@(?:(?:\r\n)?[ \t])*(?:[^()&lt;&gt;@,;:\\".\[\] \000‑\031 ]+(?:(?:(?:\r\n)?[ \t])+|\Z|(?=[\["()&lt;&gt;@,;:\\".\[\]]))|\[([^\[\]\r\\]|\\.)*\]( ?:(?:\r\n)?[ \t])*)(?:\.(?:(?:\r\n)?[ \t])*(?:[^()&lt;&gt;@,;:\\".\[\] \000‑\031]+(? :(?:(?:\r\n)?[ \t])+|\Z|(?=[\["()&lt;&gt;@,;:\\".\[\]]))|\[([^\[\]\r\\]|\\.)*\](?:(? :\r\n)?[ \t])*))*\&gt;(?:(?:\r\n)?[ \t])*)|(?:[^()&lt;&gt;@,;:\\".\[\] \000‑\031]+(?:(? :(?:\r\n)?[ \t])+|\Z|(?=[\["()&lt;&gt;@,;:\\".\[\]]))|"(?:[^\"\r\\]|\\.|(?:(?:\r\n)? [ \t]))*"(?:(?:\r\n)?[ \t])*)*:(?:(?:\r\n)?[ \t])*(?:(?:(?:[^()&lt;&gt;@,;:\\".\[\] \000‑\031]+(?:(?:(?:\r\n)?[ \t])+|\Z|(?=[\["()&lt;&gt;@,;:\\".\[\]]))|"(?:[^\"\r\\]| \\.|(?:(?:\r\n)?[ \t]))*"(?:(?:\r\n)?[ \t])*)(?:\.(?:(?:\r\n)?[ \t])*(?:[^()&lt;&gt; @,;:\\".\[\] \000‑\031]+(?:(?:(?:\r\n)?[ \t])+|\Z|(?=[\["()&lt;&gt;@,;:\\".\[\]]))|" (?:[^\"\r\\]|\\.|(?:(?:\r\n)?[ \t]))*"(?:(?:\r\n)?[ \t])*))*@(?:(?:\r\n)?[ \t] )*(?:[^()&lt;&gt;@,;:\\".\[\] \000‑\031]+(?:(?:(?:\r\n)?[ \t])+|\Z|(?=[\["()&lt;&gt;@,;:\\ ".\[\]]))|\[([^\[\]\r\\]|\\.)*\](?:(?:\r\n)?[ \t])*)(?:\.(?:(?:\r\n)?[ \t])*(? :[^()&lt;&gt;@,;:\\".\[\] \000‑\031]+(?:(?:(?:\r\n)?[ \t])+|\Z|(?=[\["()&lt;&gt;@,;:\\".\[ \]]))|\[([^\[\]\r\\]|\\.)*\](?:(?:\r\n)?[ \t])*))*|(?:[^()&lt;&gt;@,;:\\".\[\] \000‑ \031]+(?:(?:(?:\r\n)?[ \t])+|\Z|(?=[\["()&lt;&gt;@,;:\\".\[\]]))|"(?:[^\"\r\\]|\\.|( ?:(?:\r\n)?[ \t]))*"(?:(?:\r\n)?[ \t])*)*\&lt;(?:(?:\r\n)?[ \t])*(?:@(?:[^()&lt;&gt;@,; :\\".\[\] \000‑\031]+(?:(?:(?:\r\n)?[ \t])+|\Z|(?=[\["()&lt;&gt;@,;:\\".\[\]]))|\[([ ^\[\]\r\\]|\\.)*\](?:(?:\r\n)?[ \t])*)(?:\.(?:(?:\r\n)?[ \t])*(?:[^()&lt;&gt;@,;:\\" .\[\] \000‑\031]+(?:(?:(?:\r\n)?[ \t])+|\Z|(?=[\["()&lt;&gt;@,;:\\".\[\]]))|\[([^\[\ ]\r\\]|\\.)*\](?:(?:\r\n)?[ \t])*))*(?:,@(?:(?:\r\n)?[ \t])*(?:[^()&lt;&gt;@,;:\\".\ [\] \000‑\031]+(?:(?:(?:\r\n)?[ \t])+|\Z|(?=[\["()&lt;&gt;@,;:\\".\[\]]))|\[([^\[\]\ r\\]|\\.)*\](?:(?:\r\n)?[ \t])*)(?:\.(?:(?:\r\n)?[ \t])*(?:[^()&lt;&gt;@,;:\\".\[\] \000‑\031]+(?:(?:(?:\r\n)?[ \t])+|\Z|(?=[\["()&lt;&gt;@,;:\\".\[\]]))|\[([^\[\]\r\\] |\\.)*\](?:(?:\r\n)?[ \t])*))*)*:(?:(?:\r\n)?[ \t])*)?(?:[^()&lt;&gt;@,;:\\".\[\] \0 00‑\031]+(?:(?:(?:\r\n)?[ \t])+|\Z|(?=[\["()&lt;&gt;@,;:\\".\[\]]))|"(?:[^\"\r\\]|\\ .|(?:(?:\r\n)?[ \t]))*"(?:(?:\r\n)?[ \t])*)(?:\.(?:(?:\r\n)?[ \t])*(?:[^()&lt;&gt;@, ;:\\".\[\] \000‑\031]+(?:(?:(?:\r\n)?[ \t])+|\Z|(?=[\["()&lt;&gt;@,;:\\".\[\]]))|"(? :[^\"\r\\]|\\.|(?:(?:\r\n)?[ \t]))*"(?:(?:\r\n)?[ \t])*))*@(?:(?:\r\n)?[ \t])* (?:[^()&lt;&gt;@,;:\\".\[\] \000‑\031]+(?:(?:(?:\r\n)?[ \t])+|\Z|(?=[\["()&lt;&gt;@,;:\\". \[\]]))|\[([^\[\]\r\\]|\\.)*\](?:(?:\r\n)?[ \t])*)(?:\.(?:(?:\r\n)?[ \t])*(?:[ ^()&lt;&gt;@,;:\\".\[\] \000‑\031]+(?:(?:(?:\r\n)?[ \t])+|\Z|(?=[\["()&lt;&gt;@,;:\\".\[\] ]))|\[([^\[\]\r\\]|\\.)*\](?:(?:\r\n)?[ \t])*))*\&gt;(?:(?:\r\n)?[ \t])*)(?:,\s*( ?:(?:[^()&lt;&gt;@,;:\\".\[\] \000‑\031]+(?:(?:(?:\r\n)?[ \t])+|\Z|(?=[\["()&lt;&gt;@,;:\\ ".\[\]]))|"(?:[^\"\r\\]|\\.|(?:(?:\r\n)?[ \t]))*"(?:(?:\r\n)?[ \t])*)(?:\.(?:( ?:\r\n)?[ \t])*(?:[^()&lt;&gt;@,;:\\".\[\] \000‑\031]+(?:(?:(?:\r\n)?[ \t])+|\Z|(?=[ \["()&lt;&gt;@,;:\\".\[\]]))|"(?:[^\"\r\\]|\\.|(?:(?:\r\n)?[ \t]))*"(?:(?:\r\n)?[ \t ])*))*@(?:(?:\r\n)?[ \t])*(?:[^()&lt;&gt;@,;:\\".\[\] \000‑\031]+(?:(?:(?:\r\n)?[ \t ])+|\Z|(?=[\["()&lt;&gt;@,;:\\".\[\]]))|\[([^\[\]\r\\]|\\.)*\](?:(?:\r\n)?[ \t])*)(? :\.(?:(?:\r\n)?[ \t])*(?:[^()&lt;&gt;@,;:\\".\[\] \000‑\031]+(?:(?:(?:\r\n)?[ \t])+| \Z|(?=[\["()&lt;&gt;@,;:\\".\[\]]))|\[([^\[\]\r\\]|\\.)*\](?:(?:\r\n)?[ \t])*))*|(?: [^()&lt;&gt;@,;:\\".\[\] \000‑\031]+(?:(?:(?:\r\n)?[ \t])+|\Z|(?=[\["()&lt;&gt;@,;:\\".\[\ ]]))|"(?:[^\"\r\\]|\\.|(?:(?:\r\n)?[ \t]))*"(?:(?:\r\n)?[ \t])*)*\&lt;(?:(?:\r\n) ?[ \t])*(?:@(?:[^()&lt;&gt;@,;:\\".\[\] \000‑\031]+(?:(?:(?:\r\n)?[ \t])+|\Z|(?=[\[" ()&lt;&gt;@,;:\\".\[\]]))|\[([^\[\]\r\\]|\\.)*\](?:(?:\r\n)?[ \t])*)(?:\.(?:(?:\r\n) ?[ \t])*(?:[^()&lt;&gt;@,;:\\".\[\] \000‑\031]+(?:(?:(?:\r\n)?[ \t])+|\Z|(?=[\["()&lt;&gt; @,;:\\".\[\]]))|\[([^\[\]\r\\]|\\.)*\](?:(?:\r\n)?[ \t])*))*(?:,@(?:(?:\r\n)?[  \t])*(?:[^()&lt;&gt;@,;:\\".\[\] \000‑\031]+(?:(?:(?:\r\n)?[ \t])+|\Z|(?=[\["()&lt;&gt;@, ;:\\".\[\]]))|\[([^\[\]\r\\]|\\.)*\](?:(?:\r\n)?[ \t])*)(?:\.(?:(?:\r\n)?[ \t] )*(?:[^()&lt;&gt;@,;:\\".\[\] \000‑\031]+(?:(?:(?:\r\n)?[ \t])+|\Z|(?=[\["()&lt;&gt;@,;:\\ ".\[\]]))|\[([^\[\]\r\\]|\\.)*\](?:(?:\r\n)?[ \t])*))*)*:(?:(?:\r\n)?[ \t])*)? (?:[^()&lt;&gt;@,;:\\".\[\] \000‑\031]+(?:(?:(?:\r\n)?[ \t])+|\Z|(?=[\["()&lt;&gt;@,;:\\". \[\]]))|"(?:[^\"\r\\]|\\.|(?:(?:\r\n)?[ \t]))*"(?:(?:\r\n)?[ \t])*)(?:\.(?:(?: \r\n)?[ \t])*(?:[^()&lt;&gt;@,;:\\".\[\] \000‑\031]+(?:(?:(?:\r\n)?[ \t])+|\Z|(?=[\[ "()&lt;&gt;@,;:\\".\[\]]))|"(?:[^\"\r\\]|\\.|(?:(?:\r\n)?[ \t]))*"(?:(?:\r\n)?[ \t]) *))*@(?:(?:\r\n)?[ \t])*(?:[^()&lt;&gt;@,;:\\".\[\] \000‑\031]+(?:(?:(?:\r\n)?[ \t]) +|\Z|(?=[\["()&lt;&gt;@,;:\\".\[\]]))|\[([^\[\]\r\\]|\\.)*\](?:(?:\r\n)?[ \t])*)(?:\ .(?:(?:\r\n)?[ \t])*(?:[^()&lt;&gt;@,;:\\".\[\] \000‑\031]+(?:(?:(?:\r\n)?[ \t])+|\Z |(?=[\["()&lt;&gt;@,;:\\".\[\]]))|\[([^\[\]\r\\]|\\.)*\](?:(?:\r\n)?[ \t])*))*\&gt;(?:( ?:\r\n)?[ \t])*))*)?;\s*)</a:t>
            </a:r>
            <a:endParaRPr kumimoji="0" lang="en-US" sz="95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37983" y="1770611"/>
            <a:ext cx="7326438" cy="31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Go Use Regular Expressions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Now</a:t>
            </a:r>
            <a:r>
              <a:rPr kumimoji="0" lang="en-US" sz="39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you have no excuse!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721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2587"/>
            <a:ext cx="10515600" cy="1372827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/>
              <a:t>Appendices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0003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 Labels"/>
          <p:cNvGrpSpPr/>
          <p:nvPr/>
        </p:nvGrpSpPr>
        <p:grpSpPr>
          <a:xfrm>
            <a:off x="838796" y="2017255"/>
            <a:ext cx="4530566" cy="2157521"/>
            <a:chOff x="838796" y="2017255"/>
            <a:chExt cx="4530566" cy="2157521"/>
          </a:xfrm>
        </p:grpSpPr>
        <p:sp>
          <p:nvSpPr>
            <p:cNvPr id="24" name="TextBox 23"/>
            <p:cNvSpPr txBox="1"/>
            <p:nvPr/>
          </p:nvSpPr>
          <p:spPr>
            <a:xfrm>
              <a:off x="838796" y="3805444"/>
              <a:ext cx="825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Graph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51703" y="2017255"/>
              <a:ext cx="817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51703" y="2911349"/>
              <a:ext cx="671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Edge</a:t>
              </a:r>
              <a:endParaRPr lang="en-US" dirty="0"/>
            </a:p>
          </p:txBody>
        </p:sp>
      </p:grpSp>
      <p:grpSp>
        <p:nvGrpSpPr>
          <p:cNvPr id="75" name="SIR Model"/>
          <p:cNvGrpSpPr/>
          <p:nvPr/>
        </p:nvGrpSpPr>
        <p:grpSpPr>
          <a:xfrm>
            <a:off x="6328282" y="1613300"/>
            <a:ext cx="4243137" cy="4604386"/>
            <a:chOff x="6328282" y="1613300"/>
            <a:chExt cx="4243137" cy="4604386"/>
          </a:xfrm>
        </p:grpSpPr>
        <p:grpSp>
          <p:nvGrpSpPr>
            <p:cNvPr id="58" name="SIR Model Graph"/>
            <p:cNvGrpSpPr/>
            <p:nvPr/>
          </p:nvGrpSpPr>
          <p:grpSpPr>
            <a:xfrm>
              <a:off x="8212361" y="1613300"/>
              <a:ext cx="1720734" cy="4604386"/>
              <a:chOff x="1043248" y="1585393"/>
              <a:chExt cx="1720734" cy="4604386"/>
            </a:xfrm>
          </p:grpSpPr>
          <p:sp>
            <p:nvSpPr>
              <p:cNvPr id="66" name="Flowchart: Alternate Process 65"/>
              <p:cNvSpPr/>
              <p:nvPr/>
            </p:nvSpPr>
            <p:spPr>
              <a:xfrm>
                <a:off x="1043248" y="1585393"/>
                <a:ext cx="1720734" cy="1022466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Susceptible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7" name="Flowchart: Alternate Process 66"/>
              <p:cNvSpPr/>
              <p:nvPr/>
            </p:nvSpPr>
            <p:spPr>
              <a:xfrm>
                <a:off x="1043248" y="5167313"/>
                <a:ext cx="1720734" cy="1022466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Recovered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8" name="Flowchart: Alternate Process 67"/>
              <p:cNvSpPr/>
              <p:nvPr/>
            </p:nvSpPr>
            <p:spPr>
              <a:xfrm>
                <a:off x="1043248" y="3373582"/>
                <a:ext cx="1720734" cy="1022466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Infected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9" name="Straight Arrow Connector 68"/>
              <p:cNvCxnSpPr>
                <a:stCxn id="66" idx="2"/>
                <a:endCxn id="68" idx="0"/>
              </p:cNvCxnSpPr>
              <p:nvPr/>
            </p:nvCxnSpPr>
            <p:spPr>
              <a:xfrm>
                <a:off x="1903615" y="2607859"/>
                <a:ext cx="0" cy="7657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68" idx="2"/>
                <a:endCxn id="67" idx="0"/>
              </p:cNvCxnSpPr>
              <p:nvPr/>
            </p:nvCxnSpPr>
            <p:spPr>
              <a:xfrm>
                <a:off x="1903615" y="4396048"/>
                <a:ext cx="0" cy="771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SIR Model Labels"/>
            <p:cNvGrpSpPr/>
            <p:nvPr/>
          </p:nvGrpSpPr>
          <p:grpSpPr>
            <a:xfrm>
              <a:off x="6328282" y="1613300"/>
              <a:ext cx="4243137" cy="4604386"/>
              <a:chOff x="6328282" y="1613300"/>
              <a:chExt cx="4243137" cy="4604386"/>
            </a:xfrm>
          </p:grpSpPr>
          <p:sp>
            <p:nvSpPr>
              <p:cNvPr id="60" name="Left Brace 59"/>
              <p:cNvSpPr/>
              <p:nvPr/>
            </p:nvSpPr>
            <p:spPr>
              <a:xfrm>
                <a:off x="7416001" y="1613300"/>
                <a:ext cx="512064" cy="4604386"/>
              </a:xfrm>
              <a:prstGeom prst="leftBrac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328282" y="3589556"/>
                <a:ext cx="10029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rgbClr val="FF0000"/>
                    </a:solidFill>
                  </a:rPr>
                  <a:t>SIR Model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9066317" y="2805813"/>
                <a:ext cx="1505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Infect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066317" y="4624921"/>
                <a:ext cx="1505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Recover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4" name="State Machine Labels"/>
          <p:cNvGrpSpPr/>
          <p:nvPr/>
        </p:nvGrpSpPr>
        <p:grpSpPr>
          <a:xfrm>
            <a:off x="612128" y="2014484"/>
            <a:ext cx="5025870" cy="2296020"/>
            <a:chOff x="612128" y="2014484"/>
            <a:chExt cx="5025870" cy="2296020"/>
          </a:xfrm>
        </p:grpSpPr>
        <p:sp>
          <p:nvSpPr>
            <p:cNvPr id="45" name="TextBox 44"/>
            <p:cNvSpPr txBox="1"/>
            <p:nvPr/>
          </p:nvSpPr>
          <p:spPr>
            <a:xfrm>
              <a:off x="612128" y="3664173"/>
              <a:ext cx="10029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State Machine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01237" y="2014484"/>
              <a:ext cx="80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State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01237" y="2908578"/>
              <a:ext cx="1136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Transition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aph / State Machine Graph"/>
          <p:cNvGrpSpPr/>
          <p:nvPr/>
        </p:nvGrpSpPr>
        <p:grpSpPr>
          <a:xfrm>
            <a:off x="1699847" y="1687917"/>
            <a:ext cx="2851856" cy="4607157"/>
            <a:chOff x="1699847" y="1687917"/>
            <a:chExt cx="2851856" cy="4607157"/>
          </a:xfrm>
        </p:grpSpPr>
        <p:cxnSp>
          <p:nvCxnSpPr>
            <p:cNvPr id="29" name="Straight Arrow Connector 28"/>
            <p:cNvCxnSpPr>
              <a:stCxn id="26" idx="1"/>
            </p:cNvCxnSpPr>
            <p:nvPr/>
          </p:nvCxnSpPr>
          <p:spPr>
            <a:xfrm flipH="1">
              <a:off x="4362881" y="2201921"/>
              <a:ext cx="188821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546908" y="3096015"/>
              <a:ext cx="100479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0" name="Flowchart: Alternate Process 89"/>
            <p:cNvSpPr/>
            <p:nvPr/>
          </p:nvSpPr>
          <p:spPr>
            <a:xfrm>
              <a:off x="2493507" y="1690688"/>
              <a:ext cx="1720734" cy="102246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lowchart: Alternate Process 90"/>
            <p:cNvSpPr/>
            <p:nvPr/>
          </p:nvSpPr>
          <p:spPr>
            <a:xfrm>
              <a:off x="2493507" y="5272608"/>
              <a:ext cx="1720734" cy="102246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lowchart: Alternate Process 91"/>
            <p:cNvSpPr/>
            <p:nvPr/>
          </p:nvSpPr>
          <p:spPr>
            <a:xfrm>
              <a:off x="2493507" y="3478877"/>
              <a:ext cx="1720734" cy="102246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3" name="Straight Arrow Connector 92"/>
            <p:cNvCxnSpPr>
              <a:stCxn id="90" idx="2"/>
              <a:endCxn id="92" idx="0"/>
            </p:cNvCxnSpPr>
            <p:nvPr/>
          </p:nvCxnSpPr>
          <p:spPr>
            <a:xfrm>
              <a:off x="3353874" y="2713154"/>
              <a:ext cx="0" cy="7657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92" idx="2"/>
              <a:endCxn id="91" idx="0"/>
            </p:cNvCxnSpPr>
            <p:nvPr/>
          </p:nvCxnSpPr>
          <p:spPr>
            <a:xfrm>
              <a:off x="3353874" y="4501343"/>
              <a:ext cx="0" cy="7712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Left Brace 45"/>
            <p:cNvSpPr/>
            <p:nvPr/>
          </p:nvSpPr>
          <p:spPr>
            <a:xfrm>
              <a:off x="1699847" y="1687917"/>
              <a:ext cx="512064" cy="4604386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A: State Machines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2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Bank Statements"/>
          <p:cNvGrpSpPr/>
          <p:nvPr/>
        </p:nvGrpSpPr>
        <p:grpSpPr>
          <a:xfrm>
            <a:off x="6602843" y="692432"/>
            <a:ext cx="4948455" cy="5279139"/>
            <a:chOff x="7291070" y="287085"/>
            <a:chExt cx="4948455" cy="6293053"/>
          </a:xfrm>
        </p:grpSpPr>
        <p:sp>
          <p:nvSpPr>
            <p:cNvPr id="167" name="Flowchart: Alternate Process 166"/>
            <p:cNvSpPr/>
            <p:nvPr/>
          </p:nvSpPr>
          <p:spPr>
            <a:xfrm>
              <a:off x="7857566" y="287085"/>
              <a:ext cx="1720734" cy="102246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Header</a:t>
              </a:r>
            </a:p>
            <a:p>
              <a:pPr algn="ctr"/>
              <a:r>
                <a:rPr lang="en-US" dirty="0" smtClean="0"/>
                <a:t>mode</a:t>
              </a:r>
              <a:endParaRPr lang="en-US" dirty="0"/>
            </a:p>
          </p:txBody>
        </p:sp>
        <p:sp>
          <p:nvSpPr>
            <p:cNvPr id="168" name="Flowchart: Alternate Process 167"/>
            <p:cNvSpPr/>
            <p:nvPr/>
          </p:nvSpPr>
          <p:spPr>
            <a:xfrm>
              <a:off x="7857566" y="2043947"/>
              <a:ext cx="1720734" cy="102246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Deposits</a:t>
              </a:r>
            </a:p>
            <a:p>
              <a:pPr algn="ctr"/>
              <a:r>
                <a:rPr lang="en-US" dirty="0" smtClean="0"/>
                <a:t>mode</a:t>
              </a:r>
              <a:endParaRPr lang="en-US" dirty="0"/>
            </a:p>
          </p:txBody>
        </p:sp>
        <p:sp>
          <p:nvSpPr>
            <p:cNvPr id="169" name="Flowchart: Alternate Process 168"/>
            <p:cNvSpPr/>
            <p:nvPr/>
          </p:nvSpPr>
          <p:spPr>
            <a:xfrm>
              <a:off x="7857566" y="3800809"/>
              <a:ext cx="1720734" cy="102246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Withdrawals</a:t>
              </a:r>
            </a:p>
            <a:p>
              <a:pPr algn="ctr"/>
              <a:r>
                <a:rPr lang="en-US" dirty="0" smtClean="0"/>
                <a:t>mode</a:t>
              </a:r>
              <a:endParaRPr lang="en-US" dirty="0"/>
            </a:p>
          </p:txBody>
        </p:sp>
        <p:cxnSp>
          <p:nvCxnSpPr>
            <p:cNvPr id="170" name="Straight Arrow Connector 169"/>
            <p:cNvCxnSpPr>
              <a:stCxn id="167" idx="2"/>
              <a:endCxn id="168" idx="0"/>
            </p:cNvCxnSpPr>
            <p:nvPr/>
          </p:nvCxnSpPr>
          <p:spPr>
            <a:xfrm>
              <a:off x="8717933" y="1309551"/>
              <a:ext cx="0" cy="7343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urved Connector 173"/>
            <p:cNvCxnSpPr>
              <a:stCxn id="167" idx="2"/>
              <a:endCxn id="167" idx="3"/>
            </p:cNvCxnSpPr>
            <p:nvPr/>
          </p:nvCxnSpPr>
          <p:spPr>
            <a:xfrm rot="5400000" flipH="1" flipV="1">
              <a:off x="8892499" y="623751"/>
              <a:ext cx="511233" cy="860367"/>
            </a:xfrm>
            <a:prstGeom prst="curvedConnector4">
              <a:avLst>
                <a:gd name="adj1" fmla="val -44715"/>
                <a:gd name="adj2" fmla="val 19778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Curved Connector 178"/>
            <p:cNvCxnSpPr>
              <a:stCxn id="168" idx="2"/>
              <a:endCxn id="168" idx="3"/>
            </p:cNvCxnSpPr>
            <p:nvPr/>
          </p:nvCxnSpPr>
          <p:spPr>
            <a:xfrm rot="5400000" flipH="1" flipV="1">
              <a:off x="8892499" y="2380613"/>
              <a:ext cx="511233" cy="860367"/>
            </a:xfrm>
            <a:prstGeom prst="curvedConnector4">
              <a:avLst>
                <a:gd name="adj1" fmla="val -44715"/>
                <a:gd name="adj2" fmla="val 19821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68" idx="2"/>
              <a:endCxn id="169" idx="0"/>
            </p:cNvCxnSpPr>
            <p:nvPr/>
          </p:nvCxnSpPr>
          <p:spPr>
            <a:xfrm>
              <a:off x="8717933" y="3066413"/>
              <a:ext cx="0" cy="7343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Curved Connector 190"/>
            <p:cNvCxnSpPr>
              <a:stCxn id="169" idx="2"/>
              <a:endCxn id="169" idx="3"/>
            </p:cNvCxnSpPr>
            <p:nvPr/>
          </p:nvCxnSpPr>
          <p:spPr>
            <a:xfrm rot="5400000" flipH="1" flipV="1">
              <a:off x="8892499" y="4137475"/>
              <a:ext cx="511233" cy="860367"/>
            </a:xfrm>
            <a:prstGeom prst="curvedConnector4">
              <a:avLst>
                <a:gd name="adj1" fmla="val -44715"/>
                <a:gd name="adj2" fmla="val 197948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9" name="Flowchart: Alternate Process 198"/>
            <p:cNvSpPr/>
            <p:nvPr/>
          </p:nvSpPr>
          <p:spPr>
            <a:xfrm>
              <a:off x="7857566" y="5557672"/>
              <a:ext cx="1720734" cy="102246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Save Output</a:t>
              </a:r>
              <a:endParaRPr lang="en-US" dirty="0"/>
            </a:p>
          </p:txBody>
        </p:sp>
        <p:cxnSp>
          <p:nvCxnSpPr>
            <p:cNvPr id="202" name="Straight Arrow Connector 201"/>
            <p:cNvCxnSpPr>
              <a:stCxn id="169" idx="2"/>
              <a:endCxn id="199" idx="0"/>
            </p:cNvCxnSpPr>
            <p:nvPr/>
          </p:nvCxnSpPr>
          <p:spPr>
            <a:xfrm>
              <a:off x="8717933" y="4823275"/>
              <a:ext cx="0" cy="7343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22" name="Actions"/>
            <p:cNvGrpSpPr/>
            <p:nvPr/>
          </p:nvGrpSpPr>
          <p:grpSpPr>
            <a:xfrm>
              <a:off x="10438665" y="969973"/>
              <a:ext cx="1800860" cy="3980013"/>
              <a:chOff x="10438665" y="969973"/>
              <a:chExt cx="1800860" cy="3980013"/>
            </a:xfrm>
          </p:grpSpPr>
          <p:sp>
            <p:nvSpPr>
              <p:cNvPr id="216" name="TextBox 215"/>
              <p:cNvSpPr txBox="1"/>
              <p:nvPr/>
            </p:nvSpPr>
            <p:spPr>
              <a:xfrm>
                <a:off x="10438665" y="4509720"/>
                <a:ext cx="1800860" cy="440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Subtract Amount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0438665" y="2739846"/>
                <a:ext cx="13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Add amount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10438665" y="969973"/>
                <a:ext cx="787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Ignore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3" name="Inputs"/>
            <p:cNvGrpSpPr/>
            <p:nvPr/>
          </p:nvGrpSpPr>
          <p:grpSpPr>
            <a:xfrm>
              <a:off x="7291070" y="1489328"/>
              <a:ext cx="1479466" cy="3883056"/>
              <a:chOff x="7667600" y="1489328"/>
              <a:chExt cx="1102936" cy="3883056"/>
            </a:xfrm>
          </p:grpSpPr>
          <p:sp>
            <p:nvSpPr>
              <p:cNvPr id="219" name="TextBox 218"/>
              <p:cNvSpPr txBox="1"/>
              <p:nvPr/>
            </p:nvSpPr>
            <p:spPr>
              <a:xfrm>
                <a:off x="7667600" y="1489328"/>
                <a:ext cx="1102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“Credits”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7667600" y="3244488"/>
                <a:ext cx="1102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“Debits”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8135756" y="5003052"/>
                <a:ext cx="5735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EOF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228" name="TextBox 227"/>
          <p:cNvSpPr txBox="1"/>
          <p:nvPr/>
        </p:nvSpPr>
        <p:spPr>
          <a:xfrm>
            <a:off x="225887" y="598077"/>
            <a:ext cx="5929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Processing Bank Statements</a:t>
            </a:r>
            <a:endParaRPr lang="en-US" sz="28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023678" y="1475288"/>
          <a:ext cx="4333875" cy="423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Worksheet" r:id="rId3" imgW="4334078" imgH="4238362" progId="Excel.Sheet.12">
                  <p:embed/>
                </p:oleObj>
              </mc:Choice>
              <mc:Fallback>
                <p:oleObj name="Worksheet" r:id="rId3" imgW="4334078" imgH="4238362" progId="Excel.Shee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3678" y="1475288"/>
                        <a:ext cx="4333875" cy="42386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Coffee Machine"/>
          <p:cNvGrpSpPr/>
          <p:nvPr/>
        </p:nvGrpSpPr>
        <p:grpSpPr>
          <a:xfrm>
            <a:off x="668063" y="1300999"/>
            <a:ext cx="5468771" cy="5104918"/>
            <a:chOff x="668064" y="278533"/>
            <a:chExt cx="4214146" cy="6127384"/>
          </a:xfrm>
        </p:grpSpPr>
        <p:sp>
          <p:nvSpPr>
            <p:cNvPr id="40" name="Flowchart: Alternate Process 39"/>
            <p:cNvSpPr/>
            <p:nvPr/>
          </p:nvSpPr>
          <p:spPr>
            <a:xfrm>
              <a:off x="2567558" y="278533"/>
              <a:ext cx="1720734" cy="102246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Beverage</a:t>
              </a:r>
            </a:p>
            <a:p>
              <a:pPr algn="ctr"/>
              <a:r>
                <a:rPr lang="en-US" dirty="0" smtClean="0"/>
                <a:t>Selection</a:t>
              </a:r>
              <a:endParaRPr lang="en-US" dirty="0"/>
            </a:p>
          </p:txBody>
        </p:sp>
        <p:sp>
          <p:nvSpPr>
            <p:cNvPr id="41" name="Flowchart: Alternate Process 40"/>
            <p:cNvSpPr/>
            <p:nvPr/>
          </p:nvSpPr>
          <p:spPr>
            <a:xfrm>
              <a:off x="2567558" y="4085706"/>
              <a:ext cx="1720734" cy="102246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Size Selection</a:t>
              </a:r>
              <a:endParaRPr lang="en-US" dirty="0"/>
            </a:p>
          </p:txBody>
        </p:sp>
        <p:sp>
          <p:nvSpPr>
            <p:cNvPr id="42" name="Flowchart: Alternate Process 41"/>
            <p:cNvSpPr/>
            <p:nvPr/>
          </p:nvSpPr>
          <p:spPr>
            <a:xfrm>
              <a:off x="1038399" y="1790404"/>
              <a:ext cx="1720734" cy="102246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Bean Selection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stCxn id="40" idx="2"/>
              <a:endCxn id="42" idx="0"/>
            </p:cNvCxnSpPr>
            <p:nvPr/>
          </p:nvCxnSpPr>
          <p:spPr>
            <a:xfrm flipH="1">
              <a:off x="1898766" y="1300999"/>
              <a:ext cx="1529159" cy="48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Flowchart: Alternate Process 55"/>
            <p:cNvSpPr/>
            <p:nvPr/>
          </p:nvSpPr>
          <p:spPr>
            <a:xfrm>
              <a:off x="3645121" y="5557672"/>
              <a:ext cx="1132992" cy="84824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Dispense</a:t>
              </a:r>
            </a:p>
            <a:p>
              <a:pPr algn="ctr"/>
              <a:r>
                <a:rPr lang="en-US" dirty="0" smtClean="0"/>
                <a:t>Large</a:t>
              </a:r>
              <a:endParaRPr lang="en-US" dirty="0"/>
            </a:p>
          </p:txBody>
        </p:sp>
        <p:sp>
          <p:nvSpPr>
            <p:cNvPr id="57" name="Flowchart: Alternate Process 56"/>
            <p:cNvSpPr/>
            <p:nvPr/>
          </p:nvSpPr>
          <p:spPr>
            <a:xfrm>
              <a:off x="2096849" y="5557672"/>
              <a:ext cx="1132992" cy="84824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Dispense</a:t>
              </a:r>
            </a:p>
            <a:p>
              <a:pPr algn="ctr"/>
              <a:r>
                <a:rPr lang="en-US" dirty="0" smtClean="0"/>
                <a:t>Small</a:t>
              </a:r>
              <a:endParaRPr lang="en-US" dirty="0"/>
            </a:p>
          </p:txBody>
        </p:sp>
        <p:cxnSp>
          <p:nvCxnSpPr>
            <p:cNvPr id="116" name="Elbow Connector 115"/>
            <p:cNvCxnSpPr/>
            <p:nvPr/>
          </p:nvCxnSpPr>
          <p:spPr>
            <a:xfrm rot="16200000" flipH="1">
              <a:off x="1655323" y="3454717"/>
              <a:ext cx="1554083" cy="270388"/>
            </a:xfrm>
            <a:prstGeom prst="bentConnector3">
              <a:avLst>
                <a:gd name="adj1" fmla="val 9984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/>
            <p:nvPr/>
          </p:nvCxnSpPr>
          <p:spPr>
            <a:xfrm rot="16200000" flipH="1">
              <a:off x="903999" y="3181489"/>
              <a:ext cx="2032181" cy="1294940"/>
            </a:xfrm>
            <a:prstGeom prst="bentConnector3">
              <a:avLst>
                <a:gd name="adj1" fmla="val 10009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Elbow Connector 118"/>
            <p:cNvCxnSpPr>
              <a:stCxn id="42" idx="2"/>
              <a:endCxn id="41" idx="1"/>
            </p:cNvCxnSpPr>
            <p:nvPr/>
          </p:nvCxnSpPr>
          <p:spPr>
            <a:xfrm rot="16200000" flipH="1">
              <a:off x="1341128" y="3370508"/>
              <a:ext cx="1784069" cy="66879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40" idx="2"/>
              <a:endCxn id="41" idx="0"/>
            </p:cNvCxnSpPr>
            <p:nvPr/>
          </p:nvCxnSpPr>
          <p:spPr>
            <a:xfrm>
              <a:off x="3427925" y="1300999"/>
              <a:ext cx="0" cy="27847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41" idx="2"/>
              <a:endCxn id="57" idx="0"/>
            </p:cNvCxnSpPr>
            <p:nvPr/>
          </p:nvCxnSpPr>
          <p:spPr>
            <a:xfrm flipH="1">
              <a:off x="2663345" y="5108172"/>
              <a:ext cx="764580" cy="4495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41" idx="2"/>
              <a:endCxn id="56" idx="0"/>
            </p:cNvCxnSpPr>
            <p:nvPr/>
          </p:nvCxnSpPr>
          <p:spPr>
            <a:xfrm>
              <a:off x="3427925" y="5108172"/>
              <a:ext cx="783692" cy="4495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3" name="Coffee Machine Transition Labels"/>
            <p:cNvGrpSpPr/>
            <p:nvPr/>
          </p:nvGrpSpPr>
          <p:grpSpPr>
            <a:xfrm>
              <a:off x="668064" y="1258234"/>
              <a:ext cx="4038254" cy="4220982"/>
              <a:chOff x="668064" y="1258234"/>
              <a:chExt cx="4038254" cy="422098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835208" y="1258234"/>
                <a:ext cx="923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Coffee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427924" y="1792116"/>
                <a:ext cx="1219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Hot Chocolate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68064" y="3405245"/>
                <a:ext cx="659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Dark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297170" y="3405245"/>
                <a:ext cx="659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Mix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1324221" y="3405245"/>
                <a:ext cx="659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Mild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3969628" y="5109884"/>
                <a:ext cx="7366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Large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2278744" y="5109884"/>
                <a:ext cx="791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Small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46" name="Elbow Connector 145"/>
            <p:cNvCxnSpPr>
              <a:stCxn id="57" idx="2"/>
              <a:endCxn id="40" idx="1"/>
            </p:cNvCxnSpPr>
            <p:nvPr/>
          </p:nvCxnSpPr>
          <p:spPr>
            <a:xfrm rot="5400000" flipH="1">
              <a:off x="-192623" y="3549948"/>
              <a:ext cx="5616150" cy="95787"/>
            </a:xfrm>
            <a:prstGeom prst="bentConnector4">
              <a:avLst>
                <a:gd name="adj1" fmla="val -4070"/>
                <a:gd name="adj2" fmla="val 231611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Elbow Connector 149"/>
            <p:cNvCxnSpPr>
              <a:stCxn id="56" idx="2"/>
              <a:endCxn id="40" idx="3"/>
            </p:cNvCxnSpPr>
            <p:nvPr/>
          </p:nvCxnSpPr>
          <p:spPr>
            <a:xfrm rot="5400000" flipH="1" flipV="1">
              <a:off x="1441879" y="3559503"/>
              <a:ext cx="5616150" cy="76675"/>
            </a:xfrm>
            <a:prstGeom prst="bentConnector4">
              <a:avLst>
                <a:gd name="adj1" fmla="val -4070"/>
                <a:gd name="adj2" fmla="val 103696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Elbow Connector 153"/>
            <p:cNvCxnSpPr>
              <a:stCxn id="41" idx="3"/>
              <a:endCxn id="40" idx="3"/>
            </p:cNvCxnSpPr>
            <p:nvPr/>
          </p:nvCxnSpPr>
          <p:spPr>
            <a:xfrm flipV="1">
              <a:off x="4288292" y="789766"/>
              <a:ext cx="12700" cy="3807173"/>
            </a:xfrm>
            <a:prstGeom prst="bentConnector3">
              <a:avLst>
                <a:gd name="adj1" fmla="val 3284535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Elbow Connector 157"/>
            <p:cNvCxnSpPr>
              <a:stCxn id="42" idx="1"/>
              <a:endCxn id="40" idx="1"/>
            </p:cNvCxnSpPr>
            <p:nvPr/>
          </p:nvCxnSpPr>
          <p:spPr>
            <a:xfrm rot="10800000" flipH="1">
              <a:off x="1038398" y="789767"/>
              <a:ext cx="1529159" cy="1511871"/>
            </a:xfrm>
            <a:prstGeom prst="bentConnector3">
              <a:avLst>
                <a:gd name="adj1" fmla="val -1864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730234" y="1309551"/>
              <a:ext cx="923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Cancel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958285" y="3148361"/>
              <a:ext cx="923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Cancel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358219" y="443060"/>
            <a:ext cx="5929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Research Institute Beverage Automat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151507" y="443060"/>
            <a:ext cx="4563688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States in the UI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Restricts transitions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Easier design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Prevents nonsense states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585" y="2874446"/>
            <a:ext cx="4674605" cy="35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1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State </a:t>
            </a:r>
            <a:r>
              <a:rPr lang="en-US" dirty="0"/>
              <a:t>M</a:t>
            </a:r>
            <a:r>
              <a:rPr lang="en-US" dirty="0" smtClean="0"/>
              <a:t>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81" y="2147208"/>
            <a:ext cx="9454725" cy="18044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4593325"/>
            <a:ext cx="1051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/^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kernel|daemon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critical [0-9]{1,8} [a-f]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kill|interrupt|cancel|fail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5987018"/>
            <a:ext cx="477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Image Copyright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© 2013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www.debuggex.com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53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7399713" cy="62359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Dec|Jan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).*201[3-8]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4591" y="1825626"/>
            <a:ext cx="39392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.*,.*</a:t>
            </a:r>
          </a:p>
          <a:p>
            <a:pPr algn="r"/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#.*</a:t>
            </a:r>
          </a:p>
          <a:p>
            <a:pPr algn="r"/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</a:rPr>
              <a:t>Ju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</a:rPr>
              <a:t>ne|ly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) 201[78]</a:t>
            </a:r>
          </a:p>
          <a:p>
            <a:pPr algn="r"/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[0-9],[0-9]{3}</a:t>
            </a:r>
          </a:p>
          <a:p>
            <a:pPr algn="r"/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^$</a:t>
            </a:r>
          </a:p>
          <a:p>
            <a:pPr algn="r"/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^[ab]*$</a:t>
            </a:r>
          </a:p>
          <a:p>
            <a:pPr algn="r"/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([A-F0-9]{2}){6}</a:t>
            </a:r>
            <a:endParaRPr lang="en-US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7" y="4184982"/>
            <a:ext cx="7399713" cy="2222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Using the </a:t>
            </a:r>
            <a:r>
              <a:rPr lang="en-US" dirty="0" smtClean="0">
                <a:latin typeface="MS Reference Sans Serif" panose="020B0604030504040204" pitchFamily="34" charset="0"/>
              </a:rPr>
              <a:t>//</a:t>
            </a:r>
            <a:r>
              <a:rPr lang="en-US" dirty="0" smtClean="0"/>
              <a:t> convention here</a:t>
            </a:r>
          </a:p>
          <a:p>
            <a:pPr lvl="1"/>
            <a:r>
              <a:rPr lang="en-US" dirty="0" smtClean="0"/>
              <a:t>Identifies regex</a:t>
            </a:r>
          </a:p>
          <a:p>
            <a:pPr lvl="1"/>
            <a:r>
              <a:rPr lang="en-US" dirty="0" smtClean="0"/>
              <a:t>Allows for leading spaces, etc</a:t>
            </a: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Operates on lines, not strings</a:t>
            </a:r>
          </a:p>
          <a:p>
            <a:pPr lvl="1"/>
            <a:r>
              <a:rPr lang="en-US" dirty="0" smtClean="0"/>
              <a:t>Matches all occurrences, not just the first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198" y="2449225"/>
            <a:ext cx="7399713" cy="1600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terms </a:t>
            </a:r>
            <a:r>
              <a:rPr lang="en-US" i="1" dirty="0" smtClean="0"/>
              <a:t>patterns</a:t>
            </a:r>
            <a:r>
              <a:rPr lang="en-US" dirty="0" smtClean="0"/>
              <a:t> and </a:t>
            </a:r>
            <a:r>
              <a:rPr lang="en-US" i="1" dirty="0" smtClean="0"/>
              <a:t>matching</a:t>
            </a:r>
            <a:endParaRPr lang="en-US" dirty="0" smtClean="0"/>
          </a:p>
          <a:p>
            <a:r>
              <a:rPr lang="en-US" dirty="0" smtClean="0"/>
              <a:t>The operators </a:t>
            </a:r>
            <a:r>
              <a:rPr lang="en-US" dirty="0" smtClean="0">
                <a:latin typeface="MS Reference Sans Serif" panose="020B0604030504040204" pitchFamily="34" charset="0"/>
                <a:cs typeface="Courier New" panose="02070309020205020404" pitchFamily="49" charset="0"/>
              </a:rPr>
              <a:t>~</a:t>
            </a:r>
            <a:r>
              <a:rPr lang="en-US" dirty="0" smtClean="0">
                <a:latin typeface="MS Reference Sans Serif" panose="020B0604030504040204" pitchFamily="34" charset="0"/>
              </a:rPr>
              <a:t> </a:t>
            </a:r>
            <a:r>
              <a:rPr lang="en-US" dirty="0" smtClean="0"/>
              <a:t>and</a:t>
            </a:r>
            <a:r>
              <a:rPr lang="en-US" dirty="0" smtClean="0">
                <a:latin typeface="MS Reference Sans Serif" panose="020B0604030504040204" pitchFamily="34" charset="0"/>
              </a:rPr>
              <a:t> =~</a:t>
            </a:r>
          </a:p>
          <a:p>
            <a:r>
              <a:rPr lang="en-US" dirty="0" smtClean="0"/>
              <a:t>The format </a:t>
            </a:r>
            <a:r>
              <a:rPr lang="en-US" dirty="0" smtClean="0">
                <a:latin typeface="MS Reference Sans Serif" panose="020B0604030504040204" pitchFamily="34" charset="0"/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regex</a:t>
            </a:r>
            <a:r>
              <a:rPr lang="en-US" dirty="0" smtClean="0">
                <a:latin typeface="MS Reference Sans Serif" panose="020B0604030504040204" pitchFamily="34" charset="0"/>
                <a:cs typeface="Courier New" panose="02070309020205020404" pitchFamily="49" charset="0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257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5038"/>
          </a:xfrm>
        </p:spPr>
        <p:txBody>
          <a:bodyPr>
            <a:normAutofit/>
          </a:bodyPr>
          <a:lstStyle/>
          <a:p>
            <a:r>
              <a:rPr lang="en-US" dirty="0" smtClean="0"/>
              <a:t>Appendix B: Table of Special Characters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625171"/>
              </p:ext>
            </p:extLst>
          </p:nvPr>
        </p:nvGraphicFramePr>
        <p:xfrm>
          <a:off x="838200" y="1075040"/>
          <a:ext cx="10515600" cy="5281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240933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175406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587294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93385888"/>
                    </a:ext>
                  </a:extLst>
                </a:gridCol>
              </a:tblGrid>
              <a:tr h="48011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u="sng" dirty="0" smtClean="0"/>
                        <a:t>Classes</a:t>
                      </a:r>
                      <a:endParaRPr lang="en-US" sz="24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u="sng" dirty="0" smtClean="0"/>
                        <a:t>Quantifiers</a:t>
                      </a:r>
                      <a:endParaRPr lang="en-US" sz="24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694069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literal</a:t>
                      </a:r>
                      <a:r>
                        <a:rPr lang="en-US" baseline="0" dirty="0" smtClean="0"/>
                        <a:t> characters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That character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Zero or more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183755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character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or more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492905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 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of these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Zero or 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874197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m,n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m</a:t>
                      </a:r>
                      <a:r>
                        <a:rPr lang="en-US" baseline="0" dirty="0" smtClean="0"/>
                        <a:t> through </a:t>
                      </a:r>
                      <a:r>
                        <a:rPr lang="en-US" i="1" baseline="0" dirty="0" smtClean="0"/>
                        <a:t>n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717069"/>
                  </a:ext>
                </a:extLst>
              </a:tr>
              <a:tr h="48011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u="sng" dirty="0" smtClean="0"/>
                        <a:t>Anchors</a:t>
                      </a:r>
                      <a:endParaRPr lang="en-US" sz="24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u="sng" dirty="0" smtClean="0"/>
                        <a:t>Punctuation</a:t>
                      </a:r>
                      <a:endParaRPr lang="en-US" sz="24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625580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Beginning</a:t>
                      </a:r>
                      <a:r>
                        <a:rPr lang="en-US" baseline="0" dirty="0" smtClean="0"/>
                        <a:t> of line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Escape character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678262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r>
                        <a:rPr lang="en-US" baseline="0" dirty="0" smtClean="0"/>
                        <a:t> of line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 - 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353033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dirty="0" smtClean="0"/>
                        <a:t>\&lt; \&gt;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 boundaries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[^ 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457075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/>
                        <a:t>(?=) (?!)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Lookahead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 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665731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 | 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855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27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317"/>
            <a:ext cx="10515600" cy="784601"/>
          </a:xfrm>
        </p:spPr>
        <p:txBody>
          <a:bodyPr/>
          <a:lstStyle/>
          <a:p>
            <a:r>
              <a:rPr lang="en-US" dirty="0" smtClean="0"/>
              <a:t>Appendix C: Common Pitfalls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970337"/>
              </p:ext>
            </p:extLst>
          </p:nvPr>
        </p:nvGraphicFramePr>
        <p:xfrm>
          <a:off x="838199" y="1147432"/>
          <a:ext cx="10515601" cy="520891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692792">
                  <a:extLst>
                    <a:ext uri="{9D8B030D-6E8A-4147-A177-3AD203B41FA5}">
                      <a16:colId xmlns:a16="http://schemas.microsoft.com/office/drawing/2014/main" val="2592593795"/>
                    </a:ext>
                  </a:extLst>
                </a:gridCol>
                <a:gridCol w="2278966">
                  <a:extLst>
                    <a:ext uri="{9D8B030D-6E8A-4147-A177-3AD203B41FA5}">
                      <a16:colId xmlns:a16="http://schemas.microsoft.com/office/drawing/2014/main" val="3548306212"/>
                    </a:ext>
                  </a:extLst>
                </a:gridCol>
                <a:gridCol w="3277772">
                  <a:extLst>
                    <a:ext uri="{9D8B030D-6E8A-4147-A177-3AD203B41FA5}">
                      <a16:colId xmlns:a16="http://schemas.microsoft.com/office/drawing/2014/main" val="545227385"/>
                    </a:ext>
                  </a:extLst>
                </a:gridCol>
                <a:gridCol w="2266071">
                  <a:extLst>
                    <a:ext uri="{9D8B030D-6E8A-4147-A177-3AD203B41FA5}">
                      <a16:colId xmlns:a16="http://schemas.microsoft.com/office/drawing/2014/main" val="423549946"/>
                    </a:ext>
                  </a:extLst>
                </a:gridCol>
              </a:tblGrid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Pitfall</a:t>
                      </a:r>
                      <a:endParaRPr lang="en-US" sz="28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Regex</a:t>
                      </a:r>
                      <a:endParaRPr lang="en-US" sz="28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Problem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Possible Fix</a:t>
                      </a:r>
                      <a:endParaRPr lang="en-US" sz="28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042722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Regex are case sensitive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/fail/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Failed job killed. 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/[</a:t>
                      </a:r>
                      <a:r>
                        <a:rPr lang="en-US" dirty="0" err="1" smtClean="0"/>
                        <a:t>Ff</a:t>
                      </a:r>
                      <a:r>
                        <a:rPr lang="en-US" dirty="0" smtClean="0"/>
                        <a:t>]ail/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i</a:t>
                      </a:r>
                      <a:r>
                        <a:rPr lang="en-US" baseline="0" dirty="0" smtClean="0"/>
                        <a:t> /fail/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aseline="0" dirty="0" smtClean="0"/>
                        <a:t>/fail/</a:t>
                      </a:r>
                      <a:r>
                        <a:rPr lang="en-US" baseline="0" dirty="0" err="1" smtClean="0"/>
                        <a:t>i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972208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 also matches nothing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/AB*A/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/AB+A/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769336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Quantifiers</a:t>
                      </a:r>
                      <a:r>
                        <a:rPr lang="en-US" baseline="0" dirty="0" smtClean="0"/>
                        <a:t> are greedy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/^.*,$/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AB,CD,EF,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/^[A-Z],$/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863013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 is a wildcard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/.56.113/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$56,113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/\.56\.113/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658217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 is not a wildcard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inj</a:t>
                      </a:r>
                      <a:r>
                        <a:rPr lang="en-US" dirty="0" smtClean="0"/>
                        <a:t>_*/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inj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_____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inj</a:t>
                      </a:r>
                      <a:r>
                        <a:rPr lang="en-US" dirty="0" smtClean="0"/>
                        <a:t>_.*/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325145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Regexes match anywhere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old_results</a:t>
                      </a:r>
                      <a:r>
                        <a:rPr lang="en-US" dirty="0" smtClean="0"/>
                        <a:t>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occ_mold_results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/^</a:t>
                      </a:r>
                      <a:r>
                        <a:rPr lang="en-US" dirty="0" err="1" smtClean="0"/>
                        <a:t>old_results</a:t>
                      </a:r>
                      <a:r>
                        <a:rPr lang="en-US" dirty="0" smtClean="0"/>
                        <a:t>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878160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Combo!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jsmith.test</a:t>
                      </a:r>
                      <a:r>
                        <a:rPr lang="en-US" dirty="0" smtClean="0"/>
                        <a:t>.*.cancer/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ajsmith.testicular_cancer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289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4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317"/>
            <a:ext cx="10515600" cy="784601"/>
          </a:xfrm>
        </p:spPr>
        <p:txBody>
          <a:bodyPr/>
          <a:lstStyle/>
          <a:p>
            <a:r>
              <a:rPr lang="en-US" dirty="0" smtClean="0"/>
              <a:t>Appendix D: Tips and Tricks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552086"/>
              </p:ext>
            </p:extLst>
          </p:nvPr>
        </p:nvGraphicFramePr>
        <p:xfrm>
          <a:off x="838198" y="1147432"/>
          <a:ext cx="10515601" cy="546195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003429">
                  <a:extLst>
                    <a:ext uri="{9D8B030D-6E8A-4147-A177-3AD203B41FA5}">
                      <a16:colId xmlns:a16="http://schemas.microsoft.com/office/drawing/2014/main" val="2592593795"/>
                    </a:ext>
                  </a:extLst>
                </a:gridCol>
                <a:gridCol w="3265755">
                  <a:extLst>
                    <a:ext uri="{9D8B030D-6E8A-4147-A177-3AD203B41FA5}">
                      <a16:colId xmlns:a16="http://schemas.microsoft.com/office/drawing/2014/main" val="3548306212"/>
                    </a:ext>
                  </a:extLst>
                </a:gridCol>
                <a:gridCol w="4246417">
                  <a:extLst>
                    <a:ext uri="{9D8B030D-6E8A-4147-A177-3AD203B41FA5}">
                      <a16:colId xmlns:a16="http://schemas.microsoft.com/office/drawing/2014/main" val="423549946"/>
                    </a:ext>
                  </a:extLst>
                </a:gridCol>
              </a:tblGrid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Regex</a:t>
                      </a:r>
                      <a:endParaRPr lang="en-US" sz="28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Explanation</a:t>
                      </a:r>
                      <a:endParaRPr lang="en-US" sz="28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042722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Delimited</a:t>
                      </a:r>
                      <a:r>
                        <a:rPr lang="en-US" baseline="0" dirty="0" smtClean="0"/>
                        <a:t> text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/([^ :]*:){2}[^: ]*/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 Rule 3.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972208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Arbitrary</a:t>
                      </a:r>
                      <a:r>
                        <a:rPr lang="en-US" baseline="0" dirty="0" smtClean="0"/>
                        <a:t> doubles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/([a-z])\1/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+mn-lt"/>
                          <a:cs typeface="+mn-cs"/>
                        </a:rPr>
                        <a:t>“Match</a:t>
                      </a:r>
                      <a:r>
                        <a:rPr lang="en-US" baseline="0" dirty="0" smtClean="0">
                          <a:latin typeface="+mn-lt"/>
                          <a:cs typeface="+mn-cs"/>
                        </a:rPr>
                        <a:t> something, remember what you matched, and match that same thing.”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769336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Templates</a:t>
                      </a:r>
                      <a:r>
                        <a:rPr lang="en-US" baseline="0" dirty="0" smtClean="0"/>
                        <a:t> with dots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/... .. .... ..:..:../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+mn-lt"/>
                          <a:cs typeface="+mn-cs"/>
                        </a:rPr>
                        <a:t>Maybe</a:t>
                      </a:r>
                      <a:r>
                        <a:rPr lang="en-US" baseline="0" dirty="0" smtClean="0">
                          <a:latin typeface="+mn-lt"/>
                          <a:cs typeface="+mn-cs"/>
                        </a:rPr>
                        <a:t> good enough to match date/time strings, especially with anchoring.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863013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Width with dots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/^.{1,5}$/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 only lines with up to 5 characters on them.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5869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Lazy dots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/don.t/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Avoid having to escape single quotes.</a:t>
                      </a:r>
                      <a:r>
                        <a:rPr lang="en-US" baseline="0" dirty="0" smtClean="0"/>
                        <a:t> But watch out for donuts!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658217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Testing with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grep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–v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-v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/lines to keep/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+mn-lt"/>
                          <a:cs typeface="+mn-cs"/>
                        </a:rPr>
                        <a:t>Check</a:t>
                      </a:r>
                      <a:r>
                        <a:rPr lang="en-US" baseline="0" dirty="0" smtClean="0">
                          <a:latin typeface="+mn-lt"/>
                          <a:cs typeface="+mn-cs"/>
                        </a:rPr>
                        <a:t> what the regex is not matching.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325145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Highlighting with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($|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ihme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Match</a:t>
                      </a:r>
                      <a:r>
                        <a:rPr lang="en-US" baseline="0" dirty="0" smtClean="0"/>
                        <a:t> (and therefore show) every line, but highlight matched strings.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878160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Highlighting alias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-e ‘$’ –e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‘ihme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dollar symbol does not interfere with the primary regex.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289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07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317"/>
            <a:ext cx="10515600" cy="784601"/>
          </a:xfrm>
        </p:spPr>
        <p:txBody>
          <a:bodyPr/>
          <a:lstStyle/>
          <a:p>
            <a:r>
              <a:rPr lang="en-US" dirty="0" smtClean="0"/>
              <a:t>Appendix E: Implied Escaping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905231"/>
              </p:ext>
            </p:extLst>
          </p:nvPr>
        </p:nvGraphicFramePr>
        <p:xfrm>
          <a:off x="838198" y="1147432"/>
          <a:ext cx="10515601" cy="465529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749802">
                  <a:extLst>
                    <a:ext uri="{9D8B030D-6E8A-4147-A177-3AD203B41FA5}">
                      <a16:colId xmlns:a16="http://schemas.microsoft.com/office/drawing/2014/main" val="2592593795"/>
                    </a:ext>
                  </a:extLst>
                </a:gridCol>
                <a:gridCol w="2861733">
                  <a:extLst>
                    <a:ext uri="{9D8B030D-6E8A-4147-A177-3AD203B41FA5}">
                      <a16:colId xmlns:a16="http://schemas.microsoft.com/office/drawing/2014/main" val="3548306212"/>
                    </a:ext>
                  </a:extLst>
                </a:gridCol>
                <a:gridCol w="2904066">
                  <a:extLst>
                    <a:ext uri="{9D8B030D-6E8A-4147-A177-3AD203B41FA5}">
                      <a16:colId xmlns:a16="http://schemas.microsoft.com/office/drawing/2014/main" val="423549946"/>
                    </a:ext>
                  </a:extLst>
                </a:gridCol>
              </a:tblGrid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Literal</a:t>
                      </a:r>
                      <a:endParaRPr lang="en-US" sz="28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Special</a:t>
                      </a:r>
                      <a:endParaRPr lang="en-US" sz="28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042722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Characters</a:t>
                      </a:r>
                      <a:r>
                        <a:rPr lang="en-US" baseline="0" dirty="0" smtClean="0"/>
                        <a:t> that make no sense inside classes are treated literally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* [ ( ) { } |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972208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Caret ( ^ )is only special if it’s in the first position in a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[abc^123]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[^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769336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Dash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 - ) is not special if it’s in the first position in a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[-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_]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[a-z]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863013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Closing brackets ( ] ) must be escaped</a:t>
                      </a:r>
                      <a:r>
                        <a:rPr lang="en-US" baseline="0" dirty="0" smtClean="0"/>
                        <a:t> inside classes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[[\]]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5869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caret anchor ( ^ ) is only special if there is a possible match where it is in the first position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X^3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(username|^Error)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658217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dollar anchor ( $ ) is only special if there is a possible match where it is in the first position</a:t>
                      </a: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$500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(^IHME|IHME$)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325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26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F: Designing regex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</a:p>
          <a:p>
            <a:pPr lvl="1"/>
            <a:r>
              <a:rPr lang="en-US" dirty="0" smtClean="0"/>
              <a:t>Match only what you intend to match</a:t>
            </a:r>
          </a:p>
          <a:p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Don’t keep looking if you know the answer</a:t>
            </a:r>
          </a:p>
          <a:p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Be compatible with many flavors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7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 smtClean="0"/>
              <a:t>False positives are much more likely than false negatives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The target set is usually smaller than the excluded set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The target set is usually better understood</a:t>
            </a:r>
          </a:p>
          <a:p>
            <a:pPr lvl="1"/>
            <a:r>
              <a:rPr lang="en-US" dirty="0" smtClean="0"/>
              <a:t>Be as restrictive as possible</a:t>
            </a:r>
          </a:p>
          <a:p>
            <a:pPr lvl="2"/>
            <a:r>
              <a:rPr lang="en-US" dirty="0" smtClean="0"/>
              <a:t>Use anchors</a:t>
            </a:r>
          </a:p>
          <a:p>
            <a:pPr marL="1371600" lvl="3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/^Error: /</a:t>
            </a:r>
          </a:p>
          <a:p>
            <a:pPr lvl="2"/>
            <a:r>
              <a:rPr lang="en-US" dirty="0" smtClean="0"/>
              <a:t>Minimize classes</a:t>
            </a:r>
          </a:p>
          <a:p>
            <a:pPr marL="1371600" lvl="3" indent="0">
              <a:lnSpc>
                <a:spcPct val="15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/[ 1][0-9]-[123][0-9]/</a:t>
            </a:r>
          </a:p>
          <a:p>
            <a:pPr lvl="2"/>
            <a:r>
              <a:rPr lang="en-US" dirty="0" smtClean="0"/>
              <a:t>Match the whole line</a:t>
            </a:r>
          </a:p>
          <a:p>
            <a:pPr marL="1371600" lvl="3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/^Title: Injuries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8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Fail quickly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 unmatched line may mean parsing the whole line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Searches spend most of their time failing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Anchor from the left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Avoid wildcards and infinite quantifiers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G: Limitations of regex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memory, other than their state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 smtClean="0"/>
              <a:t>a{n}b{n} not possible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/>
              <a:t>Math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 smtClean="0"/>
              <a:t>a{n}b{3n</a:t>
            </a:r>
            <a:r>
              <a:rPr lang="en-US" dirty="0"/>
              <a:t>} </a:t>
            </a:r>
            <a:r>
              <a:rPr lang="en-US" dirty="0" smtClean="0"/>
              <a:t>≈ /(</a:t>
            </a:r>
            <a:r>
              <a:rPr lang="en-US" dirty="0" err="1" smtClean="0"/>
              <a:t>abbb</a:t>
            </a:r>
            <a:r>
              <a:rPr lang="en-US" dirty="0" smtClean="0"/>
              <a:t>)*/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 smtClean="0"/>
              <a:t>a{n}b{n-2} not possible</a:t>
            </a:r>
          </a:p>
          <a:p>
            <a:pPr lvl="1"/>
            <a:r>
              <a:rPr lang="en-US" dirty="0" smtClean="0"/>
              <a:t>Conditionals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en-US" dirty="0" smtClean="0"/>
              <a:t>(</a:t>
            </a:r>
            <a:r>
              <a:rPr lang="en-US" dirty="0" err="1" smtClean="0"/>
              <a:t>a|b</a:t>
            </a:r>
            <a:r>
              <a:rPr lang="en-US" dirty="0" smtClean="0"/>
              <a:t>)ccc(d if </a:t>
            </a:r>
            <a:r>
              <a:rPr lang="en-US" dirty="0" err="1" smtClean="0"/>
              <a:t>a|e</a:t>
            </a:r>
            <a:r>
              <a:rPr lang="en-US" dirty="0" smtClean="0"/>
              <a:t> if b) ≈ /(</a:t>
            </a:r>
            <a:r>
              <a:rPr lang="en-US" dirty="0" err="1" smtClean="0"/>
              <a:t>acccd|bccce</a:t>
            </a:r>
            <a:r>
              <a:rPr lang="en-US" dirty="0" smtClean="0"/>
              <a:t>)/</a:t>
            </a:r>
            <a:endParaRPr lang="en-US" dirty="0"/>
          </a:p>
          <a:p>
            <a:r>
              <a:rPr lang="en-US" dirty="0" smtClean="0"/>
              <a:t>Greediness and backtracking</a:t>
            </a:r>
          </a:p>
          <a:p>
            <a:pPr lvl="1"/>
            <a:r>
              <a:rPr lang="en-US" dirty="0" smtClean="0"/>
              <a:t>Poor performance</a:t>
            </a:r>
          </a:p>
          <a:p>
            <a:pPr lvl="1"/>
            <a:r>
              <a:rPr lang="en-US" dirty="0" smtClean="0"/>
              <a:t>Unexpectedly poor performance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1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Be able to read regular expressions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Make regular expressions an option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Brain stubs!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Don’t try to remember everything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Just remember that it exists and look it up when you need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52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Read from left to right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Think one character at a time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Read regex like this: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i="1" dirty="0" smtClean="0"/>
              <a:t>	“… an uppercase </a:t>
            </a:r>
            <a:r>
              <a:rPr lang="en-US" b="1" i="1" dirty="0" smtClean="0"/>
              <a:t>A</a:t>
            </a:r>
            <a:r>
              <a:rPr lang="en-US" i="1" dirty="0" smtClean="0"/>
              <a:t>, followed by a </a:t>
            </a:r>
            <a:r>
              <a:rPr lang="en-US" b="1" i="1" dirty="0" smtClean="0"/>
              <a:t>1</a:t>
            </a:r>
            <a:r>
              <a:rPr lang="en-US" i="1" dirty="0" smtClean="0"/>
              <a:t>, followed by a </a:t>
            </a:r>
            <a:r>
              <a:rPr lang="en-US" b="1" i="1" dirty="0" smtClean="0"/>
              <a:t>space</a:t>
            </a:r>
            <a:r>
              <a:rPr lang="en-US" i="1" dirty="0" smtClean="0"/>
              <a:t> …” *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If you get into trouble, refer to Rule 3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5798145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 call this 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Friedl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Method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” after Jeffrey E. F.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Friedl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author of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Mastering Regular Expressions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who may or may not have come up with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it. To understand why this is so effective, see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Appendix A: State Machines.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sense of all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%&amp;$#?@!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famously have a lot of special characters</a:t>
            </a:r>
          </a:p>
          <a:p>
            <a:r>
              <a:rPr lang="en-US" dirty="0" smtClean="0"/>
              <a:t>But they all fit into only 4 categories: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Classes</a:t>
            </a:r>
            <a:r>
              <a:rPr lang="en-US" dirty="0"/>
              <a:t>	</a:t>
            </a:r>
            <a:r>
              <a:rPr lang="en-US" dirty="0" smtClean="0"/>
              <a:t>	Things that represent </a:t>
            </a:r>
            <a:r>
              <a:rPr lang="en-US" b="1" dirty="0" smtClean="0"/>
              <a:t>a single character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Quantifiers</a:t>
            </a:r>
            <a:r>
              <a:rPr lang="en-US" dirty="0" smtClean="0"/>
              <a:t>	Things that define </a:t>
            </a:r>
            <a:r>
              <a:rPr lang="en-US" b="1" dirty="0" smtClean="0"/>
              <a:t>how many </a:t>
            </a:r>
            <a:r>
              <a:rPr lang="en-US" dirty="0" smtClean="0"/>
              <a:t>times something appears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Anchors</a:t>
            </a:r>
            <a:r>
              <a:rPr lang="en-US" dirty="0" smtClean="0"/>
              <a:t>	Things that limit </a:t>
            </a:r>
            <a:r>
              <a:rPr lang="en-US" b="1" dirty="0" smtClean="0"/>
              <a:t>where</a:t>
            </a:r>
            <a:r>
              <a:rPr lang="en-US" dirty="0" smtClean="0"/>
              <a:t> something can appear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Punctuation</a:t>
            </a:r>
            <a:r>
              <a:rPr lang="en-US" dirty="0" smtClean="0"/>
              <a:t>	Things that just give instructions to the regex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50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Four Types of Special Characters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0442"/>
              </p:ext>
            </p:extLst>
          </p:nvPr>
        </p:nvGraphicFramePr>
        <p:xfrm>
          <a:off x="838200" y="1075040"/>
          <a:ext cx="10515600" cy="5281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240933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175406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587294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93385888"/>
                    </a:ext>
                  </a:extLst>
                </a:gridCol>
              </a:tblGrid>
              <a:tr h="48011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Classes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Quantifiers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694069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183755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492905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874197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717069"/>
                  </a:ext>
                </a:extLst>
              </a:tr>
              <a:tr h="48011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Anchors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Punctuation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625580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678262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353033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457075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665731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855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39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50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Three Most Basic Building Blocks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38200" y="1075040"/>
          <a:ext cx="10515600" cy="5281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240933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175406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587294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93385888"/>
                    </a:ext>
                  </a:extLst>
                </a:gridCol>
              </a:tblGrid>
              <a:tr h="48011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Classes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Quantifiers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694069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literal</a:t>
                      </a:r>
                      <a:r>
                        <a:rPr lang="en-US" sz="2400" b="1" u="none" baseline="0" dirty="0" smtClean="0"/>
                        <a:t> characters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u="none" dirty="0" smtClean="0"/>
                        <a:t>That character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*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u="none" dirty="0" smtClean="0"/>
                        <a:t>Zero or more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183755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.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u="none" dirty="0" smtClean="0"/>
                        <a:t>Any character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492905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874197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717069"/>
                  </a:ext>
                </a:extLst>
              </a:tr>
              <a:tr h="48011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Anchors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Punctuation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625580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\</a:t>
                      </a:r>
                      <a:endParaRPr lang="en-US" sz="2400" b="1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Escape character</a:t>
                      </a:r>
                      <a:endParaRPr lang="en-US" sz="2400" b="1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678262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353033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457075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665731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855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6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50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Anchors: </a:t>
            </a:r>
            <a:r>
              <a:rPr lang="en-US" dirty="0" smtClean="0"/>
              <a:t>Non-Character Neighbors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24689"/>
              </p:ext>
            </p:extLst>
          </p:nvPr>
        </p:nvGraphicFramePr>
        <p:xfrm>
          <a:off x="838200" y="1075040"/>
          <a:ext cx="10515600" cy="5281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240933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175406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587294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93385888"/>
                    </a:ext>
                  </a:extLst>
                </a:gridCol>
              </a:tblGrid>
              <a:tr h="48011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Classes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Quantifiers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694069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literal</a:t>
                      </a:r>
                      <a:r>
                        <a:rPr lang="en-US" u="none" baseline="0" dirty="0" smtClean="0"/>
                        <a:t> characters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That character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*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Zero or more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183755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.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Any character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492905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874197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717069"/>
                  </a:ext>
                </a:extLst>
              </a:tr>
              <a:tr h="48011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Anchors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Punctuation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625580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^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u="none" dirty="0" smtClean="0"/>
                        <a:t>Beginning</a:t>
                      </a:r>
                      <a:r>
                        <a:rPr lang="en-US" sz="2400" b="1" u="none" baseline="0" dirty="0" smtClean="0"/>
                        <a:t> of line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\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Escape character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678262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$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u="none" dirty="0" smtClean="0"/>
                        <a:t>End</a:t>
                      </a:r>
                      <a:r>
                        <a:rPr lang="en-US" sz="2400" b="1" u="none" baseline="0" dirty="0" smtClean="0"/>
                        <a:t> of line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353033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\&lt; \&gt;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u="none" dirty="0" smtClean="0"/>
                        <a:t>Boundaries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457075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(?=) (?!)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u="none" baseline="0" dirty="0" err="1" smtClean="0"/>
                        <a:t>Lookahead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665731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855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8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50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Classes: </a:t>
            </a:r>
            <a:r>
              <a:rPr lang="en-US" dirty="0" smtClean="0"/>
              <a:t>a Single Character </a:t>
            </a:r>
            <a:r>
              <a:rPr lang="en-US" dirty="0"/>
              <a:t>from a </a:t>
            </a:r>
            <a:r>
              <a:rPr lang="en-US" dirty="0" smtClean="0"/>
              <a:t>Set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5535"/>
              </p:ext>
            </p:extLst>
          </p:nvPr>
        </p:nvGraphicFramePr>
        <p:xfrm>
          <a:off x="838200" y="1075040"/>
          <a:ext cx="10515600" cy="5281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240933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175406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587294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93385888"/>
                    </a:ext>
                  </a:extLst>
                </a:gridCol>
              </a:tblGrid>
              <a:tr h="48011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Classes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Quantifiers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694069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literal</a:t>
                      </a:r>
                      <a:r>
                        <a:rPr lang="en-US" u="none" baseline="0" dirty="0" smtClean="0"/>
                        <a:t> characters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That character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*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Zero or more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183755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.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Any character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492905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[ ]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u="none" dirty="0" smtClean="0"/>
                        <a:t>One of these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874197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717069"/>
                  </a:ext>
                </a:extLst>
              </a:tr>
              <a:tr h="48011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Anchors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Punctuation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625580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^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Beginning</a:t>
                      </a:r>
                      <a:r>
                        <a:rPr lang="en-US" u="none" baseline="0" dirty="0" smtClean="0"/>
                        <a:t> of line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\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Escape character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678262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$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End</a:t>
                      </a:r>
                      <a:r>
                        <a:rPr lang="en-US" u="none" baseline="0" dirty="0" smtClean="0"/>
                        <a:t> of line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[ - ]</a:t>
                      </a:r>
                      <a:endParaRPr lang="en-US" sz="2400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Range</a:t>
                      </a:r>
                      <a:endParaRPr lang="en-US" sz="2400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353033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dirty="0" smtClean="0"/>
                        <a:t>\&lt; \&gt;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Word boundaries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dirty="0" smtClean="0"/>
                        <a:t>[^ ]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u="none" dirty="0" smtClean="0"/>
                        <a:t>Negation</a:t>
                      </a:r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457075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/>
                        <a:t>(?=) (?!)</a:t>
                      </a:r>
                      <a:endParaRPr lang="en-US" sz="1800" b="0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baseline="0" dirty="0" err="1" smtClean="0"/>
                        <a:t>Lookahead</a:t>
                      </a:r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665731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855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42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6627</TotalTime>
  <Words>1338</Words>
  <Application>Microsoft Office PowerPoint</Application>
  <PresentationFormat>Widescreen</PresentationFormat>
  <Paragraphs>433</Paragraphs>
  <Slides>27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MS Reference Sans Serif</vt:lpstr>
      <vt:lpstr>Office Theme</vt:lpstr>
      <vt:lpstr>Worksheet</vt:lpstr>
      <vt:lpstr>PowerPoint Presentation</vt:lpstr>
      <vt:lpstr>Regular Expressions</vt:lpstr>
      <vt:lpstr>Goals of This Talk</vt:lpstr>
      <vt:lpstr>Reading Regular Expressions</vt:lpstr>
      <vt:lpstr>Making sense of all the %&amp;$#?@!</vt:lpstr>
      <vt:lpstr>Four Types of Special Characters</vt:lpstr>
      <vt:lpstr>The Three Most Basic Building Blocks</vt:lpstr>
      <vt:lpstr>Anchors: Non-Character Neighbors</vt:lpstr>
      <vt:lpstr>Classes: a Single Character from a Set</vt:lpstr>
      <vt:lpstr>Quantifiers: Multiple Occurrences</vt:lpstr>
      <vt:lpstr>Groups: Treating Multiple Characters as One</vt:lpstr>
      <vt:lpstr>Final Brain Stubs</vt:lpstr>
      <vt:lpstr>PowerPoint Presentation</vt:lpstr>
      <vt:lpstr>PowerPoint Presentation</vt:lpstr>
      <vt:lpstr>Appendices</vt:lpstr>
      <vt:lpstr>Appendix A: State Machines</vt:lpstr>
      <vt:lpstr>PowerPoint Presentation</vt:lpstr>
      <vt:lpstr>PowerPoint Presentation</vt:lpstr>
      <vt:lpstr>Regex State Machines</vt:lpstr>
      <vt:lpstr>Appendix B: Table of Special Characters</vt:lpstr>
      <vt:lpstr>Appendix C: Common Pitfalls</vt:lpstr>
      <vt:lpstr>Appendix D: Tips and Tricks</vt:lpstr>
      <vt:lpstr>Appendix E: Implied Escaping</vt:lpstr>
      <vt:lpstr>Appendix F: Designing regex</vt:lpstr>
      <vt:lpstr>Safety</vt:lpstr>
      <vt:lpstr>Speed</vt:lpstr>
      <vt:lpstr>Appendix G: Limitations of regex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Falko Goettsch</dc:creator>
  <cp:lastModifiedBy>Falko Goettsch</cp:lastModifiedBy>
  <cp:revision>201</cp:revision>
  <dcterms:created xsi:type="dcterms:W3CDTF">2017-12-23T23:07:02Z</dcterms:created>
  <dcterms:modified xsi:type="dcterms:W3CDTF">2018-02-07T00:16:26Z</dcterms:modified>
</cp:coreProperties>
</file>