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embeddedFontLst>
    <p:embeddedFont>
      <p:font typeface="Rubik Medium"/>
      <p:regular r:id="rId21"/>
      <p:bold r:id="rId22"/>
      <p:italic r:id="rId23"/>
      <p:boldItalic r:id="rId24"/>
    </p:embeddedFont>
    <p:embeddedFont>
      <p:font typeface="Lexend SemiBold"/>
      <p:regular r:id="rId25"/>
      <p:bold r:id="rId26"/>
    </p:embeddedFont>
    <p:embeddedFont>
      <p:font typeface="Nunito"/>
      <p:regular r:id="rId27"/>
      <p:bold r:id="rId28"/>
      <p:italic r:id="rId29"/>
      <p:boldItalic r:id="rId30"/>
    </p:embeddedFont>
    <p:embeddedFont>
      <p:font typeface="Lobster"/>
      <p:regular r:id="rId31"/>
    </p:embeddedFont>
    <p:embeddedFont>
      <p:font typeface="Comfortaa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7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76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ubikMedium-bold.fntdata"/><Relationship Id="rId21" Type="http://schemas.openxmlformats.org/officeDocument/2006/relationships/font" Target="fonts/RubikMedium-regular.fntdata"/><Relationship Id="rId24" Type="http://schemas.openxmlformats.org/officeDocument/2006/relationships/font" Target="fonts/RubikMedium-boldItalic.fntdata"/><Relationship Id="rId23" Type="http://schemas.openxmlformats.org/officeDocument/2006/relationships/font" Target="fonts/RubikMedium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exendSemiBold-bold.fntdata"/><Relationship Id="rId25" Type="http://schemas.openxmlformats.org/officeDocument/2006/relationships/font" Target="fonts/LexendSemiBold-regular.fntdata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obster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33" Type="http://schemas.openxmlformats.org/officeDocument/2006/relationships/font" Target="fonts/Comfortaa-bold.fntdata"/><Relationship Id="rId10" Type="http://schemas.openxmlformats.org/officeDocument/2006/relationships/slide" Target="slides/slide4.xml"/><Relationship Id="rId32" Type="http://schemas.openxmlformats.org/officeDocument/2006/relationships/font" Target="fonts/Comfortaa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42b756dff8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42b756dff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27855974c0_0_4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27855974c0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27855974c0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327855974c0_0_4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27855974c0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327855974c0_0_5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7855974c0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7855974c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7855974c0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27855974c0_0_4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7855974c0_0_2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7855974c0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27855974c0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27855974c0_0_3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7855974c0_0_4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27855974c0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27855974c0_0_4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27855974c0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"/>
          <p:cNvSpPr/>
          <p:nvPr/>
        </p:nvSpPr>
        <p:spPr>
          <a:xfrm>
            <a:off x="8301789" y="-866274"/>
            <a:ext cx="4066673" cy="4066673"/>
          </a:xfrm>
          <a:prstGeom prst="arc">
            <a:avLst>
              <a:gd fmla="val 1409913" name="adj1"/>
              <a:gd fmla="val 12880072" name="adj2"/>
            </a:avLst>
          </a:prstGeom>
          <a:noFill/>
          <a:ln cap="flat" cmpd="sng" w="19050">
            <a:solidFill>
              <a:schemeClr val="lt1">
                <a:alpha val="11764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8_Images &amp; Contents">
  <p:cSld name="38_Images &amp; Conten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/>
          <p:nvPr/>
        </p:nvSpPr>
        <p:spPr>
          <a:xfrm>
            <a:off x="2" y="0"/>
            <a:ext cx="6980100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2"/>
          <p:cNvSpPr/>
          <p:nvPr>
            <p:ph idx="2" type="pic"/>
          </p:nvPr>
        </p:nvSpPr>
        <p:spPr>
          <a:xfrm>
            <a:off x="438914" y="446342"/>
            <a:ext cx="6785700" cy="5965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Images &amp; Contents">
  <p:cSld name="22_Images &amp; Conten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>
            <p:ph idx="2" type="pic"/>
          </p:nvPr>
        </p:nvSpPr>
        <p:spPr>
          <a:xfrm>
            <a:off x="5104465" y="844530"/>
            <a:ext cx="6265800" cy="5169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 slide layout">
  <p:cSld name="2_Contents slide layout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1" y="339509"/>
            <a:ext cx="1219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7_Images &amp; Contents Layout">
  <p:cSld name="57_Images &amp; Contents Layou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/>
          <p:nvPr/>
        </p:nvSpPr>
        <p:spPr>
          <a:xfrm>
            <a:off x="0" y="863125"/>
            <a:ext cx="7036800" cy="51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5"/>
          <p:cNvSpPr/>
          <p:nvPr>
            <p:ph idx="2" type="pic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4" name="Google Shape;44;p15"/>
          <p:cNvSpPr/>
          <p:nvPr>
            <p:ph idx="3" type="pic"/>
          </p:nvPr>
        </p:nvSpPr>
        <p:spPr>
          <a:xfrm>
            <a:off x="238056" y="412403"/>
            <a:ext cx="4125300" cy="6033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ontents slide layout">
  <p:cSld name="7_Contents slide layout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/>
          <p:nvPr>
            <p:ph idx="2" type="pic"/>
          </p:nvPr>
        </p:nvSpPr>
        <p:spPr>
          <a:xfrm>
            <a:off x="7266709" y="529965"/>
            <a:ext cx="4925400" cy="57981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7" name="Google Shape;47;p16"/>
          <p:cNvSpPr/>
          <p:nvPr>
            <p:ph idx="3" type="pic"/>
          </p:nvPr>
        </p:nvSpPr>
        <p:spPr>
          <a:xfrm>
            <a:off x="4525108" y="2105085"/>
            <a:ext cx="4925400" cy="2647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ntents slide layout">
  <p:cSld name="6_Contents slide layout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/>
          <p:nvPr>
            <p:ph idx="2" type="pic"/>
          </p:nvPr>
        </p:nvSpPr>
        <p:spPr>
          <a:xfrm>
            <a:off x="1160586" y="0"/>
            <a:ext cx="48534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ontents slide layout">
  <p:cSld name="4_Contents slide layou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/>
          <p:nvPr>
            <p:ph idx="2" type="pic"/>
          </p:nvPr>
        </p:nvSpPr>
        <p:spPr>
          <a:xfrm>
            <a:off x="5847486" y="342900"/>
            <a:ext cx="5926500" cy="6172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Style slide layout">
  <p:cSld name="5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8FAFD">
                  <a:alpha val="0"/>
                </a:srgbClr>
              </a:gs>
              <a:gs pos="29000">
                <a:srgbClr val="F8FAFD">
                  <a:alpha val="0"/>
                </a:srgbClr>
              </a:gs>
              <a:gs pos="66000">
                <a:srgbClr val="87ADDB">
                  <a:alpha val="57647"/>
                </a:srgbClr>
              </a:gs>
              <a:gs pos="80000">
                <a:srgbClr val="87ADDB">
                  <a:alpha val="60784"/>
                </a:srgbClr>
              </a:gs>
              <a:gs pos="100000">
                <a:srgbClr val="87ADDB">
                  <a:alpha val="60784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ntents slide layout">
  <p:cSld name="5_Contents slide layout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yle slide layout">
  <p:cSld name="2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 flipH="1">
            <a:off x="3994321" y="809154"/>
            <a:ext cx="4427783" cy="5323880"/>
          </a:xfrm>
          <a:custGeom>
            <a:rect b="b" l="l" r="r" t="t"/>
            <a:pathLst>
              <a:path extrusionOk="0" h="962025" w="800100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tyle slide layout">
  <p:cSld name="1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idx="1" type="body"/>
          </p:nvPr>
        </p:nvSpPr>
        <p:spPr>
          <a:xfrm>
            <a:off x="323529" y="332482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con sets layout">
  <p:cSld name="1_Icon sets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 txBox="1"/>
          <p:nvPr>
            <p:ph idx="1" type="body"/>
          </p:nvPr>
        </p:nvSpPr>
        <p:spPr>
          <a:xfrm>
            <a:off x="323529" y="123478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4"/>
          <p:cNvSpPr/>
          <p:nvPr/>
        </p:nvSpPr>
        <p:spPr>
          <a:xfrm>
            <a:off x="354010" y="1131591"/>
            <a:ext cx="3560700" cy="5402700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4"/>
          <p:cNvSpPr/>
          <p:nvPr/>
        </p:nvSpPr>
        <p:spPr>
          <a:xfrm>
            <a:off x="531933" y="1347500"/>
            <a:ext cx="153900" cy="5015100"/>
          </a:xfrm>
          <a:prstGeom prst="roundRect">
            <a:avLst>
              <a:gd fmla="val 50000" name="adj"/>
            </a:avLst>
          </a:prstGeom>
          <a:solidFill>
            <a:schemeClr val="lt1">
              <a:alpha val="407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4"/>
          <p:cNvSpPr/>
          <p:nvPr/>
        </p:nvSpPr>
        <p:spPr>
          <a:xfrm rot="5400000">
            <a:off x="3057175" y="1276603"/>
            <a:ext cx="685800" cy="685200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4"/>
          <p:cNvSpPr txBox="1"/>
          <p:nvPr/>
        </p:nvSpPr>
        <p:spPr>
          <a:xfrm>
            <a:off x="711704" y="1637214"/>
            <a:ext cx="223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4"/>
          <p:cNvSpPr txBox="1"/>
          <p:nvPr/>
        </p:nvSpPr>
        <p:spPr>
          <a:xfrm>
            <a:off x="711704" y="2127463"/>
            <a:ext cx="22323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4"/>
          <p:cNvSpPr txBox="1"/>
          <p:nvPr/>
        </p:nvSpPr>
        <p:spPr>
          <a:xfrm>
            <a:off x="721229" y="5808438"/>
            <a:ext cx="223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4"/>
          <p:cNvSpPr txBox="1"/>
          <p:nvPr/>
        </p:nvSpPr>
        <p:spPr>
          <a:xfrm>
            <a:off x="721229" y="4450324"/>
            <a:ext cx="27174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s slide layout">
  <p:cSld name="3_Contents slide layout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/>
          <p:nvPr>
            <p:ph idx="2" type="pic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" name="Google Shape;15;p6"/>
          <p:cNvSpPr/>
          <p:nvPr>
            <p:ph idx="3" type="pic"/>
          </p:nvPr>
        </p:nvSpPr>
        <p:spPr>
          <a:xfrm>
            <a:off x="1032695" y="1988366"/>
            <a:ext cx="2444400" cy="2444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idx="1" type="body"/>
          </p:nvPr>
        </p:nvSpPr>
        <p:spPr>
          <a:xfrm>
            <a:off x="1" y="339509"/>
            <a:ext cx="1219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7"/>
          <p:cNvSpPr/>
          <p:nvPr/>
        </p:nvSpPr>
        <p:spPr>
          <a:xfrm>
            <a:off x="323530" y="6357257"/>
            <a:ext cx="11868600" cy="33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7"/>
          <p:cNvSpPr/>
          <p:nvPr/>
        </p:nvSpPr>
        <p:spPr>
          <a:xfrm>
            <a:off x="323530" y="6349287"/>
            <a:ext cx="559545" cy="344176"/>
          </a:xfrm>
          <a:custGeom>
            <a:rect b="b" l="l" r="r" t="t"/>
            <a:pathLst>
              <a:path extrusionOk="0" h="3128874" w="5086770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tyle slide layout">
  <p:cSld name="4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8_Images &amp; Contents Layout">
  <p:cSld name="28_Images &amp; Contents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/>
          <p:nvPr/>
        </p:nvSpPr>
        <p:spPr>
          <a:xfrm>
            <a:off x="5836726" y="1955549"/>
            <a:ext cx="6355200" cy="147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9"/>
          <p:cNvSpPr/>
          <p:nvPr>
            <p:ph idx="2" type="pic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" name="Google Shape;24;p9"/>
          <p:cNvSpPr/>
          <p:nvPr>
            <p:ph idx="3" type="pic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" name="Google Shape;25;p9"/>
          <p:cNvSpPr/>
          <p:nvPr>
            <p:ph idx="4" type="pic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s slide layout">
  <p:cSld name="1_Contents slide layout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/>
          <p:nvPr/>
        </p:nvSpPr>
        <p:spPr>
          <a:xfrm>
            <a:off x="0" y="161317"/>
            <a:ext cx="11191164" cy="1026038"/>
          </a:xfrm>
          <a:custGeom>
            <a:rect b="b" l="l" r="r" t="t"/>
            <a:pathLst>
              <a:path extrusionOk="0" h="1026038" w="11191164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2120734" y="339509"/>
            <a:ext cx="9776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0"/>
          <p:cNvSpPr/>
          <p:nvPr/>
        </p:nvSpPr>
        <p:spPr>
          <a:xfrm>
            <a:off x="0" y="161317"/>
            <a:ext cx="1665917" cy="1024706"/>
          </a:xfrm>
          <a:custGeom>
            <a:rect b="b" l="l" r="r" t="t"/>
            <a:pathLst>
              <a:path extrusionOk="0" h="3128874" w="5086770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1288971" y="161317"/>
            <a:ext cx="903029" cy="1026038"/>
          </a:xfrm>
          <a:custGeom>
            <a:rect b="b" l="l" r="r" t="t"/>
            <a:pathLst>
              <a:path extrusionOk="0" h="1026038" w="903029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tyle slide layout">
  <p:cSld name="3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569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1"/>
          <p:cNvSpPr/>
          <p:nvPr/>
        </p:nvSpPr>
        <p:spPr>
          <a:xfrm>
            <a:off x="8301789" y="-866274"/>
            <a:ext cx="4066800" cy="4066800"/>
          </a:xfrm>
          <a:prstGeom prst="arc">
            <a:avLst>
              <a:gd fmla="val 1409913" name="adj1"/>
              <a:gd fmla="val 12880072" name="adj2"/>
            </a:avLst>
          </a:prstGeom>
          <a:noFill/>
          <a:ln cap="flat" cmpd="sng" w="19050">
            <a:solidFill>
              <a:schemeClr val="lt1">
                <a:alpha val="1176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effazrayhan/spl_one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/>
        </p:nvSpPr>
        <p:spPr>
          <a:xfrm>
            <a:off x="2983625" y="657037"/>
            <a:ext cx="56106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accent5"/>
                </a:solidFill>
              </a:rPr>
              <a:t>S</a:t>
            </a:r>
            <a:r>
              <a:rPr lang="en-US" sz="5400">
                <a:solidFill>
                  <a:schemeClr val="lt1"/>
                </a:solidFill>
              </a:rPr>
              <a:t>OFTWARE</a:t>
            </a:r>
            <a:endParaRPr sz="54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2"/>
                </a:solidFill>
              </a:rPr>
              <a:t>P</a:t>
            </a:r>
            <a:r>
              <a:rPr lang="en-US" sz="5400">
                <a:solidFill>
                  <a:schemeClr val="lt1"/>
                </a:solidFill>
              </a:rPr>
              <a:t>ROJECT</a:t>
            </a:r>
            <a:endParaRPr sz="54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2"/>
                </a:solidFill>
              </a:rPr>
              <a:t>L</a:t>
            </a:r>
            <a:r>
              <a:rPr lang="en-US" sz="5400">
                <a:solidFill>
                  <a:schemeClr val="lt1"/>
                </a:solidFill>
              </a:rPr>
              <a:t>AB</a:t>
            </a:r>
            <a:endParaRPr sz="5400">
              <a:solidFill>
                <a:schemeClr val="lt1"/>
              </a:solidFill>
            </a:endParaRPr>
          </a:p>
        </p:txBody>
      </p:sp>
      <p:sp>
        <p:nvSpPr>
          <p:cNvPr id="74" name="Google Shape;74;p25"/>
          <p:cNvSpPr txBox="1"/>
          <p:nvPr/>
        </p:nvSpPr>
        <p:spPr>
          <a:xfrm>
            <a:off x="385872" y="521575"/>
            <a:ext cx="44787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0</a:t>
            </a:r>
            <a:r>
              <a:rPr lang="en-US" sz="20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 sz="200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" name="Google Shape;75;p25"/>
          <p:cNvSpPr txBox="1"/>
          <p:nvPr/>
        </p:nvSpPr>
        <p:spPr>
          <a:xfrm>
            <a:off x="1082100" y="4111025"/>
            <a:ext cx="63108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2"/>
                </a:solidFill>
              </a:rPr>
              <a:t>NAME : EFFAZ RAYHAN</a:t>
            </a:r>
            <a:endParaRPr b="1" sz="3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2"/>
                </a:solidFill>
              </a:rPr>
              <a:t>ROLL  : BSSE 1501</a:t>
            </a:r>
            <a:endParaRPr b="1" sz="3400">
              <a:solidFill>
                <a:schemeClr val="dk2"/>
              </a:solidFill>
            </a:endParaRPr>
          </a:p>
        </p:txBody>
      </p:sp>
      <p:sp>
        <p:nvSpPr>
          <p:cNvPr id="76" name="Google Shape;76;p25"/>
          <p:cNvSpPr txBox="1"/>
          <p:nvPr/>
        </p:nvSpPr>
        <p:spPr>
          <a:xfrm>
            <a:off x="1082100" y="5753100"/>
            <a:ext cx="10357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mfortaa"/>
                <a:ea typeface="Comfortaa"/>
                <a:cs typeface="Comfortaa"/>
                <a:sym typeface="Comfortaa"/>
              </a:rPr>
              <a:t>SUPERVISOR : DR. MD NURUL AHAD TAWHID</a:t>
            </a:r>
            <a:endParaRPr sz="3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" name="Google Shape;77;p25"/>
          <p:cNvSpPr/>
          <p:nvPr/>
        </p:nvSpPr>
        <p:spPr>
          <a:xfrm>
            <a:off x="8280186" y="521568"/>
            <a:ext cx="2793206" cy="2585657"/>
          </a:xfrm>
          <a:custGeom>
            <a:rect b="b" l="l" r="r" t="t"/>
            <a:pathLst>
              <a:path extrusionOk="0" h="466725" w="476250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/>
        </p:nvSpPr>
        <p:spPr>
          <a:xfrm>
            <a:off x="1210000" y="236675"/>
            <a:ext cx="11024100" cy="64650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anchorCtr="0" anchor="t" bIns="0" lIns="36000" spcFirstLastPara="1" rIns="3600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PROGRESS - PASSWORD HASHING</a:t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111775"/>
            <a:ext cx="9957118" cy="567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4"/>
          <p:cNvSpPr/>
          <p:nvPr/>
        </p:nvSpPr>
        <p:spPr>
          <a:xfrm rot="-5447305">
            <a:off x="-559814" y="2335590"/>
            <a:ext cx="2612879" cy="794020"/>
          </a:xfrm>
          <a:custGeom>
            <a:rect b="b" l="l" r="r" t="t"/>
            <a:pathLst>
              <a:path extrusionOk="0" h="792000" w="2396910">
                <a:moveTo>
                  <a:pt x="2396910" y="396000"/>
                </a:moveTo>
                <a:lnTo>
                  <a:pt x="2000910" y="792000"/>
                </a:lnTo>
                <a:lnTo>
                  <a:pt x="1552007" y="792000"/>
                </a:lnTo>
                <a:lnTo>
                  <a:pt x="844903" y="792000"/>
                </a:lnTo>
                <a:lnTo>
                  <a:pt x="396000" y="792000"/>
                </a:lnTo>
                <a:lnTo>
                  <a:pt x="0" y="396000"/>
                </a:lnTo>
                <a:lnTo>
                  <a:pt x="396000" y="0"/>
                </a:lnTo>
                <a:lnTo>
                  <a:pt x="844903" y="0"/>
                </a:lnTo>
                <a:lnTo>
                  <a:pt x="1552007" y="0"/>
                </a:lnTo>
                <a:lnTo>
                  <a:pt x="200091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4"/>
          <p:cNvSpPr txBox="1"/>
          <p:nvPr/>
        </p:nvSpPr>
        <p:spPr>
          <a:xfrm rot="-2741868">
            <a:off x="343574" y="1606312"/>
            <a:ext cx="661901" cy="52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4"/>
          <p:cNvSpPr txBox="1"/>
          <p:nvPr/>
        </p:nvSpPr>
        <p:spPr>
          <a:xfrm rot="619">
            <a:off x="-85933" y="2391944"/>
            <a:ext cx="1667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SHA</a:t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256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/>
        </p:nvSpPr>
        <p:spPr>
          <a:xfrm>
            <a:off x="1210000" y="236675"/>
            <a:ext cx="11024100" cy="64650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anchorCtr="0" anchor="t" bIns="0" lIns="36000" spcFirstLastPara="1" rIns="3600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PROGRESS - DATA ENC AND DEC</a:t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4" name="Google Shape;244;p35"/>
          <p:cNvSpPr txBox="1"/>
          <p:nvPr/>
        </p:nvSpPr>
        <p:spPr>
          <a:xfrm rot="-2741868">
            <a:off x="343574" y="1606312"/>
            <a:ext cx="661901" cy="52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5"/>
          <p:cNvSpPr txBox="1"/>
          <p:nvPr/>
        </p:nvSpPr>
        <p:spPr>
          <a:xfrm rot="619">
            <a:off x="-85933" y="2391944"/>
            <a:ext cx="1667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SHA</a:t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512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246" name="Google Shape;246;p35" title="Binary-to-Hexadecial-convers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475" y="3866087"/>
            <a:ext cx="5520825" cy="2661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100" y="1255144"/>
            <a:ext cx="6097377" cy="3330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/>
        </p:nvSpPr>
        <p:spPr>
          <a:xfrm>
            <a:off x="548877" y="3667475"/>
            <a:ext cx="8280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CHALLENGES</a:t>
            </a:r>
            <a:endParaRPr b="1" sz="7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3" name="Google Shape;253;p36"/>
          <p:cNvSpPr/>
          <p:nvPr/>
        </p:nvSpPr>
        <p:spPr>
          <a:xfrm flipH="1" rot="2914917">
            <a:off x="7343863" y="814172"/>
            <a:ext cx="2091676" cy="965389"/>
          </a:xfrm>
          <a:custGeom>
            <a:rect b="b" l="l" r="r" t="t"/>
            <a:pathLst>
              <a:path extrusionOk="0" h="171450" w="371475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6"/>
          <p:cNvSpPr/>
          <p:nvPr/>
        </p:nvSpPr>
        <p:spPr>
          <a:xfrm flipH="1" rot="-3323986">
            <a:off x="7220097" y="2293500"/>
            <a:ext cx="2038111" cy="1126324"/>
          </a:xfrm>
          <a:custGeom>
            <a:rect b="b" l="l" r="r" t="t"/>
            <a:pathLst>
              <a:path extrusionOk="0" h="200025" w="361950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" name="Google Shape;255;p36"/>
          <p:cNvGrpSpPr/>
          <p:nvPr/>
        </p:nvGrpSpPr>
        <p:grpSpPr>
          <a:xfrm>
            <a:off x="8072020" y="1797556"/>
            <a:ext cx="3062060" cy="4604747"/>
            <a:chOff x="8072020" y="1797556"/>
            <a:chExt cx="3062060" cy="4604747"/>
          </a:xfrm>
        </p:grpSpPr>
        <p:sp>
          <p:nvSpPr>
            <p:cNvPr id="256" name="Google Shape;256;p36"/>
            <p:cNvSpPr/>
            <p:nvPr/>
          </p:nvSpPr>
          <p:spPr>
            <a:xfrm flipH="1">
              <a:off x="8563762" y="2003884"/>
              <a:ext cx="2439948" cy="1449824"/>
            </a:xfrm>
            <a:custGeom>
              <a:rect b="b" l="l" r="r" t="t"/>
              <a:pathLst>
                <a:path extrusionOk="0" h="390525" w="657225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6"/>
            <p:cNvSpPr/>
            <p:nvPr/>
          </p:nvSpPr>
          <p:spPr>
            <a:xfrm flipH="1">
              <a:off x="8217049" y="3284575"/>
              <a:ext cx="2917031" cy="1376839"/>
            </a:xfrm>
            <a:custGeom>
              <a:rect b="b" l="l" r="r" t="t"/>
              <a:pathLst>
                <a:path extrusionOk="0" h="561975" w="1190625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rgbClr val="DCDE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6"/>
            <p:cNvSpPr/>
            <p:nvPr/>
          </p:nvSpPr>
          <p:spPr>
            <a:xfrm flipH="1">
              <a:off x="8363616" y="1797556"/>
              <a:ext cx="726877" cy="726877"/>
            </a:xfrm>
            <a:custGeom>
              <a:rect b="b" l="l" r="r" t="t"/>
              <a:pathLst>
                <a:path extrusionOk="0" h="238125" w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6"/>
            <p:cNvSpPr/>
            <p:nvPr/>
          </p:nvSpPr>
          <p:spPr>
            <a:xfrm flipH="1">
              <a:off x="8072020" y="4014940"/>
              <a:ext cx="1493520" cy="1633538"/>
            </a:xfrm>
            <a:custGeom>
              <a:rect b="b" l="l" r="r" t="t"/>
              <a:pathLst>
                <a:path extrusionOk="0" h="666750" w="60960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6"/>
            <p:cNvSpPr/>
            <p:nvPr/>
          </p:nvSpPr>
          <p:spPr>
            <a:xfrm flipH="1">
              <a:off x="8961514" y="5081018"/>
              <a:ext cx="1446848" cy="1166813"/>
            </a:xfrm>
            <a:custGeom>
              <a:rect b="b" l="l" r="r" t="t"/>
              <a:pathLst>
                <a:path extrusionOk="0" h="476250" w="5905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rgbClr val="DCDE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6"/>
            <p:cNvSpPr/>
            <p:nvPr/>
          </p:nvSpPr>
          <p:spPr>
            <a:xfrm flipH="1">
              <a:off x="8763239" y="6075596"/>
              <a:ext cx="1820227" cy="326707"/>
            </a:xfrm>
            <a:custGeom>
              <a:rect b="b" l="l" r="r" t="t"/>
              <a:pathLst>
                <a:path extrusionOk="0" h="133350" w="7429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6"/>
            <p:cNvSpPr/>
            <p:nvPr/>
          </p:nvSpPr>
          <p:spPr>
            <a:xfrm flipH="1">
              <a:off x="9084701" y="5209427"/>
              <a:ext cx="233363" cy="233363"/>
            </a:xfrm>
            <a:custGeom>
              <a:rect b="b" l="l" r="r" t="t"/>
              <a:pathLst>
                <a:path extrusionOk="0" h="95250" w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3" name="Google Shape;263;p36"/>
          <p:cNvGrpSpPr/>
          <p:nvPr/>
        </p:nvGrpSpPr>
        <p:grpSpPr>
          <a:xfrm>
            <a:off x="5509988" y="605207"/>
            <a:ext cx="2769042" cy="2769042"/>
            <a:chOff x="984620" y="2262130"/>
            <a:chExt cx="3448800" cy="3448800"/>
          </a:xfrm>
        </p:grpSpPr>
        <p:sp>
          <p:nvSpPr>
            <p:cNvPr id="264" name="Google Shape;264;p36"/>
            <p:cNvSpPr/>
            <p:nvPr/>
          </p:nvSpPr>
          <p:spPr>
            <a:xfrm>
              <a:off x="984620" y="2262130"/>
              <a:ext cx="3448800" cy="3448800"/>
            </a:xfrm>
            <a:prstGeom prst="ellipse">
              <a:avLst/>
            </a:prstGeom>
            <a:solidFill>
              <a:schemeClr val="lt1">
                <a:alpha val="4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6"/>
            <p:cNvSpPr/>
            <p:nvPr/>
          </p:nvSpPr>
          <p:spPr>
            <a:xfrm>
              <a:off x="984620" y="2262130"/>
              <a:ext cx="3448800" cy="344880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5589" l="-23299" r="-42568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36"/>
          <p:cNvSpPr txBox="1"/>
          <p:nvPr/>
        </p:nvSpPr>
        <p:spPr>
          <a:xfrm>
            <a:off x="548876" y="2958950"/>
            <a:ext cx="496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/>
        </p:nvSpPr>
        <p:spPr>
          <a:xfrm>
            <a:off x="4686557" y="1732986"/>
            <a:ext cx="4071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 u="sng">
                <a:solidFill>
                  <a:srgbClr val="262626"/>
                </a:solidFill>
              </a:rPr>
              <a:t>CHALLENGES SO FAR</a:t>
            </a:r>
            <a:endParaRPr b="1" sz="2500" u="sng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7"/>
          <p:cNvSpPr txBox="1"/>
          <p:nvPr/>
        </p:nvSpPr>
        <p:spPr>
          <a:xfrm>
            <a:off x="1210000" y="236675"/>
            <a:ext cx="11024100" cy="64650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anchorCtr="0" anchor="t" bIns="0" lIns="36000" spcFirstLastPara="1" rIns="3600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CHALLENGES</a:t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3" name="Google Shape;273;p37"/>
          <p:cNvSpPr txBox="1"/>
          <p:nvPr/>
        </p:nvSpPr>
        <p:spPr>
          <a:xfrm>
            <a:off x="1057607" y="2802761"/>
            <a:ext cx="4071000" cy="3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First Time Working on a Big Project</a:t>
            </a:r>
            <a:endParaRPr sz="24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Explore Socket Programming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Study encryption and decryption algorithms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Implement RAW SHA-512 code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74" name="Google Shape;274;p37"/>
          <p:cNvSpPr txBox="1"/>
          <p:nvPr/>
        </p:nvSpPr>
        <p:spPr>
          <a:xfrm>
            <a:off x="7519932" y="2802761"/>
            <a:ext cx="40710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Implement Raw XOR&amp;HEX encdec code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Learn MultiThreading</a:t>
            </a:r>
            <a:endParaRPr sz="24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Implement Secure Encryption Algorithm For Secure Communication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Merge The Dashboard with server-client</a:t>
            </a:r>
            <a:endParaRPr sz="36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/>
          <p:nvPr/>
        </p:nvSpPr>
        <p:spPr>
          <a:xfrm>
            <a:off x="734578" y="846650"/>
            <a:ext cx="710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THANK YOU</a:t>
            </a:r>
            <a:endParaRPr b="1" sz="4800">
              <a:solidFill>
                <a:schemeClr val="dk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80" name="Google Shape;280;p38"/>
          <p:cNvSpPr/>
          <p:nvPr/>
        </p:nvSpPr>
        <p:spPr>
          <a:xfrm>
            <a:off x="734571" y="1467077"/>
            <a:ext cx="4001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8"/>
          <p:cNvSpPr/>
          <p:nvPr/>
        </p:nvSpPr>
        <p:spPr>
          <a:xfrm flipH="1" rot="10800000">
            <a:off x="678101" y="2159062"/>
            <a:ext cx="4971300" cy="22800"/>
          </a:xfrm>
          <a:prstGeom prst="rect">
            <a:avLst/>
          </a:prstGeom>
          <a:solidFill>
            <a:srgbClr val="28538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8"/>
          <p:cNvSpPr txBox="1"/>
          <p:nvPr/>
        </p:nvSpPr>
        <p:spPr>
          <a:xfrm>
            <a:off x="734575" y="5475025"/>
            <a:ext cx="6713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MY GITHUB REPOSITORY :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https://github.com/effazrayhan/spl_one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283" name="Google Shape;283;p38"/>
          <p:cNvSpPr txBox="1"/>
          <p:nvPr/>
        </p:nvSpPr>
        <p:spPr>
          <a:xfrm>
            <a:off x="734571" y="3432281"/>
            <a:ext cx="386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200" y="2608500"/>
            <a:ext cx="2805850" cy="280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8"/>
          <p:cNvSpPr txBox="1"/>
          <p:nvPr/>
        </p:nvSpPr>
        <p:spPr>
          <a:xfrm>
            <a:off x="6580075" y="3262500"/>
            <a:ext cx="63108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lt1"/>
                </a:solidFill>
              </a:rPr>
              <a:t>NAME : </a:t>
            </a:r>
            <a:r>
              <a:rPr b="1" lang="en-US" sz="3400" u="sng">
                <a:solidFill>
                  <a:schemeClr val="dk1"/>
                </a:solidFill>
              </a:rPr>
              <a:t>EFFAZ</a:t>
            </a:r>
            <a:r>
              <a:rPr b="1" lang="en-US" sz="3400" u="sng">
                <a:solidFill>
                  <a:schemeClr val="lt1"/>
                </a:solidFill>
              </a:rPr>
              <a:t> RAYHAN</a:t>
            </a:r>
            <a:endParaRPr b="1" sz="34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lt1"/>
                </a:solidFill>
              </a:rPr>
              <a:t>ROLL  : </a:t>
            </a:r>
            <a:r>
              <a:rPr b="1" lang="en-US" sz="3400" u="sng">
                <a:solidFill>
                  <a:schemeClr val="lt1"/>
                </a:solidFill>
              </a:rPr>
              <a:t>BSSE </a:t>
            </a:r>
            <a:r>
              <a:rPr b="1" lang="en-US" sz="3400" u="sng">
                <a:solidFill>
                  <a:schemeClr val="dk1"/>
                </a:solidFill>
              </a:rPr>
              <a:t>1501</a:t>
            </a:r>
            <a:endParaRPr b="1" sz="34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26"/>
          <p:cNvGrpSpPr/>
          <p:nvPr/>
        </p:nvGrpSpPr>
        <p:grpSpPr>
          <a:xfrm>
            <a:off x="1130170" y="2229503"/>
            <a:ext cx="8934900" cy="1295347"/>
            <a:chOff x="952720" y="629303"/>
            <a:chExt cx="8934900" cy="1295347"/>
          </a:xfrm>
        </p:grpSpPr>
        <p:sp>
          <p:nvSpPr>
            <p:cNvPr id="83" name="Google Shape;83;p26"/>
            <p:cNvSpPr txBox="1"/>
            <p:nvPr/>
          </p:nvSpPr>
          <p:spPr>
            <a:xfrm>
              <a:off x="952728" y="629303"/>
              <a:ext cx="34332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rgbClr val="3F3F3F"/>
                  </a:solidFill>
                </a:rPr>
                <a:t>Connecto</a:t>
              </a:r>
              <a:endParaRPr/>
            </a:p>
          </p:txBody>
        </p:sp>
        <p:sp>
          <p:nvSpPr>
            <p:cNvPr id="84" name="Google Shape;84;p26"/>
            <p:cNvSpPr txBox="1"/>
            <p:nvPr/>
          </p:nvSpPr>
          <p:spPr>
            <a:xfrm>
              <a:off x="952720" y="1339650"/>
              <a:ext cx="89349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3F3F3F"/>
                  </a:solidFill>
                </a:rPr>
                <a:t>A Client-Server Based Chatting Application</a:t>
              </a:r>
              <a:endParaRPr/>
            </a:p>
          </p:txBody>
        </p:sp>
        <p:sp>
          <p:nvSpPr>
            <p:cNvPr id="85" name="Google Shape;85;p26"/>
            <p:cNvSpPr/>
            <p:nvPr/>
          </p:nvSpPr>
          <p:spPr>
            <a:xfrm>
              <a:off x="3599415" y="747569"/>
              <a:ext cx="532186" cy="532911"/>
            </a:xfrm>
            <a:custGeom>
              <a:rect b="b" l="l" r="r" t="t"/>
              <a:pathLst>
                <a:path extrusionOk="0" h="3229762" w="3225370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26"/>
          <p:cNvSpPr/>
          <p:nvPr/>
        </p:nvSpPr>
        <p:spPr>
          <a:xfrm flipH="1" rot="10800000">
            <a:off x="1130177" y="3644702"/>
            <a:ext cx="7955400" cy="116400"/>
          </a:xfrm>
          <a:prstGeom prst="rect">
            <a:avLst/>
          </a:prstGeom>
          <a:solidFill>
            <a:srgbClr val="28538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6"/>
          <p:cNvSpPr txBox="1"/>
          <p:nvPr/>
        </p:nvSpPr>
        <p:spPr>
          <a:xfrm>
            <a:off x="1052050" y="3880950"/>
            <a:ext cx="1018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3F3F3F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The secure chat room application is a client-server based chat system that enables multiple users to communicate securely.</a:t>
            </a:r>
            <a:endParaRPr sz="190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88" name="Google Shape;88;p26"/>
          <p:cNvSpPr txBox="1"/>
          <p:nvPr/>
        </p:nvSpPr>
        <p:spPr>
          <a:xfrm>
            <a:off x="1210000" y="236675"/>
            <a:ext cx="11024100" cy="64650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anchorCtr="0" anchor="t" bIns="0" lIns="36000" spcFirstLastPara="1" rIns="3600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Project Description</a:t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27"/>
          <p:cNvCxnSpPr>
            <a:stCxn id="94" idx="6"/>
          </p:cNvCxnSpPr>
          <p:nvPr/>
        </p:nvCxnSpPr>
        <p:spPr>
          <a:xfrm flipH="1" rot="10800000">
            <a:off x="4910864" y="2452676"/>
            <a:ext cx="1649400" cy="9828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dot"/>
            <a:miter lim="800000"/>
            <a:headEnd len="sm" w="sm" type="none"/>
            <a:tailEnd len="med" w="med" type="triangle"/>
          </a:ln>
        </p:spPr>
      </p:cxnSp>
      <p:cxnSp>
        <p:nvCxnSpPr>
          <p:cNvPr id="95" name="Google Shape;95;p27"/>
          <p:cNvCxnSpPr/>
          <p:nvPr/>
        </p:nvCxnSpPr>
        <p:spPr>
          <a:xfrm>
            <a:off x="4910864" y="3462690"/>
            <a:ext cx="2890200" cy="132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dot"/>
            <a:miter lim="800000"/>
            <a:headEnd len="sm" w="sm" type="none"/>
            <a:tailEnd len="med" w="med" type="triangle"/>
          </a:ln>
        </p:spPr>
      </p:cxnSp>
      <p:cxnSp>
        <p:nvCxnSpPr>
          <p:cNvPr id="96" name="Google Shape;96;p27"/>
          <p:cNvCxnSpPr/>
          <p:nvPr/>
        </p:nvCxnSpPr>
        <p:spPr>
          <a:xfrm>
            <a:off x="4910864" y="3485101"/>
            <a:ext cx="1779900" cy="11229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dot"/>
            <a:miter lim="800000"/>
            <a:headEnd len="sm" w="sm" type="none"/>
            <a:tailEnd len="med" w="med" type="triangle"/>
          </a:ln>
        </p:spPr>
      </p:cxnSp>
      <p:sp>
        <p:nvSpPr>
          <p:cNvPr id="97" name="Google Shape;97;p27"/>
          <p:cNvSpPr txBox="1"/>
          <p:nvPr/>
        </p:nvSpPr>
        <p:spPr>
          <a:xfrm>
            <a:off x="1210000" y="236675"/>
            <a:ext cx="11024100" cy="64650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anchorCtr="0" anchor="t" bIns="0" lIns="36000" spcFirstLastPara="1" rIns="3600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Project Description</a:t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" name="Google Shape;98;p27"/>
          <p:cNvSpPr txBox="1"/>
          <p:nvPr/>
        </p:nvSpPr>
        <p:spPr>
          <a:xfrm>
            <a:off x="6674532" y="2104425"/>
            <a:ext cx="24648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Rubik Medium"/>
                <a:ea typeface="Rubik Medium"/>
                <a:cs typeface="Rubik Medium"/>
                <a:sym typeface="Rubik Medium"/>
              </a:rPr>
              <a:t>Secure</a:t>
            </a:r>
            <a:endParaRPr sz="230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99" name="Google Shape;99;p27"/>
          <p:cNvSpPr txBox="1"/>
          <p:nvPr/>
        </p:nvSpPr>
        <p:spPr>
          <a:xfrm>
            <a:off x="7986257" y="3188950"/>
            <a:ext cx="24648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Rubik Medium"/>
                <a:ea typeface="Rubik Medium"/>
                <a:cs typeface="Rubik Medium"/>
                <a:sym typeface="Rubik Medium"/>
              </a:rPr>
              <a:t>Chat room</a:t>
            </a:r>
            <a:endParaRPr sz="230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00" name="Google Shape;100;p27"/>
          <p:cNvSpPr txBox="1"/>
          <p:nvPr/>
        </p:nvSpPr>
        <p:spPr>
          <a:xfrm>
            <a:off x="6710582" y="4273475"/>
            <a:ext cx="24648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Rubik Medium"/>
                <a:ea typeface="Rubik Medium"/>
                <a:cs typeface="Rubik Medium"/>
                <a:sym typeface="Rubik Medium"/>
              </a:rPr>
              <a:t>Client-Server</a:t>
            </a:r>
            <a:endParaRPr sz="230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01" name="Google Shape;101;p27"/>
          <p:cNvSpPr/>
          <p:nvPr/>
        </p:nvSpPr>
        <p:spPr>
          <a:xfrm>
            <a:off x="7917529" y="2008585"/>
            <a:ext cx="348966" cy="504152"/>
          </a:xfrm>
          <a:custGeom>
            <a:rect b="b" l="l" r="r" t="t"/>
            <a:pathLst>
              <a:path extrusionOk="0" h="3200962" w="2215656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7"/>
          <p:cNvSpPr/>
          <p:nvPr/>
        </p:nvSpPr>
        <p:spPr>
          <a:xfrm>
            <a:off x="9720428" y="3129856"/>
            <a:ext cx="526500" cy="526500"/>
          </a:xfrm>
          <a:custGeom>
            <a:rect b="b" l="l" r="r" t="t"/>
            <a:pathLst>
              <a:path extrusionOk="0" h="3240000" w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31130" y="4416676"/>
            <a:ext cx="2352698" cy="504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27"/>
          <p:cNvGrpSpPr/>
          <p:nvPr/>
        </p:nvGrpSpPr>
        <p:grpSpPr>
          <a:xfrm>
            <a:off x="798875" y="2768944"/>
            <a:ext cx="5173502" cy="1400714"/>
            <a:chOff x="-446903" y="1883950"/>
            <a:chExt cx="7835078" cy="2180100"/>
          </a:xfrm>
        </p:grpSpPr>
        <p:sp>
          <p:nvSpPr>
            <p:cNvPr id="105" name="Google Shape;105;p27"/>
            <p:cNvSpPr txBox="1"/>
            <p:nvPr/>
          </p:nvSpPr>
          <p:spPr>
            <a:xfrm>
              <a:off x="1777575" y="2198812"/>
              <a:ext cx="5610600" cy="143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chemeClr val="dk2"/>
                  </a:solidFill>
                </a:rPr>
                <a:t>HIGHLIGHTED</a:t>
              </a:r>
              <a:endParaRPr sz="2700">
                <a:solidFill>
                  <a:schemeClr val="dk2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chemeClr val="dk2"/>
                  </a:solidFill>
                </a:rPr>
                <a:t>FEATURES</a:t>
              </a:r>
              <a:endParaRPr sz="2700">
                <a:solidFill>
                  <a:schemeClr val="dk2"/>
                </a:solidFill>
              </a:endParaRPr>
            </a:p>
          </p:txBody>
        </p:sp>
        <p:sp>
          <p:nvSpPr>
            <p:cNvPr id="106" name="Google Shape;106;p27"/>
            <p:cNvSpPr txBox="1"/>
            <p:nvPr/>
          </p:nvSpPr>
          <p:spPr>
            <a:xfrm>
              <a:off x="-446903" y="1883950"/>
              <a:ext cx="4478700" cy="21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500">
                  <a:solidFill>
                    <a:schemeClr val="accent3"/>
                  </a:solidFill>
                  <a:latin typeface="Comfortaa"/>
                  <a:ea typeface="Comfortaa"/>
                  <a:cs typeface="Comfortaa"/>
                  <a:sym typeface="Comfortaa"/>
                </a:rPr>
                <a:t>03</a:t>
              </a:r>
              <a:endParaRPr sz="85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/>
          <p:nvPr/>
        </p:nvSpPr>
        <p:spPr>
          <a:xfrm>
            <a:off x="1210000" y="236675"/>
            <a:ext cx="11024100" cy="64650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anchorCtr="0" anchor="t" bIns="0" lIns="36000" spcFirstLastPara="1" rIns="3600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Project Description</a:t>
            </a:r>
            <a:endParaRPr sz="4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2" name="Google Shape;112;p28"/>
          <p:cNvSpPr txBox="1"/>
          <p:nvPr/>
        </p:nvSpPr>
        <p:spPr>
          <a:xfrm>
            <a:off x="715109" y="2008528"/>
            <a:ext cx="273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595959"/>
                </a:solidFill>
              </a:rPr>
              <a:t>ONLINE AVAILABILITY CHECKING</a:t>
            </a:r>
            <a:endParaRPr sz="1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8"/>
          <p:cNvSpPr txBox="1"/>
          <p:nvPr/>
        </p:nvSpPr>
        <p:spPr>
          <a:xfrm>
            <a:off x="715109" y="3389630"/>
            <a:ext cx="2730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</a:rPr>
              <a:t>MULTIPLE CHAT ROOMS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8"/>
          <p:cNvSpPr txBox="1"/>
          <p:nvPr/>
        </p:nvSpPr>
        <p:spPr>
          <a:xfrm>
            <a:off x="715109" y="4886421"/>
            <a:ext cx="273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595959"/>
                </a:solidFill>
              </a:rPr>
              <a:t>OLD CHAT GENERATION</a:t>
            </a:r>
            <a:endParaRPr sz="1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8"/>
          <p:cNvSpPr/>
          <p:nvPr/>
        </p:nvSpPr>
        <p:spPr>
          <a:xfrm>
            <a:off x="3581156" y="2035114"/>
            <a:ext cx="777900" cy="77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8"/>
          <p:cNvSpPr/>
          <p:nvPr/>
        </p:nvSpPr>
        <p:spPr>
          <a:xfrm>
            <a:off x="3581156" y="3403340"/>
            <a:ext cx="777900" cy="77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8"/>
          <p:cNvSpPr/>
          <p:nvPr/>
        </p:nvSpPr>
        <p:spPr>
          <a:xfrm>
            <a:off x="3581156" y="4799868"/>
            <a:ext cx="777900" cy="77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" name="Google Shape;118;p28"/>
          <p:cNvGrpSpPr/>
          <p:nvPr/>
        </p:nvGrpSpPr>
        <p:grpSpPr>
          <a:xfrm>
            <a:off x="5122013" y="2964432"/>
            <a:ext cx="1669579" cy="1669579"/>
            <a:chOff x="3807530" y="2946763"/>
            <a:chExt cx="1512300" cy="1512300"/>
          </a:xfrm>
        </p:grpSpPr>
        <p:sp>
          <p:nvSpPr>
            <p:cNvPr id="119" name="Google Shape;119;p28"/>
            <p:cNvSpPr/>
            <p:nvPr/>
          </p:nvSpPr>
          <p:spPr>
            <a:xfrm>
              <a:off x="3897540" y="3036773"/>
              <a:ext cx="1332000" cy="133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8"/>
            <p:cNvSpPr/>
            <p:nvPr/>
          </p:nvSpPr>
          <p:spPr>
            <a:xfrm>
              <a:off x="3807530" y="2946763"/>
              <a:ext cx="1512300" cy="1512300"/>
            </a:xfrm>
            <a:prstGeom prst="ellipse">
              <a:avLst/>
            </a:prstGeom>
            <a:noFill/>
            <a:ln cap="flat" cmpd="sng" w="15875">
              <a:solidFill>
                <a:schemeClr val="accent6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1" name="Google Shape;121;p28"/>
          <p:cNvCxnSpPr>
            <a:stCxn id="115" idx="6"/>
            <a:endCxn id="120" idx="1"/>
          </p:cNvCxnSpPr>
          <p:nvPr/>
        </p:nvCxnSpPr>
        <p:spPr>
          <a:xfrm>
            <a:off x="4359056" y="2424064"/>
            <a:ext cx="1007400" cy="784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" name="Google Shape;122;p28"/>
          <p:cNvCxnSpPr>
            <a:stCxn id="116" idx="6"/>
            <a:endCxn id="120" idx="2"/>
          </p:cNvCxnSpPr>
          <p:nvPr/>
        </p:nvCxnSpPr>
        <p:spPr>
          <a:xfrm>
            <a:off x="4359056" y="3792290"/>
            <a:ext cx="762900" cy="69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" name="Google Shape;123;p28"/>
          <p:cNvCxnSpPr>
            <a:stCxn id="117" idx="6"/>
            <a:endCxn id="120" idx="3"/>
          </p:cNvCxnSpPr>
          <p:nvPr/>
        </p:nvCxnSpPr>
        <p:spPr>
          <a:xfrm flipH="1" rot="10800000">
            <a:off x="4359056" y="4389618"/>
            <a:ext cx="1007400" cy="7992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28"/>
          <p:cNvSpPr txBox="1"/>
          <p:nvPr/>
        </p:nvSpPr>
        <p:spPr>
          <a:xfrm>
            <a:off x="5256802" y="3550308"/>
            <a:ext cx="143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OTHER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FEATURES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25" name="Google Shape;125;p28"/>
          <p:cNvSpPr/>
          <p:nvPr/>
        </p:nvSpPr>
        <p:spPr>
          <a:xfrm>
            <a:off x="3824036" y="5030640"/>
            <a:ext cx="315900" cy="314977"/>
          </a:xfrm>
          <a:custGeom>
            <a:rect b="b" l="l" r="r" t="t"/>
            <a:pathLst>
              <a:path extrusionOk="0" h="3230531" w="3240000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8"/>
          <p:cNvSpPr/>
          <p:nvPr/>
        </p:nvSpPr>
        <p:spPr>
          <a:xfrm>
            <a:off x="3816722" y="2262108"/>
            <a:ext cx="315900" cy="315900"/>
          </a:xfrm>
          <a:custGeom>
            <a:rect b="b" l="l" r="r" t="t"/>
            <a:pathLst>
              <a:path extrusionOk="0" h="3240000" w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8"/>
          <p:cNvSpPr/>
          <p:nvPr/>
        </p:nvSpPr>
        <p:spPr>
          <a:xfrm>
            <a:off x="3743208" y="5110888"/>
            <a:ext cx="448456" cy="228138"/>
          </a:xfrm>
          <a:custGeom>
            <a:rect b="b" l="l" r="r" t="t"/>
            <a:pathLst>
              <a:path extrusionOk="0" h="1659188" w="3261500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8"/>
          <p:cNvSpPr/>
          <p:nvPr/>
        </p:nvSpPr>
        <p:spPr>
          <a:xfrm>
            <a:off x="3742202" y="3542899"/>
            <a:ext cx="466162" cy="526500"/>
          </a:xfrm>
          <a:custGeom>
            <a:rect b="b" l="l" r="r" t="t"/>
            <a:pathLst>
              <a:path extrusionOk="0" h="3240000" w="2868687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/>
        </p:nvSpPr>
        <p:spPr>
          <a:xfrm>
            <a:off x="3180175" y="2178455"/>
            <a:ext cx="5998200" cy="930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134F5C"/>
                </a:solidFill>
                <a:latin typeface="Comfortaa"/>
                <a:ea typeface="Comfortaa"/>
                <a:cs typeface="Comfortaa"/>
                <a:sym typeface="Comfortaa"/>
              </a:rPr>
              <a:t>SOCKET PROGRAMMING</a:t>
            </a:r>
            <a:endParaRPr b="1" sz="3400">
              <a:solidFill>
                <a:srgbClr val="134F5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4" name="Google Shape;134;p29"/>
          <p:cNvSpPr/>
          <p:nvPr/>
        </p:nvSpPr>
        <p:spPr>
          <a:xfrm rot="2679038">
            <a:off x="1562569" y="2058511"/>
            <a:ext cx="999311" cy="953065"/>
          </a:xfrm>
          <a:custGeom>
            <a:rect b="b" l="l" r="r" t="t"/>
            <a:pathLst>
              <a:path extrusionOk="0" h="1716991" w="172343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rgbClr val="FF9900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9"/>
          <p:cNvSpPr txBox="1"/>
          <p:nvPr/>
        </p:nvSpPr>
        <p:spPr>
          <a:xfrm>
            <a:off x="1210000" y="236675"/>
            <a:ext cx="11024100" cy="64650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anchorCtr="0" anchor="t" bIns="0" lIns="36000" spcFirstLastPara="1" rIns="3600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WORKING METHODOLOGY</a:t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6" name="Google Shape;136;p29"/>
          <p:cNvSpPr/>
          <p:nvPr/>
        </p:nvSpPr>
        <p:spPr>
          <a:xfrm rot="2679038">
            <a:off x="1633344" y="4921461"/>
            <a:ext cx="999311" cy="953065"/>
          </a:xfrm>
          <a:custGeom>
            <a:rect b="b" l="l" r="r" t="t"/>
            <a:pathLst>
              <a:path extrusionOk="0" h="1716991" w="172343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rgbClr val="FF9900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9"/>
          <p:cNvSpPr/>
          <p:nvPr/>
        </p:nvSpPr>
        <p:spPr>
          <a:xfrm rot="2679038">
            <a:off x="1562569" y="3434736"/>
            <a:ext cx="999311" cy="953065"/>
          </a:xfrm>
          <a:custGeom>
            <a:rect b="b" l="l" r="r" t="t"/>
            <a:pathLst>
              <a:path extrusionOk="0" h="1716991" w="172343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rgbClr val="FF9900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9"/>
          <p:cNvSpPr txBox="1"/>
          <p:nvPr/>
        </p:nvSpPr>
        <p:spPr>
          <a:xfrm>
            <a:off x="3185643" y="3306438"/>
            <a:ext cx="5998200" cy="930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134F5C"/>
                </a:solidFill>
                <a:latin typeface="Comfortaa"/>
                <a:ea typeface="Comfortaa"/>
                <a:cs typeface="Comfortaa"/>
                <a:sym typeface="Comfortaa"/>
              </a:rPr>
              <a:t>SHA-256 HASHING ALGORITHM</a:t>
            </a:r>
            <a:endParaRPr b="1" sz="3400">
              <a:solidFill>
                <a:srgbClr val="134F5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9" name="Google Shape;139;p29"/>
          <p:cNvSpPr txBox="1"/>
          <p:nvPr/>
        </p:nvSpPr>
        <p:spPr>
          <a:xfrm>
            <a:off x="3240050" y="4862280"/>
            <a:ext cx="5998200" cy="930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134F5C"/>
                </a:solidFill>
                <a:latin typeface="Comfortaa"/>
                <a:ea typeface="Comfortaa"/>
                <a:cs typeface="Comfortaa"/>
                <a:sym typeface="Comfortaa"/>
              </a:rPr>
              <a:t>TERMINAL BASED</a:t>
            </a:r>
            <a:endParaRPr b="1" sz="3400">
              <a:solidFill>
                <a:srgbClr val="134F5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134F5C"/>
                </a:solidFill>
                <a:latin typeface="Comfortaa"/>
                <a:ea typeface="Comfortaa"/>
                <a:cs typeface="Comfortaa"/>
                <a:sym typeface="Comfortaa"/>
              </a:rPr>
              <a:t>EASY USER INTERFACE</a:t>
            </a:r>
            <a:endParaRPr b="1" sz="3400">
              <a:solidFill>
                <a:srgbClr val="134F5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/>
        </p:nvSpPr>
        <p:spPr>
          <a:xfrm>
            <a:off x="1210000" y="236675"/>
            <a:ext cx="11024100" cy="64650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anchorCtr="0" anchor="t" bIns="0" lIns="36000" spcFirstLastPara="1" rIns="3600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PROGRESS</a:t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4758625" y="1162800"/>
            <a:ext cx="174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DASHBOARD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6" name="Google Shape;146;p30"/>
          <p:cNvSpPr txBox="1"/>
          <p:nvPr/>
        </p:nvSpPr>
        <p:spPr>
          <a:xfrm>
            <a:off x="6582025" y="2208925"/>
            <a:ext cx="174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LOGIN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" name="Google Shape;147;p30"/>
          <p:cNvSpPr txBox="1"/>
          <p:nvPr/>
        </p:nvSpPr>
        <p:spPr>
          <a:xfrm>
            <a:off x="3773425" y="2208925"/>
            <a:ext cx="174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SIGNUP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p30"/>
          <p:cNvSpPr txBox="1"/>
          <p:nvPr/>
        </p:nvSpPr>
        <p:spPr>
          <a:xfrm>
            <a:off x="6973900" y="3030388"/>
            <a:ext cx="174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USERNAME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PASSWORD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" name="Google Shape;149;p30"/>
          <p:cNvSpPr txBox="1"/>
          <p:nvPr/>
        </p:nvSpPr>
        <p:spPr>
          <a:xfrm>
            <a:off x="2859025" y="3030388"/>
            <a:ext cx="174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USERNAME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PASSWORD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30"/>
          <p:cNvSpPr txBox="1"/>
          <p:nvPr/>
        </p:nvSpPr>
        <p:spPr>
          <a:xfrm>
            <a:off x="578450" y="3541050"/>
            <a:ext cx="174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DATABASE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Google Shape;151;p30"/>
          <p:cNvSpPr txBox="1"/>
          <p:nvPr/>
        </p:nvSpPr>
        <p:spPr>
          <a:xfrm>
            <a:off x="1210000" y="4591525"/>
            <a:ext cx="174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GENERATE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TOKEN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2" name="Google Shape;152;p30"/>
          <p:cNvSpPr txBox="1"/>
          <p:nvPr/>
        </p:nvSpPr>
        <p:spPr>
          <a:xfrm>
            <a:off x="3011425" y="4591525"/>
            <a:ext cx="174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HASH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( SHA-512 )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" name="Google Shape;153;p30"/>
          <p:cNvSpPr txBox="1"/>
          <p:nvPr/>
        </p:nvSpPr>
        <p:spPr>
          <a:xfrm>
            <a:off x="2026225" y="5908700"/>
            <a:ext cx="241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STORED IN FILE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6973900" y="4129825"/>
            <a:ext cx="174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HASH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( SHA-512 )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" name="Google Shape;155;p30"/>
          <p:cNvSpPr txBox="1"/>
          <p:nvPr/>
        </p:nvSpPr>
        <p:spPr>
          <a:xfrm>
            <a:off x="10234075" y="3383200"/>
            <a:ext cx="174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DATABASE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6" name="Google Shape;156;p30"/>
          <p:cNvSpPr txBox="1"/>
          <p:nvPr/>
        </p:nvSpPr>
        <p:spPr>
          <a:xfrm>
            <a:off x="10098175" y="4254050"/>
            <a:ext cx="174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GET TOKEN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7" name="Google Shape;157;p30"/>
          <p:cNvSpPr txBox="1"/>
          <p:nvPr/>
        </p:nvSpPr>
        <p:spPr>
          <a:xfrm>
            <a:off x="8220175" y="5124900"/>
            <a:ext cx="241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MATCHES IN FILE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8" name="Google Shape;158;p30"/>
          <p:cNvSpPr txBox="1"/>
          <p:nvPr/>
        </p:nvSpPr>
        <p:spPr>
          <a:xfrm>
            <a:off x="2113350" y="6370400"/>
            <a:ext cx="275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SIGNUP SUCCESSFUL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9" name="Google Shape;159;p30"/>
          <p:cNvSpPr txBox="1"/>
          <p:nvPr/>
        </p:nvSpPr>
        <p:spPr>
          <a:xfrm>
            <a:off x="8051425" y="6344925"/>
            <a:ext cx="275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LOGIN SUCCESSFUL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60" name="Google Shape;160;p30"/>
          <p:cNvCxnSpPr/>
          <p:nvPr/>
        </p:nvCxnSpPr>
        <p:spPr>
          <a:xfrm>
            <a:off x="2859025" y="3125166"/>
            <a:ext cx="0" cy="53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30"/>
          <p:cNvCxnSpPr/>
          <p:nvPr/>
        </p:nvCxnSpPr>
        <p:spPr>
          <a:xfrm>
            <a:off x="6973900" y="3125166"/>
            <a:ext cx="0" cy="53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30"/>
          <p:cNvCxnSpPr>
            <a:stCxn id="145" idx="2"/>
            <a:endCxn id="147" idx="0"/>
          </p:cNvCxnSpPr>
          <p:nvPr/>
        </p:nvCxnSpPr>
        <p:spPr>
          <a:xfrm flipH="1">
            <a:off x="4647025" y="1624500"/>
            <a:ext cx="985200" cy="58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30"/>
          <p:cNvCxnSpPr>
            <a:stCxn id="145" idx="2"/>
          </p:cNvCxnSpPr>
          <p:nvPr/>
        </p:nvCxnSpPr>
        <p:spPr>
          <a:xfrm>
            <a:off x="5632225" y="1624500"/>
            <a:ext cx="1162200" cy="518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30"/>
          <p:cNvCxnSpPr/>
          <p:nvPr/>
        </p:nvCxnSpPr>
        <p:spPr>
          <a:xfrm>
            <a:off x="7057975" y="2607075"/>
            <a:ext cx="177300" cy="384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30"/>
          <p:cNvCxnSpPr>
            <a:endCxn id="155" idx="1"/>
          </p:cNvCxnSpPr>
          <p:nvPr/>
        </p:nvCxnSpPr>
        <p:spPr>
          <a:xfrm>
            <a:off x="8451475" y="3253750"/>
            <a:ext cx="1782600" cy="360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30"/>
          <p:cNvCxnSpPr>
            <a:endCxn id="156" idx="0"/>
          </p:cNvCxnSpPr>
          <p:nvPr/>
        </p:nvCxnSpPr>
        <p:spPr>
          <a:xfrm>
            <a:off x="10636975" y="3893750"/>
            <a:ext cx="334800" cy="360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30"/>
          <p:cNvCxnSpPr>
            <a:endCxn id="157" idx="0"/>
          </p:cNvCxnSpPr>
          <p:nvPr/>
        </p:nvCxnSpPr>
        <p:spPr>
          <a:xfrm flipH="1">
            <a:off x="9428575" y="4715700"/>
            <a:ext cx="1208400" cy="409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30"/>
          <p:cNvSpPr txBox="1"/>
          <p:nvPr/>
        </p:nvSpPr>
        <p:spPr>
          <a:xfrm>
            <a:off x="11072350" y="3873350"/>
            <a:ext cx="985200" cy="1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(IF EXIST)</a:t>
            </a:r>
            <a:endParaRPr sz="1200"/>
          </a:p>
        </p:txBody>
      </p:sp>
      <p:cxnSp>
        <p:nvCxnSpPr>
          <p:cNvPr id="169" name="Google Shape;169;p30"/>
          <p:cNvCxnSpPr>
            <a:endCxn id="154" idx="0"/>
          </p:cNvCxnSpPr>
          <p:nvPr/>
        </p:nvCxnSpPr>
        <p:spPr>
          <a:xfrm>
            <a:off x="7627000" y="3742825"/>
            <a:ext cx="220500" cy="387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30"/>
          <p:cNvCxnSpPr>
            <a:endCxn id="157" idx="0"/>
          </p:cNvCxnSpPr>
          <p:nvPr/>
        </p:nvCxnSpPr>
        <p:spPr>
          <a:xfrm>
            <a:off x="7692175" y="4885800"/>
            <a:ext cx="1736400" cy="239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30"/>
          <p:cNvCxnSpPr>
            <a:stCxn id="157" idx="2"/>
            <a:endCxn id="159" idx="0"/>
          </p:cNvCxnSpPr>
          <p:nvPr/>
        </p:nvCxnSpPr>
        <p:spPr>
          <a:xfrm>
            <a:off x="9428575" y="5586600"/>
            <a:ext cx="0" cy="75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30"/>
          <p:cNvCxnSpPr>
            <a:endCxn id="149" idx="0"/>
          </p:cNvCxnSpPr>
          <p:nvPr/>
        </p:nvCxnSpPr>
        <p:spPr>
          <a:xfrm flipH="1">
            <a:off x="3732625" y="2670688"/>
            <a:ext cx="326400" cy="35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30"/>
          <p:cNvCxnSpPr>
            <a:endCxn id="150" idx="0"/>
          </p:cNvCxnSpPr>
          <p:nvPr/>
        </p:nvCxnSpPr>
        <p:spPr>
          <a:xfrm flipH="1">
            <a:off x="1452050" y="3215850"/>
            <a:ext cx="1389300" cy="325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30"/>
          <p:cNvCxnSpPr>
            <a:endCxn id="151" idx="0"/>
          </p:cNvCxnSpPr>
          <p:nvPr/>
        </p:nvCxnSpPr>
        <p:spPr>
          <a:xfrm>
            <a:off x="1359400" y="4002625"/>
            <a:ext cx="724200" cy="588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30"/>
          <p:cNvCxnSpPr>
            <a:endCxn id="153" idx="0"/>
          </p:cNvCxnSpPr>
          <p:nvPr/>
        </p:nvCxnSpPr>
        <p:spPr>
          <a:xfrm>
            <a:off x="1967725" y="5300900"/>
            <a:ext cx="1266900" cy="607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30"/>
          <p:cNvCxnSpPr>
            <a:endCxn id="152" idx="0"/>
          </p:cNvCxnSpPr>
          <p:nvPr/>
        </p:nvCxnSpPr>
        <p:spPr>
          <a:xfrm>
            <a:off x="3602425" y="3767725"/>
            <a:ext cx="282600" cy="82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30"/>
          <p:cNvCxnSpPr/>
          <p:nvPr/>
        </p:nvCxnSpPr>
        <p:spPr>
          <a:xfrm flipH="1">
            <a:off x="3234625" y="5328800"/>
            <a:ext cx="542700" cy="57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30"/>
          <p:cNvCxnSpPr/>
          <p:nvPr/>
        </p:nvCxnSpPr>
        <p:spPr>
          <a:xfrm flipH="1">
            <a:off x="3887725" y="6084575"/>
            <a:ext cx="153600" cy="3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30"/>
          <p:cNvSpPr txBox="1"/>
          <p:nvPr/>
        </p:nvSpPr>
        <p:spPr>
          <a:xfrm>
            <a:off x="480550" y="4178150"/>
            <a:ext cx="985200" cy="1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(IF !EXIST)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/>
        </p:nvSpPr>
        <p:spPr>
          <a:xfrm>
            <a:off x="1210000" y="236675"/>
            <a:ext cx="11024100" cy="64650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anchorCtr="0" anchor="t" bIns="0" lIns="36000" spcFirstLastPara="1" rIns="3600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PROGRESS</a:t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4225225" y="1162800"/>
            <a:ext cx="286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LOGIN SUCCESSFUL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6" name="Google Shape;186;p31"/>
          <p:cNvSpPr txBox="1"/>
          <p:nvPr/>
        </p:nvSpPr>
        <p:spPr>
          <a:xfrm>
            <a:off x="6582025" y="2208925"/>
            <a:ext cx="174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JOIN CHAT ROOM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3773425" y="2208925"/>
            <a:ext cx="174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CREATE CHAT ROOM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88" name="Google Shape;188;p31"/>
          <p:cNvCxnSpPr>
            <a:stCxn id="185" idx="2"/>
            <a:endCxn id="187" idx="0"/>
          </p:cNvCxnSpPr>
          <p:nvPr/>
        </p:nvCxnSpPr>
        <p:spPr>
          <a:xfrm flipH="1">
            <a:off x="4646875" y="1624500"/>
            <a:ext cx="1012500" cy="58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31"/>
          <p:cNvCxnSpPr>
            <a:stCxn id="185" idx="2"/>
          </p:cNvCxnSpPr>
          <p:nvPr/>
        </p:nvCxnSpPr>
        <p:spPr>
          <a:xfrm>
            <a:off x="5659375" y="1624500"/>
            <a:ext cx="1162200" cy="518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31"/>
          <p:cNvSpPr txBox="1"/>
          <p:nvPr/>
        </p:nvSpPr>
        <p:spPr>
          <a:xfrm>
            <a:off x="2195000" y="3618625"/>
            <a:ext cx="410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ROOM ID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ROOM PASSWORD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91" name="Google Shape;191;p31"/>
          <p:cNvCxnSpPr/>
          <p:nvPr/>
        </p:nvCxnSpPr>
        <p:spPr>
          <a:xfrm flipH="1">
            <a:off x="3449450" y="3012425"/>
            <a:ext cx="1012500" cy="58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31"/>
          <p:cNvSpPr txBox="1"/>
          <p:nvPr/>
        </p:nvSpPr>
        <p:spPr>
          <a:xfrm>
            <a:off x="3174700" y="4853154"/>
            <a:ext cx="11622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Nunito"/>
                <a:ea typeface="Nunito"/>
                <a:cs typeface="Nunito"/>
                <a:sym typeface="Nunito"/>
              </a:rPr>
              <a:t>HASH</a:t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Nunito"/>
                <a:ea typeface="Nunito"/>
                <a:cs typeface="Nunito"/>
                <a:sym typeface="Nunito"/>
              </a:rPr>
              <a:t>( SHA-256 )</a:t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93" name="Google Shape;193;p31"/>
          <p:cNvCxnSpPr/>
          <p:nvPr/>
        </p:nvCxnSpPr>
        <p:spPr>
          <a:xfrm>
            <a:off x="3577300" y="4395654"/>
            <a:ext cx="300" cy="457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31"/>
          <p:cNvCxnSpPr/>
          <p:nvPr/>
        </p:nvCxnSpPr>
        <p:spPr>
          <a:xfrm flipH="1">
            <a:off x="3306935" y="5416332"/>
            <a:ext cx="360900" cy="40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31"/>
          <p:cNvSpPr txBox="1"/>
          <p:nvPr/>
        </p:nvSpPr>
        <p:spPr>
          <a:xfrm>
            <a:off x="2614150" y="5947075"/>
            <a:ext cx="25962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STORED IN SERVER LOG</a:t>
            </a:r>
            <a:endParaRPr/>
          </a:p>
        </p:txBody>
      </p:sp>
      <p:cxnSp>
        <p:nvCxnSpPr>
          <p:cNvPr id="196" name="Google Shape;196;p31"/>
          <p:cNvCxnSpPr>
            <a:stCxn id="190" idx="1"/>
            <a:endCxn id="197" idx="0"/>
          </p:cNvCxnSpPr>
          <p:nvPr/>
        </p:nvCxnSpPr>
        <p:spPr>
          <a:xfrm flipH="1">
            <a:off x="1876700" y="3849475"/>
            <a:ext cx="318300" cy="640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31"/>
          <p:cNvSpPr txBox="1"/>
          <p:nvPr/>
        </p:nvSpPr>
        <p:spPr>
          <a:xfrm>
            <a:off x="578500" y="4489763"/>
            <a:ext cx="25962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GENERATE ROOM ID</a:t>
            </a:r>
            <a:endParaRPr/>
          </a:p>
        </p:txBody>
      </p:sp>
      <p:cxnSp>
        <p:nvCxnSpPr>
          <p:cNvPr id="198" name="Google Shape;198;p31"/>
          <p:cNvCxnSpPr>
            <a:stCxn id="197" idx="2"/>
            <a:endCxn id="195" idx="1"/>
          </p:cNvCxnSpPr>
          <p:nvPr/>
        </p:nvCxnSpPr>
        <p:spPr>
          <a:xfrm flipH="1" rot="-5400000">
            <a:off x="1596400" y="5088563"/>
            <a:ext cx="1298100" cy="737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31"/>
          <p:cNvSpPr txBox="1"/>
          <p:nvPr/>
        </p:nvSpPr>
        <p:spPr>
          <a:xfrm>
            <a:off x="7549200" y="3754700"/>
            <a:ext cx="410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ROOM ID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ROOM PASSWORD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00" name="Google Shape;200;p31"/>
          <p:cNvCxnSpPr/>
          <p:nvPr/>
        </p:nvCxnSpPr>
        <p:spPr>
          <a:xfrm>
            <a:off x="7382100" y="2958950"/>
            <a:ext cx="1421700" cy="774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31"/>
          <p:cNvSpPr txBox="1"/>
          <p:nvPr/>
        </p:nvSpPr>
        <p:spPr>
          <a:xfrm>
            <a:off x="8528900" y="4989229"/>
            <a:ext cx="11622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Nunito"/>
                <a:ea typeface="Nunito"/>
                <a:cs typeface="Nunito"/>
                <a:sym typeface="Nunito"/>
              </a:rPr>
              <a:t>HASH</a:t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Nunito"/>
                <a:ea typeface="Nunito"/>
                <a:cs typeface="Nunito"/>
                <a:sym typeface="Nunito"/>
              </a:rPr>
              <a:t>( SHA-256 )</a:t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02" name="Google Shape;202;p31"/>
          <p:cNvCxnSpPr/>
          <p:nvPr/>
        </p:nvCxnSpPr>
        <p:spPr>
          <a:xfrm>
            <a:off x="8931500" y="4531729"/>
            <a:ext cx="300" cy="457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31"/>
          <p:cNvCxnSpPr/>
          <p:nvPr/>
        </p:nvCxnSpPr>
        <p:spPr>
          <a:xfrm flipH="1">
            <a:off x="8661135" y="5552407"/>
            <a:ext cx="360900" cy="40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31"/>
          <p:cNvSpPr txBox="1"/>
          <p:nvPr/>
        </p:nvSpPr>
        <p:spPr>
          <a:xfrm>
            <a:off x="7968350" y="6083150"/>
            <a:ext cx="25962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MATCHED</a:t>
            </a:r>
            <a:endParaRPr b="1"/>
          </a:p>
        </p:txBody>
      </p:sp>
      <p:cxnSp>
        <p:nvCxnSpPr>
          <p:cNvPr id="205" name="Google Shape;205;p31"/>
          <p:cNvCxnSpPr>
            <a:stCxn id="199" idx="1"/>
            <a:endCxn id="206" idx="0"/>
          </p:cNvCxnSpPr>
          <p:nvPr/>
        </p:nvCxnSpPr>
        <p:spPr>
          <a:xfrm flipH="1">
            <a:off x="7230900" y="3985550"/>
            <a:ext cx="318300" cy="640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31"/>
          <p:cNvSpPr txBox="1"/>
          <p:nvPr/>
        </p:nvSpPr>
        <p:spPr>
          <a:xfrm>
            <a:off x="5932700" y="4625838"/>
            <a:ext cx="25962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CHECKED IN SERVER LOG</a:t>
            </a:r>
            <a:endParaRPr/>
          </a:p>
        </p:txBody>
      </p:sp>
      <p:cxnSp>
        <p:nvCxnSpPr>
          <p:cNvPr id="207" name="Google Shape;207;p31"/>
          <p:cNvCxnSpPr>
            <a:stCxn id="206" idx="2"/>
            <a:endCxn id="204" idx="1"/>
          </p:cNvCxnSpPr>
          <p:nvPr/>
        </p:nvCxnSpPr>
        <p:spPr>
          <a:xfrm flipH="1" rot="-5400000">
            <a:off x="6950600" y="5224638"/>
            <a:ext cx="1298100" cy="737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31"/>
          <p:cNvSpPr txBox="1"/>
          <p:nvPr/>
        </p:nvSpPr>
        <p:spPr>
          <a:xfrm>
            <a:off x="9226950" y="6335075"/>
            <a:ext cx="25962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LOGGED INTO CHATROOM</a:t>
            </a:r>
            <a:endParaRPr b="1"/>
          </a:p>
        </p:txBody>
      </p:sp>
      <p:cxnSp>
        <p:nvCxnSpPr>
          <p:cNvPr id="209" name="Google Shape;209;p31"/>
          <p:cNvCxnSpPr/>
          <p:nvPr/>
        </p:nvCxnSpPr>
        <p:spPr>
          <a:xfrm>
            <a:off x="9063925" y="6208325"/>
            <a:ext cx="146100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/>
        </p:nvSpPr>
        <p:spPr>
          <a:xfrm>
            <a:off x="1210000" y="236675"/>
            <a:ext cx="11024100" cy="64650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anchorCtr="0" anchor="t" bIns="0" lIns="36000" spcFirstLastPara="1" rIns="3600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PROGRESS</a:t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50" y="3846275"/>
            <a:ext cx="3293175" cy="25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6700" y="1262725"/>
            <a:ext cx="3969656" cy="24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62375" y="4001500"/>
            <a:ext cx="3871225" cy="227196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2"/>
          <p:cNvSpPr txBox="1"/>
          <p:nvPr/>
        </p:nvSpPr>
        <p:spPr>
          <a:xfrm>
            <a:off x="532275" y="3124125"/>
            <a:ext cx="286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CLIENT INITIALIZATION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9" name="Google Shape;219;p32"/>
          <p:cNvSpPr txBox="1"/>
          <p:nvPr/>
        </p:nvSpPr>
        <p:spPr>
          <a:xfrm>
            <a:off x="4452350" y="3849100"/>
            <a:ext cx="286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2. USER SIGNUP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0" name="Google Shape;220;p32"/>
          <p:cNvSpPr txBox="1"/>
          <p:nvPr/>
        </p:nvSpPr>
        <p:spPr>
          <a:xfrm>
            <a:off x="8542475" y="3352725"/>
            <a:ext cx="286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3. USER LOGIN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/>
        </p:nvSpPr>
        <p:spPr>
          <a:xfrm>
            <a:off x="1210000" y="236675"/>
            <a:ext cx="11024100" cy="646500"/>
          </a:xfrm>
          <a:prstGeom prst="rect">
            <a:avLst/>
          </a:prstGeom>
          <a:solidFill>
            <a:srgbClr val="16487E"/>
          </a:solidFill>
          <a:ln>
            <a:noFill/>
          </a:ln>
        </p:spPr>
        <p:txBody>
          <a:bodyPr anchorCtr="0" anchor="t" bIns="0" lIns="36000" spcFirstLastPara="1" rIns="3600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PROGRESS</a:t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6" name="Google Shape;2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700" y="2124050"/>
            <a:ext cx="4912178" cy="36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6175" y="1726850"/>
            <a:ext cx="4629425" cy="45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 txBox="1"/>
          <p:nvPr/>
        </p:nvSpPr>
        <p:spPr>
          <a:xfrm>
            <a:off x="819400" y="1586150"/>
            <a:ext cx="369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4. CREATE CHATROOM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9" name="Google Shape;229;p33"/>
          <p:cNvSpPr txBox="1"/>
          <p:nvPr/>
        </p:nvSpPr>
        <p:spPr>
          <a:xfrm>
            <a:off x="7085475" y="1219125"/>
            <a:ext cx="369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5. JOIN CHATROOM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ALLPPT-Artificial Intelligen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ver and End Slide Master">
  <a:themeElements>
    <a:clrScheme name="AI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