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9" r:id="rId9"/>
    <p:sldId id="270" r:id="rId10"/>
  </p:sldIdLst>
  <p:sldSz cx="12192000" cy="6858000"/>
  <p:notesSz cx="6858000" cy="9144000"/>
  <p:embeddedFontLst>
    <p:embeddedFont>
      <p:font typeface="서울남산 장체 B" panose="02020503020101020101" pitchFamily="18" charset="-127"/>
      <p:regular r:id="rId12"/>
    </p:embeddedFont>
    <p:embeddedFont>
      <p:font typeface="서울남산 장체 BL" panose="02020503020101020101" pitchFamily="18" charset="-127"/>
      <p:regular r:id="rId13"/>
    </p:embeddedFont>
    <p:embeddedFont>
      <p:font typeface="서울남산 장체 EB" panose="02020503020101020101" pitchFamily="18" charset="-127"/>
      <p:regular r:id="rId14"/>
    </p:embeddedFont>
    <p:embeddedFont>
      <p:font typeface="서울남산 장체 L" panose="02020503020101020101" pitchFamily="18" charset="-127"/>
      <p:regular r:id="rId15"/>
    </p:embeddedFont>
    <p:embeddedFont>
      <p:font typeface="에스코어 드림 4 Regular" panose="020B0503030302020204" pitchFamily="34" charset="-127"/>
      <p:regular r:id="rId16"/>
    </p:embeddedFont>
    <p:embeddedFont>
      <p:font typeface="에스코어 드림 9 Black" panose="020B0A03030302020204" pitchFamily="34" charset="-127"/>
      <p:bold r:id="rId17"/>
    </p:embeddedFont>
    <p:embeddedFont>
      <p:font typeface="함초롬돋움" panose="020B0604000101010101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404040"/>
    <a:srgbClr val="4C88CC"/>
    <a:srgbClr val="4472C4"/>
    <a:srgbClr val="1C3D62"/>
    <a:srgbClr val="D0DEF0"/>
    <a:srgbClr val="A1B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0665" autoAdjust="0"/>
  </p:normalViewPr>
  <p:slideViewPr>
    <p:cSldViewPr snapToObjects="1">
      <p:cViewPr varScale="1">
        <p:scale>
          <a:sx n="59" d="100"/>
          <a:sy n="59" d="100"/>
        </p:scale>
        <p:origin x="84" y="105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defRPr/>
            </a:pPr>
            <a:fld id="{E2B2BC9D-A816-4D0A-858B-1D023B3A8ACA}" type="datetime1">
              <a:rPr lang="ko-KR" altLang="en-US" smtClean="0"/>
              <a:pPr>
                <a:defRPr/>
              </a:pPr>
              <a:t>2020-09-21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81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에스코어 드림 4 Regular" panose="020B0503030302020204" pitchFamily="34" charset="-127"/>
        <a:ea typeface="에스코어 드림 4 Regular" panose="020B0503030302020204" pitchFamily="34" charset="-127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B5F596D-1178-4A0C-9D59-1567393AF14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09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B5F596D-1178-4A0C-9D59-1567393AF14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85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7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3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7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1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6A9A935-3F44-4661-8155-C162BDB54C82}"/>
              </a:ext>
            </a:extLst>
          </p:cNvPr>
          <p:cNvSpPr/>
          <p:nvPr/>
        </p:nvSpPr>
        <p:spPr>
          <a:xfrm>
            <a:off x="4151730" y="2924930"/>
            <a:ext cx="45897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spc="1700" dirty="0" err="1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캡스톤디자인</a:t>
            </a:r>
            <a:r>
              <a:rPr lang="en-US" altLang="ko-KR" sz="3500" b="1" spc="1700" dirty="0">
                <a:solidFill>
                  <a:srgbClr val="1E1C3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83AC-9DB4-4749-AB51-666CBD87A798}"/>
              </a:ext>
            </a:extLst>
          </p:cNvPr>
          <p:cNvSpPr txBox="1"/>
          <p:nvPr/>
        </p:nvSpPr>
        <p:spPr>
          <a:xfrm>
            <a:off x="8379778" y="6470420"/>
            <a:ext cx="3812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공재호 이민호 이승민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지호진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최성원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B90E75-CAB6-4BC6-8B1A-2AEAAA8DD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4" y="2840607"/>
            <a:ext cx="799588" cy="7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5600" y="0"/>
            <a:ext cx="8976400" cy="6858000"/>
          </a:xfrm>
          <a:prstGeom prst="rect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996" y="1084033"/>
            <a:ext cx="127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목차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6539" y="1284088"/>
            <a:ext cx="48603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6539" y="3463796"/>
            <a:ext cx="48603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5776" y="1268700"/>
            <a:ext cx="72251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b="1" i="0" dirty="0">
                <a:solidFill>
                  <a:srgbClr val="404040"/>
                </a:solidFill>
                <a:effectLst/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Pose estimation Model</a:t>
            </a:r>
            <a:r>
              <a:rPr lang="ko-KR" altLang="en-US" sz="2400" b="1" i="0" dirty="0">
                <a:solidFill>
                  <a:srgbClr val="404040"/>
                </a:solidFill>
                <a:effectLst/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사용한 응급상황 감지 및 대응 연구</a:t>
            </a:r>
            <a:endParaRPr lang="ko-KR" altLang="en-US" sz="2400" b="1" dirty="0">
              <a:solidFill>
                <a:srgbClr val="40404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4235" y="3448408"/>
            <a:ext cx="7501156" cy="4462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300" b="1" i="0" dirty="0" err="1">
                <a:solidFill>
                  <a:srgbClr val="404040"/>
                </a:solidFill>
                <a:effectLst/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Deepfake</a:t>
            </a:r>
            <a:r>
              <a:rPr lang="ko-KR" altLang="en-US" sz="2300" b="1" i="0" dirty="0">
                <a:solidFill>
                  <a:srgbClr val="404040"/>
                </a:solidFill>
                <a:effectLst/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의 </a:t>
            </a:r>
            <a:r>
              <a:rPr lang="en-US" altLang="ko-KR" sz="2300" b="1" i="0" dirty="0">
                <a:solidFill>
                  <a:srgbClr val="404040"/>
                </a:solidFill>
                <a:effectLst/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Model, Dataset </a:t>
            </a:r>
            <a:r>
              <a:rPr lang="ko-KR" altLang="en-US" sz="2300" b="1" i="0" dirty="0">
                <a:solidFill>
                  <a:srgbClr val="404040"/>
                </a:solidFill>
                <a:effectLst/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별 결과 분석 및 사회공학적 피해 연구</a:t>
            </a:r>
            <a:endParaRPr lang="ko-KR" altLang="en-US" sz="2300" b="1" dirty="0">
              <a:solidFill>
                <a:srgbClr val="40404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2553" y="1698220"/>
            <a:ext cx="1757212" cy="10656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구현방법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차별화 방향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5776" y="3879295"/>
            <a:ext cx="2651431" cy="15735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사용할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Opensource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논문 방향성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해결해야 할 방안</a:t>
            </a:r>
          </a:p>
        </p:txBody>
      </p:sp>
    </p:spTree>
    <p:extLst>
      <p:ext uri="{BB962C8B-B14F-4D97-AF65-F5344CB8AC3E}">
        <p14:creationId xmlns:p14="http://schemas.microsoft.com/office/powerpoint/2010/main" val="91005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1DC4FE-1A79-42D3-AE9F-C8329BE30F90}"/>
              </a:ext>
            </a:extLst>
          </p:cNvPr>
          <p:cNvSpPr/>
          <p:nvPr/>
        </p:nvSpPr>
        <p:spPr>
          <a:xfrm>
            <a:off x="0" y="730575"/>
            <a:ext cx="11928810" cy="638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모서리가 둥근 직사각형 22"/>
          <p:cNvSpPr/>
          <p:nvPr/>
        </p:nvSpPr>
        <p:spPr>
          <a:xfrm>
            <a:off x="592511" y="945301"/>
            <a:ext cx="11006977" cy="51507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A944D-1BAD-4A6C-BB4C-3DD308149DF6}"/>
              </a:ext>
            </a:extLst>
          </p:cNvPr>
          <p:cNvSpPr txBox="1"/>
          <p:nvPr/>
        </p:nvSpPr>
        <p:spPr>
          <a:xfrm>
            <a:off x="5591930" y="323288"/>
            <a:ext cx="6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Pose estimation Model</a:t>
            </a:r>
            <a:r>
              <a:rPr lang="ko-KR" altLang="en-US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사용한 응급상황 감지 및 대응 연구</a:t>
            </a:r>
            <a:endParaRPr lang="ko-KR" altLang="en-US" sz="1800" dirty="0">
              <a:solidFill>
                <a:srgbClr val="40404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79198" y="337418"/>
            <a:ext cx="258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구현방법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FC084-07A4-45A8-AA9B-0FDA45E13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5" y="1366014"/>
            <a:ext cx="10454587" cy="44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2"/>
          <p:cNvSpPr/>
          <p:nvPr/>
        </p:nvSpPr>
        <p:spPr>
          <a:xfrm>
            <a:off x="549697" y="945301"/>
            <a:ext cx="11006977" cy="51507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730575"/>
            <a:ext cx="11928810" cy="638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A944D-1BAD-4A6C-BB4C-3DD308149DF6}"/>
              </a:ext>
            </a:extLst>
          </p:cNvPr>
          <p:cNvSpPr txBox="1"/>
          <p:nvPr/>
        </p:nvSpPr>
        <p:spPr>
          <a:xfrm>
            <a:off x="5591930" y="323288"/>
            <a:ext cx="6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Pose estimation Model</a:t>
            </a:r>
            <a:r>
              <a:rPr lang="ko-KR" altLang="en-US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사용한 응급상황 감지 및 대응 연구</a:t>
            </a:r>
            <a:endParaRPr lang="ko-KR" altLang="en-US" sz="1800" dirty="0">
              <a:solidFill>
                <a:srgbClr val="40404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79198" y="337418"/>
            <a:ext cx="258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차별화방향</a:t>
            </a:r>
            <a:r>
              <a:rPr lang="en-US" altLang="ko-KR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1 - 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장소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9B49E1-02A2-43D9-BDA9-0D5A209DC464}"/>
              </a:ext>
            </a:extLst>
          </p:cNvPr>
          <p:cNvGrpSpPr/>
          <p:nvPr/>
        </p:nvGrpSpPr>
        <p:grpSpPr>
          <a:xfrm>
            <a:off x="1462163" y="1546226"/>
            <a:ext cx="3886200" cy="4433724"/>
            <a:chOff x="7042377" y="1481947"/>
            <a:chExt cx="3886200" cy="44337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4A7246-A86A-4F2A-9FC9-BB0BCAEF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2377" y="1481947"/>
              <a:ext cx="3886200" cy="3886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30BB7A-093C-4261-ABD4-EE31AEC07430}"/>
                </a:ext>
              </a:extLst>
            </p:cNvPr>
            <p:cNvSpPr txBox="1"/>
            <p:nvPr/>
          </p:nvSpPr>
          <p:spPr>
            <a:xfrm>
              <a:off x="8637503" y="5546339"/>
              <a:ext cx="770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도보</a:t>
              </a:r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8C1DB84-515E-4FD6-8355-8BC6CC8B041A}"/>
                </a:ext>
              </a:extLst>
            </p:cNvPr>
            <p:cNvGrpSpPr/>
            <p:nvPr/>
          </p:nvGrpSpPr>
          <p:grpSpPr>
            <a:xfrm rot="18063834">
              <a:off x="9471854" y="3305186"/>
              <a:ext cx="510720" cy="1268875"/>
              <a:chOff x="1399592" y="2174033"/>
              <a:chExt cx="811763" cy="2024744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7311948-EC5F-49A4-95C3-D3E59052649B}"/>
                  </a:ext>
                </a:extLst>
              </p:cNvPr>
              <p:cNvSpPr/>
              <p:nvPr/>
            </p:nvSpPr>
            <p:spPr>
              <a:xfrm>
                <a:off x="1436914" y="2174033"/>
                <a:ext cx="247138" cy="1026367"/>
              </a:xfrm>
              <a:custGeom>
                <a:avLst/>
                <a:gdLst>
                  <a:gd name="connsiteX0" fmla="*/ 0 w 247138"/>
                  <a:gd name="connsiteY0" fmla="*/ 0 h 1026367"/>
                  <a:gd name="connsiteX1" fmla="*/ 214604 w 247138"/>
                  <a:gd name="connsiteY1" fmla="*/ 597159 h 1026367"/>
                  <a:gd name="connsiteX2" fmla="*/ 242596 w 247138"/>
                  <a:gd name="connsiteY2" fmla="*/ 1026367 h 1026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138" h="1026367">
                    <a:moveTo>
                      <a:pt x="0" y="0"/>
                    </a:moveTo>
                    <a:cubicBezTo>
                      <a:pt x="87085" y="213049"/>
                      <a:pt x="174171" y="426098"/>
                      <a:pt x="214604" y="597159"/>
                    </a:cubicBezTo>
                    <a:cubicBezTo>
                      <a:pt x="255037" y="768220"/>
                      <a:pt x="248816" y="897293"/>
                      <a:pt x="242596" y="1026367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92F817DB-DADA-43CC-88B3-723B87B3836B}"/>
                  </a:ext>
                </a:extLst>
              </p:cNvPr>
              <p:cNvSpPr/>
              <p:nvPr/>
            </p:nvSpPr>
            <p:spPr>
              <a:xfrm>
                <a:off x="1399592" y="2400481"/>
                <a:ext cx="429208" cy="249413"/>
              </a:xfrm>
              <a:custGeom>
                <a:avLst/>
                <a:gdLst>
                  <a:gd name="connsiteX0" fmla="*/ 0 w 429208"/>
                  <a:gd name="connsiteY0" fmla="*/ 249413 h 249413"/>
                  <a:gd name="connsiteX1" fmla="*/ 130628 w 429208"/>
                  <a:gd name="connsiteY1" fmla="*/ 6817 h 249413"/>
                  <a:gd name="connsiteX2" fmla="*/ 429208 w 429208"/>
                  <a:gd name="connsiteY2" fmla="*/ 90792 h 24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08" h="249413">
                    <a:moveTo>
                      <a:pt x="0" y="249413"/>
                    </a:moveTo>
                    <a:cubicBezTo>
                      <a:pt x="29546" y="141333"/>
                      <a:pt x="59093" y="33254"/>
                      <a:pt x="130628" y="6817"/>
                    </a:cubicBezTo>
                    <a:cubicBezTo>
                      <a:pt x="202163" y="-19620"/>
                      <a:pt x="315685" y="35586"/>
                      <a:pt x="429208" y="90792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CB68CCCF-88A6-4023-BF0B-2AE09CE0CCCC}"/>
                  </a:ext>
                </a:extLst>
              </p:cNvPr>
              <p:cNvSpPr/>
              <p:nvPr/>
            </p:nvSpPr>
            <p:spPr>
              <a:xfrm>
                <a:off x="1511559" y="3152711"/>
                <a:ext cx="344872" cy="75681"/>
              </a:xfrm>
              <a:custGeom>
                <a:avLst/>
                <a:gdLst>
                  <a:gd name="connsiteX0" fmla="*/ 0 w 344872"/>
                  <a:gd name="connsiteY0" fmla="*/ 75681 h 75681"/>
                  <a:gd name="connsiteX1" fmla="*/ 317241 w 344872"/>
                  <a:gd name="connsiteY1" fmla="*/ 10367 h 75681"/>
                  <a:gd name="connsiteX2" fmla="*/ 307910 w 344872"/>
                  <a:gd name="connsiteY2" fmla="*/ 1036 h 75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872" h="75681">
                    <a:moveTo>
                      <a:pt x="0" y="75681"/>
                    </a:moveTo>
                    <a:lnTo>
                      <a:pt x="317241" y="10367"/>
                    </a:lnTo>
                    <a:cubicBezTo>
                      <a:pt x="368559" y="-2074"/>
                      <a:pt x="338234" y="-519"/>
                      <a:pt x="307910" y="1036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1CA8E05F-D3B2-4761-A654-BF4507E1B781}"/>
                  </a:ext>
                </a:extLst>
              </p:cNvPr>
              <p:cNvSpPr/>
              <p:nvPr/>
            </p:nvSpPr>
            <p:spPr>
              <a:xfrm>
                <a:off x="1399592" y="2631233"/>
                <a:ext cx="410547" cy="457200"/>
              </a:xfrm>
              <a:custGeom>
                <a:avLst/>
                <a:gdLst>
                  <a:gd name="connsiteX0" fmla="*/ 0 w 410547"/>
                  <a:gd name="connsiteY0" fmla="*/ 0 h 457200"/>
                  <a:gd name="connsiteX1" fmla="*/ 102637 w 410547"/>
                  <a:gd name="connsiteY1" fmla="*/ 354563 h 457200"/>
                  <a:gd name="connsiteX2" fmla="*/ 410547 w 410547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547" h="457200">
                    <a:moveTo>
                      <a:pt x="0" y="0"/>
                    </a:moveTo>
                    <a:cubicBezTo>
                      <a:pt x="17106" y="139181"/>
                      <a:pt x="34213" y="278363"/>
                      <a:pt x="102637" y="354563"/>
                    </a:cubicBezTo>
                    <a:cubicBezTo>
                      <a:pt x="171061" y="430763"/>
                      <a:pt x="290804" y="443981"/>
                      <a:pt x="410547" y="457200"/>
                    </a:cubicBez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CB985E55-379E-4A10-95B7-F32FE3D92A41}"/>
                  </a:ext>
                </a:extLst>
              </p:cNvPr>
              <p:cNvSpPr/>
              <p:nvPr/>
            </p:nvSpPr>
            <p:spPr>
              <a:xfrm>
                <a:off x="1810139" y="2500604"/>
                <a:ext cx="401216" cy="420715"/>
              </a:xfrm>
              <a:custGeom>
                <a:avLst/>
                <a:gdLst>
                  <a:gd name="connsiteX0" fmla="*/ 0 w 401216"/>
                  <a:gd name="connsiteY0" fmla="*/ 0 h 420715"/>
                  <a:gd name="connsiteX1" fmla="*/ 149290 w 401216"/>
                  <a:gd name="connsiteY1" fmla="*/ 354563 h 420715"/>
                  <a:gd name="connsiteX2" fmla="*/ 401216 w 401216"/>
                  <a:gd name="connsiteY2" fmla="*/ 419878 h 4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216" h="420715">
                    <a:moveTo>
                      <a:pt x="0" y="0"/>
                    </a:moveTo>
                    <a:cubicBezTo>
                      <a:pt x="41210" y="142291"/>
                      <a:pt x="82421" y="284583"/>
                      <a:pt x="149290" y="354563"/>
                    </a:cubicBezTo>
                    <a:cubicBezTo>
                      <a:pt x="216159" y="424543"/>
                      <a:pt x="308687" y="422210"/>
                      <a:pt x="401216" y="419878"/>
                    </a:cubicBezTo>
                  </a:path>
                </a:pathLst>
              </a:cu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B4131EA8-DFAF-4BA2-82C2-DA69532E8D69}"/>
                  </a:ext>
                </a:extLst>
              </p:cNvPr>
              <p:cNvSpPr/>
              <p:nvPr/>
            </p:nvSpPr>
            <p:spPr>
              <a:xfrm>
                <a:off x="1847461" y="3153747"/>
                <a:ext cx="358402" cy="849086"/>
              </a:xfrm>
              <a:custGeom>
                <a:avLst/>
                <a:gdLst>
                  <a:gd name="connsiteX0" fmla="*/ 0 w 358402"/>
                  <a:gd name="connsiteY0" fmla="*/ 0 h 849086"/>
                  <a:gd name="connsiteX1" fmla="*/ 307910 w 358402"/>
                  <a:gd name="connsiteY1" fmla="*/ 457200 h 849086"/>
                  <a:gd name="connsiteX2" fmla="*/ 354563 w 358402"/>
                  <a:gd name="connsiteY2" fmla="*/ 849086 h 8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402" h="849086">
                    <a:moveTo>
                      <a:pt x="0" y="0"/>
                    </a:moveTo>
                    <a:cubicBezTo>
                      <a:pt x="124408" y="157843"/>
                      <a:pt x="248816" y="315686"/>
                      <a:pt x="307910" y="457200"/>
                    </a:cubicBezTo>
                    <a:cubicBezTo>
                      <a:pt x="367004" y="598714"/>
                      <a:pt x="360783" y="723900"/>
                      <a:pt x="354563" y="849086"/>
                    </a:cubicBezTo>
                  </a:path>
                </a:pathLst>
              </a:custGeom>
              <a:ln w="571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AC9D00E-1AB7-4423-884A-74C97BD0B0C8}"/>
                  </a:ext>
                </a:extLst>
              </p:cNvPr>
              <p:cNvSpPr/>
              <p:nvPr/>
            </p:nvSpPr>
            <p:spPr>
              <a:xfrm>
                <a:off x="1511559" y="3228393"/>
                <a:ext cx="251927" cy="970384"/>
              </a:xfrm>
              <a:custGeom>
                <a:avLst/>
                <a:gdLst>
                  <a:gd name="connsiteX0" fmla="*/ 0 w 251927"/>
                  <a:gd name="connsiteY0" fmla="*/ 0 h 951723"/>
                  <a:gd name="connsiteX1" fmla="*/ 251927 w 251927"/>
                  <a:gd name="connsiteY1" fmla="*/ 951723 h 95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927" h="951723">
                    <a:moveTo>
                      <a:pt x="0" y="0"/>
                    </a:moveTo>
                    <a:lnTo>
                      <a:pt x="251927" y="951723"/>
                    </a:ln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075C263-8C28-4BC6-9F15-B2918E4606AC}"/>
              </a:ext>
            </a:extLst>
          </p:cNvPr>
          <p:cNvGrpSpPr/>
          <p:nvPr/>
        </p:nvGrpSpPr>
        <p:grpSpPr>
          <a:xfrm>
            <a:off x="6843639" y="1517725"/>
            <a:ext cx="3886200" cy="4462225"/>
            <a:chOff x="1096420" y="1485900"/>
            <a:chExt cx="3886200" cy="44622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4B1EEE-0F13-484D-892D-E1AEBD1EB884}"/>
                </a:ext>
              </a:extLst>
            </p:cNvPr>
            <p:cNvSpPr txBox="1"/>
            <p:nvPr/>
          </p:nvSpPr>
          <p:spPr>
            <a:xfrm>
              <a:off x="2654041" y="5578793"/>
              <a:ext cx="770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도로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330707B-C170-4AE6-BD09-9720E3F91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420" y="1485900"/>
              <a:ext cx="3886200" cy="3886200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418F717-4633-4E26-B8D0-CDFF9A46A5D4}"/>
                </a:ext>
              </a:extLst>
            </p:cNvPr>
            <p:cNvGrpSpPr/>
            <p:nvPr/>
          </p:nvGrpSpPr>
          <p:grpSpPr>
            <a:xfrm rot="18063834">
              <a:off x="3497131" y="3477486"/>
              <a:ext cx="452779" cy="1124920"/>
              <a:chOff x="1399592" y="2174033"/>
              <a:chExt cx="811763" cy="2024744"/>
            </a:xfrm>
          </p:grpSpPr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54670FB-0F22-404C-BD57-42BCD67089BA}"/>
                  </a:ext>
                </a:extLst>
              </p:cNvPr>
              <p:cNvSpPr/>
              <p:nvPr/>
            </p:nvSpPr>
            <p:spPr>
              <a:xfrm>
                <a:off x="1436914" y="2174033"/>
                <a:ext cx="247138" cy="1026367"/>
              </a:xfrm>
              <a:custGeom>
                <a:avLst/>
                <a:gdLst>
                  <a:gd name="connsiteX0" fmla="*/ 0 w 247138"/>
                  <a:gd name="connsiteY0" fmla="*/ 0 h 1026367"/>
                  <a:gd name="connsiteX1" fmla="*/ 214604 w 247138"/>
                  <a:gd name="connsiteY1" fmla="*/ 597159 h 1026367"/>
                  <a:gd name="connsiteX2" fmla="*/ 242596 w 247138"/>
                  <a:gd name="connsiteY2" fmla="*/ 1026367 h 1026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138" h="1026367">
                    <a:moveTo>
                      <a:pt x="0" y="0"/>
                    </a:moveTo>
                    <a:cubicBezTo>
                      <a:pt x="87085" y="213049"/>
                      <a:pt x="174171" y="426098"/>
                      <a:pt x="214604" y="597159"/>
                    </a:cubicBezTo>
                    <a:cubicBezTo>
                      <a:pt x="255037" y="768220"/>
                      <a:pt x="248816" y="897293"/>
                      <a:pt x="242596" y="1026367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95B76D9-2683-4A18-9233-BB51F7A2425E}"/>
                  </a:ext>
                </a:extLst>
              </p:cNvPr>
              <p:cNvSpPr/>
              <p:nvPr/>
            </p:nvSpPr>
            <p:spPr>
              <a:xfrm>
                <a:off x="1399592" y="2400481"/>
                <a:ext cx="429208" cy="249413"/>
              </a:xfrm>
              <a:custGeom>
                <a:avLst/>
                <a:gdLst>
                  <a:gd name="connsiteX0" fmla="*/ 0 w 429208"/>
                  <a:gd name="connsiteY0" fmla="*/ 249413 h 249413"/>
                  <a:gd name="connsiteX1" fmla="*/ 130628 w 429208"/>
                  <a:gd name="connsiteY1" fmla="*/ 6817 h 249413"/>
                  <a:gd name="connsiteX2" fmla="*/ 429208 w 429208"/>
                  <a:gd name="connsiteY2" fmla="*/ 90792 h 24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208" h="249413">
                    <a:moveTo>
                      <a:pt x="0" y="249413"/>
                    </a:moveTo>
                    <a:cubicBezTo>
                      <a:pt x="29546" y="141333"/>
                      <a:pt x="59093" y="33254"/>
                      <a:pt x="130628" y="6817"/>
                    </a:cubicBezTo>
                    <a:cubicBezTo>
                      <a:pt x="202163" y="-19620"/>
                      <a:pt x="315685" y="35586"/>
                      <a:pt x="429208" y="90792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EABC0CF5-3116-4E7E-AE7C-65536F377631}"/>
                  </a:ext>
                </a:extLst>
              </p:cNvPr>
              <p:cNvSpPr/>
              <p:nvPr/>
            </p:nvSpPr>
            <p:spPr>
              <a:xfrm>
                <a:off x="1511559" y="3152711"/>
                <a:ext cx="344872" cy="75681"/>
              </a:xfrm>
              <a:custGeom>
                <a:avLst/>
                <a:gdLst>
                  <a:gd name="connsiteX0" fmla="*/ 0 w 344872"/>
                  <a:gd name="connsiteY0" fmla="*/ 75681 h 75681"/>
                  <a:gd name="connsiteX1" fmla="*/ 317241 w 344872"/>
                  <a:gd name="connsiteY1" fmla="*/ 10367 h 75681"/>
                  <a:gd name="connsiteX2" fmla="*/ 307910 w 344872"/>
                  <a:gd name="connsiteY2" fmla="*/ 1036 h 75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872" h="75681">
                    <a:moveTo>
                      <a:pt x="0" y="75681"/>
                    </a:moveTo>
                    <a:lnTo>
                      <a:pt x="317241" y="10367"/>
                    </a:lnTo>
                    <a:cubicBezTo>
                      <a:pt x="368559" y="-2074"/>
                      <a:pt x="338234" y="-519"/>
                      <a:pt x="307910" y="1036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8AB1115-7A4D-4BF5-89D1-88916A66C173}"/>
                  </a:ext>
                </a:extLst>
              </p:cNvPr>
              <p:cNvSpPr/>
              <p:nvPr/>
            </p:nvSpPr>
            <p:spPr>
              <a:xfrm>
                <a:off x="1399592" y="2631233"/>
                <a:ext cx="410547" cy="457200"/>
              </a:xfrm>
              <a:custGeom>
                <a:avLst/>
                <a:gdLst>
                  <a:gd name="connsiteX0" fmla="*/ 0 w 410547"/>
                  <a:gd name="connsiteY0" fmla="*/ 0 h 457200"/>
                  <a:gd name="connsiteX1" fmla="*/ 102637 w 410547"/>
                  <a:gd name="connsiteY1" fmla="*/ 354563 h 457200"/>
                  <a:gd name="connsiteX2" fmla="*/ 410547 w 410547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547" h="457200">
                    <a:moveTo>
                      <a:pt x="0" y="0"/>
                    </a:moveTo>
                    <a:cubicBezTo>
                      <a:pt x="17106" y="139181"/>
                      <a:pt x="34213" y="278363"/>
                      <a:pt x="102637" y="354563"/>
                    </a:cubicBezTo>
                    <a:cubicBezTo>
                      <a:pt x="171061" y="430763"/>
                      <a:pt x="290804" y="443981"/>
                      <a:pt x="410547" y="457200"/>
                    </a:cubicBez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51CB36FC-9B23-4C41-ABB9-1CA0AE45921C}"/>
                  </a:ext>
                </a:extLst>
              </p:cNvPr>
              <p:cNvSpPr/>
              <p:nvPr/>
            </p:nvSpPr>
            <p:spPr>
              <a:xfrm>
                <a:off x="1810139" y="2500604"/>
                <a:ext cx="401216" cy="420715"/>
              </a:xfrm>
              <a:custGeom>
                <a:avLst/>
                <a:gdLst>
                  <a:gd name="connsiteX0" fmla="*/ 0 w 401216"/>
                  <a:gd name="connsiteY0" fmla="*/ 0 h 420715"/>
                  <a:gd name="connsiteX1" fmla="*/ 149290 w 401216"/>
                  <a:gd name="connsiteY1" fmla="*/ 354563 h 420715"/>
                  <a:gd name="connsiteX2" fmla="*/ 401216 w 401216"/>
                  <a:gd name="connsiteY2" fmla="*/ 419878 h 4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216" h="420715">
                    <a:moveTo>
                      <a:pt x="0" y="0"/>
                    </a:moveTo>
                    <a:cubicBezTo>
                      <a:pt x="41210" y="142291"/>
                      <a:pt x="82421" y="284583"/>
                      <a:pt x="149290" y="354563"/>
                    </a:cubicBezTo>
                    <a:cubicBezTo>
                      <a:pt x="216159" y="424543"/>
                      <a:pt x="308687" y="422210"/>
                      <a:pt x="401216" y="419878"/>
                    </a:cubicBezTo>
                  </a:path>
                </a:pathLst>
              </a:cu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E7A45C0-C1E5-43D2-A196-C92F5DDE0CBF}"/>
                  </a:ext>
                </a:extLst>
              </p:cNvPr>
              <p:cNvSpPr/>
              <p:nvPr/>
            </p:nvSpPr>
            <p:spPr>
              <a:xfrm>
                <a:off x="1847461" y="3153747"/>
                <a:ext cx="358402" cy="849086"/>
              </a:xfrm>
              <a:custGeom>
                <a:avLst/>
                <a:gdLst>
                  <a:gd name="connsiteX0" fmla="*/ 0 w 358402"/>
                  <a:gd name="connsiteY0" fmla="*/ 0 h 849086"/>
                  <a:gd name="connsiteX1" fmla="*/ 307910 w 358402"/>
                  <a:gd name="connsiteY1" fmla="*/ 457200 h 849086"/>
                  <a:gd name="connsiteX2" fmla="*/ 354563 w 358402"/>
                  <a:gd name="connsiteY2" fmla="*/ 849086 h 8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402" h="849086">
                    <a:moveTo>
                      <a:pt x="0" y="0"/>
                    </a:moveTo>
                    <a:cubicBezTo>
                      <a:pt x="124408" y="157843"/>
                      <a:pt x="248816" y="315686"/>
                      <a:pt x="307910" y="457200"/>
                    </a:cubicBezTo>
                    <a:cubicBezTo>
                      <a:pt x="367004" y="598714"/>
                      <a:pt x="360783" y="723900"/>
                      <a:pt x="354563" y="849086"/>
                    </a:cubicBezTo>
                  </a:path>
                </a:pathLst>
              </a:custGeom>
              <a:ln w="571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FD2FDDFF-4E14-46D0-9D80-C9316BF5E420}"/>
                  </a:ext>
                </a:extLst>
              </p:cNvPr>
              <p:cNvSpPr/>
              <p:nvPr/>
            </p:nvSpPr>
            <p:spPr>
              <a:xfrm>
                <a:off x="1511559" y="3228393"/>
                <a:ext cx="251927" cy="970384"/>
              </a:xfrm>
              <a:custGeom>
                <a:avLst/>
                <a:gdLst>
                  <a:gd name="connsiteX0" fmla="*/ 0 w 251927"/>
                  <a:gd name="connsiteY0" fmla="*/ 0 h 951723"/>
                  <a:gd name="connsiteX1" fmla="*/ 251927 w 251927"/>
                  <a:gd name="connsiteY1" fmla="*/ 951723 h 95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1927" h="951723">
                    <a:moveTo>
                      <a:pt x="0" y="0"/>
                    </a:moveTo>
                    <a:lnTo>
                      <a:pt x="251927" y="951723"/>
                    </a:ln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B8F9A73-B44C-440E-9B41-ABBE924B1768}"/>
                </a:ext>
              </a:extLst>
            </p:cNvPr>
            <p:cNvSpPr txBox="1"/>
            <p:nvPr/>
          </p:nvSpPr>
          <p:spPr>
            <a:xfrm>
              <a:off x="3735913" y="2156804"/>
              <a:ext cx="11359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baseline="0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위험도↑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4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2"/>
          <p:cNvSpPr/>
          <p:nvPr/>
        </p:nvSpPr>
        <p:spPr>
          <a:xfrm>
            <a:off x="549697" y="945301"/>
            <a:ext cx="11006977" cy="51507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730575"/>
            <a:ext cx="11928810" cy="638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A944D-1BAD-4A6C-BB4C-3DD308149DF6}"/>
              </a:ext>
            </a:extLst>
          </p:cNvPr>
          <p:cNvSpPr txBox="1"/>
          <p:nvPr/>
        </p:nvSpPr>
        <p:spPr>
          <a:xfrm>
            <a:off x="5591930" y="323288"/>
            <a:ext cx="6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Pose estimation Model</a:t>
            </a:r>
            <a:r>
              <a:rPr lang="ko-KR" altLang="en-US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사용한 응급상황 감지 및 대응 연구</a:t>
            </a:r>
            <a:endParaRPr lang="ko-KR" altLang="en-US" sz="1800" dirty="0">
              <a:solidFill>
                <a:srgbClr val="40404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79198" y="337418"/>
            <a:ext cx="30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차별화방향</a:t>
            </a:r>
            <a:r>
              <a:rPr lang="en-US" altLang="ko-KR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2 - 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349C6-409A-4E9F-A976-5C69C5AE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31" y="1271696"/>
            <a:ext cx="1800000" cy="21132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58C6538-5C74-4D3E-9CAD-D9317B95B3DA}"/>
              </a:ext>
            </a:extLst>
          </p:cNvPr>
          <p:cNvSpPr txBox="1"/>
          <p:nvPr/>
        </p:nvSpPr>
        <p:spPr>
          <a:xfrm>
            <a:off x="4096470" y="1966303"/>
            <a:ext cx="72598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감지 시간 </a:t>
            </a:r>
            <a:r>
              <a:rPr lang="en-US" altLang="ko-KR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5~10</a:t>
            </a:r>
            <a:r>
              <a:rPr lang="ko-KR" altLang="en-US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 </a:t>
            </a:r>
            <a:r>
              <a:rPr lang="ko-KR" altLang="en-US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 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fall </a:t>
            </a:r>
            <a:r>
              <a:rPr lang="en-US" altLang="ko-KR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detection</a:t>
            </a:r>
            <a:endParaRPr lang="ko-KR" altLang="en-US" sz="2500" b="1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0405A1-4E41-4606-AB02-5A364F2A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40" y="3673468"/>
            <a:ext cx="1839833" cy="2160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90E71F7-9905-4998-94D0-E8A2F43EA023}"/>
              </a:ext>
            </a:extLst>
          </p:cNvPr>
          <p:cNvSpPr txBox="1"/>
          <p:nvPr/>
        </p:nvSpPr>
        <p:spPr>
          <a:xfrm>
            <a:off x="4096470" y="4276414"/>
            <a:ext cx="72598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감지 시간 </a:t>
            </a:r>
            <a:r>
              <a:rPr lang="en-US" altLang="ko-KR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30</a:t>
            </a:r>
            <a:r>
              <a:rPr lang="ko-KR" altLang="en-US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 </a:t>
            </a:r>
            <a:r>
              <a:rPr lang="ko-KR" altLang="en-US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 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fall </a:t>
            </a:r>
            <a:r>
              <a:rPr lang="en-US" altLang="ko-KR" sz="25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detection</a:t>
            </a:r>
            <a:endParaRPr lang="ko-KR" altLang="en-US" sz="2500" b="1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4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2"/>
          <p:cNvSpPr/>
          <p:nvPr/>
        </p:nvSpPr>
        <p:spPr>
          <a:xfrm>
            <a:off x="549697" y="945301"/>
            <a:ext cx="11006977" cy="51507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730575"/>
            <a:ext cx="11928810" cy="638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A944D-1BAD-4A6C-BB4C-3DD308149DF6}"/>
              </a:ext>
            </a:extLst>
          </p:cNvPr>
          <p:cNvSpPr txBox="1"/>
          <p:nvPr/>
        </p:nvSpPr>
        <p:spPr>
          <a:xfrm>
            <a:off x="5591930" y="323288"/>
            <a:ext cx="6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Pose estimation Model</a:t>
            </a:r>
            <a:r>
              <a:rPr lang="ko-KR" altLang="en-US" sz="1800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사용한 응급상황 </a:t>
            </a:r>
            <a:r>
              <a:rPr lang="ko-KR" altLang="en-US" sz="1800" i="0" dirty="0">
                <a:solidFill>
                  <a:srgbClr val="40404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감지 및 대응 연구</a:t>
            </a:r>
            <a:endParaRPr lang="ko-KR" altLang="en-US" sz="1800" dirty="0">
              <a:solidFill>
                <a:srgbClr val="40404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79198" y="337418"/>
            <a:ext cx="258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차별화방향</a:t>
            </a:r>
            <a:r>
              <a:rPr lang="en-US" altLang="ko-KR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3 - 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알림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463856-E3E4-4F82-B850-B5D6D0073409}"/>
              </a:ext>
            </a:extLst>
          </p:cNvPr>
          <p:cNvSpPr txBox="1"/>
          <p:nvPr/>
        </p:nvSpPr>
        <p:spPr>
          <a:xfrm>
            <a:off x="3431630" y="1204566"/>
            <a:ext cx="53287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 </a:t>
            </a:r>
            <a:r>
              <a:rPr lang="ko-KR" altLang="en-US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감지된 </a:t>
            </a:r>
            <a:r>
              <a:rPr lang="en-US" altLang="ko-KR" sz="25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Fall Detection ]</a:t>
            </a:r>
            <a:endParaRPr lang="ko-KR" altLang="en-US" sz="2500" dirty="0"/>
          </a:p>
        </p:txBody>
      </p:sp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1BA5E88F-FF39-400D-A7AC-F35CF6D853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77" y="2639327"/>
            <a:ext cx="1862015" cy="186201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BCF44DC-FC51-4840-8EEA-0FCD8BDC89A0}"/>
              </a:ext>
            </a:extLst>
          </p:cNvPr>
          <p:cNvSpPr txBox="1"/>
          <p:nvPr/>
        </p:nvSpPr>
        <p:spPr>
          <a:xfrm>
            <a:off x="3097339" y="4810313"/>
            <a:ext cx="208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주변 알림 서비스</a:t>
            </a:r>
            <a:endParaRPr lang="ko-KR" altLang="en-US" dirty="0"/>
          </a:p>
        </p:txBody>
      </p:sp>
      <p:pic>
        <p:nvPicPr>
          <p:cNvPr id="9" name="그림 8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2932BB5-3D2E-401B-B575-C3832386E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30" y="2669437"/>
            <a:ext cx="1862015" cy="186201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A06C640-822F-417B-93E3-A8C7A8F060F2}"/>
              </a:ext>
            </a:extLst>
          </p:cNvPr>
          <p:cNvSpPr txBox="1"/>
          <p:nvPr/>
        </p:nvSpPr>
        <p:spPr>
          <a:xfrm>
            <a:off x="7134292" y="4688187"/>
            <a:ext cx="208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관련 기관 연결</a:t>
            </a: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CCTV 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2"/>
          <p:cNvSpPr/>
          <p:nvPr/>
        </p:nvSpPr>
        <p:spPr>
          <a:xfrm>
            <a:off x="549697" y="945301"/>
            <a:ext cx="11006977" cy="51507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730576"/>
            <a:ext cx="12199620" cy="587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987604" y="653278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79198" y="337418"/>
            <a:ext cx="37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Opensource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38F88-F5D4-4C60-BD0F-35DF84A6834D}"/>
              </a:ext>
            </a:extLst>
          </p:cNvPr>
          <p:cNvSpPr txBox="1"/>
          <p:nvPr/>
        </p:nvSpPr>
        <p:spPr>
          <a:xfrm>
            <a:off x="4119535" y="1294789"/>
            <a:ext cx="396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en-US" altLang="ko-KR" sz="2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Faceswap</a:t>
            </a:r>
            <a:r>
              <a:rPr lang="en-US" altLang="ko-KR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  <a:endParaRPr lang="ko-KR" altLang="en-US" sz="2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66DF01-2458-45ED-93DA-65F98FB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0" y="1928420"/>
            <a:ext cx="4129490" cy="383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C0DF16-4D81-4334-B011-E8E24A1DE592}"/>
              </a:ext>
            </a:extLst>
          </p:cNvPr>
          <p:cNvSpPr txBox="1"/>
          <p:nvPr/>
        </p:nvSpPr>
        <p:spPr>
          <a:xfrm>
            <a:off x="6384040" y="2157444"/>
            <a:ext cx="4628190" cy="2045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en-US" altLang="ko-KR" dirty="0"/>
              <a:t>Model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Model </a:t>
            </a:r>
            <a:r>
              <a:rPr lang="ko-KR" altLang="en-US" dirty="0"/>
              <a:t>별 비교 시 같은 </a:t>
            </a:r>
            <a:r>
              <a:rPr lang="en-US" altLang="ko-KR" dirty="0"/>
              <a:t>Workflow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Face Extract utility</a:t>
            </a:r>
            <a:r>
              <a:rPr lang="ko-KR" altLang="en-US" dirty="0"/>
              <a:t>등 사용할 </a:t>
            </a:r>
            <a:r>
              <a:rPr lang="en-US" altLang="ko-KR" dirty="0"/>
              <a:t>utility </a:t>
            </a:r>
            <a:r>
              <a:rPr lang="ko-KR" altLang="en-US" dirty="0"/>
              <a:t>많음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CAD46-3A66-43CD-B33E-C29A323BEBC9}"/>
              </a:ext>
            </a:extLst>
          </p:cNvPr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2C48B-D099-4685-8DA9-E0FA1BB81BE8}"/>
              </a:ext>
            </a:extLst>
          </p:cNvPr>
          <p:cNvSpPr txBox="1"/>
          <p:nvPr/>
        </p:nvSpPr>
        <p:spPr>
          <a:xfrm>
            <a:off x="5124083" y="332570"/>
            <a:ext cx="71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 err="1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Deepfake</a:t>
            </a:r>
            <a:r>
              <a:rPr lang="ko-KR" altLang="en-US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Model, Dataset </a:t>
            </a:r>
            <a:r>
              <a:rPr lang="ko-KR" altLang="en-US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결과 분석 및 사회공학적 피해 연구</a:t>
            </a:r>
            <a:endParaRPr lang="ko-KR" altLang="en-US" dirty="0">
              <a:solidFill>
                <a:srgbClr val="6C6C6C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730576"/>
            <a:ext cx="12199620" cy="587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87604" y="653278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32CD90D2-E67F-4C5F-A9DB-22EEFDFE07D7}"/>
              </a:ext>
            </a:extLst>
          </p:cNvPr>
          <p:cNvSpPr txBox="1"/>
          <p:nvPr/>
        </p:nvSpPr>
        <p:spPr>
          <a:xfrm>
            <a:off x="1399467" y="1052670"/>
            <a:ext cx="9665223" cy="160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en-US" altLang="ko-KR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Dataset </a:t>
            </a:r>
            <a:r>
              <a:rPr lang="ko-KR" altLang="en-US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측면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잘 되는지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오른얼굴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아래보는 이미지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조명에 따른 성능 비교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그늘진 얼굴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한쪽만 밝은 얼굴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이것들의 조합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34194" y="342167"/>
            <a:ext cx="323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논문 방향성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B8C36DD-58E7-49CE-A3D3-9C0D46993C17}"/>
              </a:ext>
            </a:extLst>
          </p:cNvPr>
          <p:cNvSpPr txBox="1"/>
          <p:nvPr/>
        </p:nvSpPr>
        <p:spPr>
          <a:xfrm>
            <a:off x="1399467" y="3007102"/>
            <a:ext cx="9665223" cy="11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en-US" altLang="ko-KR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</a:t>
            </a:r>
            <a:r>
              <a:rPr lang="ko-KR" altLang="en-US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측면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Learning Rate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hyperparameter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Model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구조 변경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5E0635-353C-4D87-8C97-0EB92E07C05E}"/>
              </a:ext>
            </a:extLst>
          </p:cNvPr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CCB8E-A98C-4C09-ACF9-D90AD5F029D4}"/>
              </a:ext>
            </a:extLst>
          </p:cNvPr>
          <p:cNvSpPr txBox="1"/>
          <p:nvPr/>
        </p:nvSpPr>
        <p:spPr>
          <a:xfrm>
            <a:off x="5124083" y="332570"/>
            <a:ext cx="71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 err="1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Deepfake</a:t>
            </a:r>
            <a:r>
              <a:rPr lang="ko-KR" altLang="en-US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Model, Dataset </a:t>
            </a:r>
            <a:r>
              <a:rPr lang="ko-KR" altLang="en-US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결과 분석 및 사회공학적 피해 연구</a:t>
            </a:r>
            <a:endParaRPr lang="ko-KR" altLang="en-US" dirty="0">
              <a:solidFill>
                <a:srgbClr val="6C6C6C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6792613"/>
            <a:ext cx="11357382" cy="685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730576"/>
            <a:ext cx="12199620" cy="587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829" y="623896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87604" y="653278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70BB04B3-21FF-44F6-AE81-3E579DBC98ED}"/>
              </a:ext>
            </a:extLst>
          </p:cNvPr>
          <p:cNvSpPr txBox="1"/>
          <p:nvPr/>
        </p:nvSpPr>
        <p:spPr>
          <a:xfrm>
            <a:off x="1399467" y="1178179"/>
            <a:ext cx="8987674" cy="20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ko-KR" altLang="en-US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수치화 방안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사람들 설문조사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ML API(Google,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AWS) Face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Detection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성공률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/Confident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정해진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Epoch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Loss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주관적인 이미지의 평가를 어떻게 정량화된 수치로 나타낼 것인가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6AC45C-5065-484A-BFF2-91E16ECB0558}"/>
              </a:ext>
            </a:extLst>
          </p:cNvPr>
          <p:cNvSpPr txBox="1"/>
          <p:nvPr/>
        </p:nvSpPr>
        <p:spPr>
          <a:xfrm>
            <a:off x="234194" y="342167"/>
            <a:ext cx="323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3)</a:t>
            </a:r>
            <a:r>
              <a:rPr lang="ko-KR" altLang="en-US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해결해야 할 방안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DF72A1A-7A6F-4DF3-AE49-6EE18D0F67B6}"/>
              </a:ext>
            </a:extLst>
          </p:cNvPr>
          <p:cNvSpPr txBox="1"/>
          <p:nvPr/>
        </p:nvSpPr>
        <p:spPr>
          <a:xfrm>
            <a:off x="1399467" y="3582891"/>
            <a:ext cx="8987674" cy="11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</a:t>
            </a:r>
            <a:r>
              <a:rPr lang="en-US" altLang="ko-KR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Target, Source </a:t>
            </a:r>
            <a:r>
              <a:rPr lang="ko-KR" altLang="en-US" sz="2000" b="1" dirty="0">
                <a:solidFill>
                  <a:srgbClr val="264E9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영상 비교대상 선정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Target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영상에 따라 결과가 심하게 좌지우지 될 가능성 높음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일관된 영상을 사용할 경우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Dataset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의한 영향 찾기 어려울 가능성 높음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4A1264-E2DA-4C4A-85CF-08B3F1EE490F}"/>
              </a:ext>
            </a:extLst>
          </p:cNvPr>
          <p:cNvSpPr/>
          <p:nvPr/>
        </p:nvSpPr>
        <p:spPr>
          <a:xfrm>
            <a:off x="10560619" y="6538112"/>
            <a:ext cx="1631379" cy="32101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7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캡스톤디자인</a:t>
            </a:r>
            <a:r>
              <a:rPr lang="en-US" altLang="ko-KR" sz="1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1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B636C-B8C7-45C2-8407-3DD14CE608A2}"/>
              </a:ext>
            </a:extLst>
          </p:cNvPr>
          <p:cNvSpPr txBox="1"/>
          <p:nvPr/>
        </p:nvSpPr>
        <p:spPr>
          <a:xfrm>
            <a:off x="5124083" y="332570"/>
            <a:ext cx="71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 err="1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Deepfake</a:t>
            </a:r>
            <a:r>
              <a:rPr lang="ko-KR" altLang="en-US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Model, Dataset </a:t>
            </a:r>
            <a:r>
              <a:rPr lang="ko-KR" altLang="en-US" i="0" dirty="0">
                <a:solidFill>
                  <a:srgbClr val="6C6C6C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결과 분석 및 사회공학적 피해 연구</a:t>
            </a:r>
            <a:endParaRPr lang="ko-KR" altLang="en-US" dirty="0">
              <a:solidFill>
                <a:srgbClr val="6C6C6C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9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350</Words>
  <Application>Microsoft Office PowerPoint</Application>
  <PresentationFormat>와이드스크린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에스코어 드림 4 Regular</vt:lpstr>
      <vt:lpstr>서울남산 장체 BL</vt:lpstr>
      <vt:lpstr>서울남산 장체 EB</vt:lpstr>
      <vt:lpstr>서울남산 장체 B</vt:lpstr>
      <vt:lpstr>서울남산 장체 L</vt:lpstr>
      <vt:lpstr>에스코어 드림 9 Black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Reus</dc:creator>
  <cp:lastModifiedBy>2015104147@office.khu.ac.kr</cp:lastModifiedBy>
  <cp:revision>186</cp:revision>
  <dcterms:created xsi:type="dcterms:W3CDTF">2020-08-19T15:32:41Z</dcterms:created>
  <dcterms:modified xsi:type="dcterms:W3CDTF">2020-09-20T20:02:32Z</dcterms:modified>
  <cp:version>1000.0000.01</cp:version>
</cp:coreProperties>
</file>