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0" d="100"/>
          <a:sy n="50" d="100"/>
        </p:scale>
        <p:origin x="96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64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4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B296-F78D-4393-87E1-10337712E96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119-B432-4A81-88F2-FD1B7F88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liconangle.com/2013/10/25/how-poor-devops-culture-lead-to-a-465m-trading-loss-for-knight-capital/" TargetMode="External"/><Relationship Id="rId2" Type="http://schemas.openxmlformats.org/officeDocument/2006/relationships/hyperlink" Target="https://www.fool.com/investing/general/2012/09/14/everything-you-need-to-know-about-the-knight-capi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.gov/news/press-release/2013-2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2/08/03/bad_algorithm_lost_440_million_dollars/" TargetMode="External"/><Relationship Id="rId2" Type="http://schemas.openxmlformats.org/officeDocument/2006/relationships/hyperlink" Target="https://www.techwell.com/techwell-insights/2012/08/what-knight-capital-group-needs-know-about-dev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ugseven.com/2014/04/17/knightmare-a-devops-cautionary-ta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7C7C-6C94-451E-B4D9-C3F6593F9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Dangers of Change Approval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8809-A958-4200-85AD-2CF158480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Gabriel Vance</a:t>
            </a:r>
          </a:p>
        </p:txBody>
      </p:sp>
    </p:spTree>
    <p:extLst>
      <p:ext uri="{BB962C8B-B14F-4D97-AF65-F5344CB8AC3E}">
        <p14:creationId xmlns:p14="http://schemas.microsoft.com/office/powerpoint/2010/main" val="347595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225E-6BE6-4AD8-BD75-4709A6CD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8A1E-4F4C-4B78-87F5-DE747DD7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Matt </a:t>
            </a:r>
            <a:r>
              <a:rPr lang="en-US" dirty="0" err="1"/>
              <a:t>Koppenheffer</a:t>
            </a:r>
            <a:r>
              <a:rPr lang="en-US" dirty="0"/>
              <a:t> (2012). Everything You Need to Know About the Knight Capital Meltdown. Retrieved from:</a:t>
            </a:r>
          </a:p>
          <a:p>
            <a:pPr lvl="1"/>
            <a:r>
              <a:rPr lang="en-US" dirty="0">
                <a:hlinkClick r:id="rId2"/>
              </a:rPr>
              <a:t>https://www.fool.com/investing/general/2012/09/14/everything-you-need-to-know-about-the-knight-capit.aspx</a:t>
            </a:r>
            <a:endParaRPr lang="en-US" dirty="0"/>
          </a:p>
          <a:p>
            <a:r>
              <a:rPr lang="en-US" dirty="0"/>
              <a:t>Saroj Kar (2013). How poor DevOps culture led to a $465M trading loss for Knight Capital. Retrieved from:</a:t>
            </a:r>
          </a:p>
          <a:p>
            <a:pPr lvl="1"/>
            <a:r>
              <a:rPr lang="en-US" dirty="0">
                <a:hlinkClick r:id="rId3"/>
              </a:rPr>
              <a:t>https://siliconangle.com/2013/10/25/how-poor-devops-culture-lead-to-a-465m-trading-loss-for-knight-capital/</a:t>
            </a:r>
            <a:endParaRPr lang="en-US" dirty="0"/>
          </a:p>
          <a:p>
            <a:r>
              <a:rPr lang="en-US" dirty="0"/>
              <a:t>U.S. Securities and Exchange Commission (2013). SEC Charges Knight Capital With Violations of Market Access Rule. Retrieved from:</a:t>
            </a:r>
          </a:p>
          <a:p>
            <a:pPr lvl="1"/>
            <a:r>
              <a:rPr lang="en-US" dirty="0">
                <a:hlinkClick r:id="rId4"/>
              </a:rPr>
              <a:t>https://www.sec.gov/news/press-release/2013-222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893-12E7-485E-8722-B9248CD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C278-7B02-45E1-985D-7F80655C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Knight Capital Incident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Knight Capital Group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Updated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August 1, 2012</a:t>
            </a:r>
          </a:p>
          <a:p>
            <a:pPr>
              <a:lnSpc>
                <a:spcPct val="100000"/>
              </a:lnSpc>
            </a:pPr>
            <a:r>
              <a:rPr lang="en-US" dirty="0"/>
              <a:t>Ramifications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DevOps Reactions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7222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7F9B-DF1E-49B2-90B7-05EA1EDD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 Capital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9084-4768-4809-A657-41B96E47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Knight Capital Group</a:t>
            </a:r>
          </a:p>
          <a:p>
            <a:pPr lvl="1"/>
            <a:r>
              <a:rPr lang="en-US" dirty="0"/>
              <a:t>Knight acted as a market-maker in the stock market.</a:t>
            </a:r>
          </a:p>
          <a:p>
            <a:pPr lvl="1"/>
            <a:r>
              <a:rPr lang="en-US" dirty="0"/>
              <a:t>Market-makers primarily buy stocks when shareholders want to sell immediately, hoping to sell later for more.</a:t>
            </a:r>
          </a:p>
          <a:p>
            <a:r>
              <a:rPr lang="en-US" dirty="0"/>
              <a:t>The New York Stock Exchange (NYSE) held Knight in high esteem – Knight owned shared around 17% on the NYSE.</a:t>
            </a:r>
          </a:p>
          <a:p>
            <a:r>
              <a:rPr lang="en-US" dirty="0"/>
              <a:t>Their Electronic Trading Group (ETG) accounted for more than 3.3 billion trades, averaging about $21 billion daily.</a:t>
            </a:r>
          </a:p>
          <a:p>
            <a:r>
              <a:rPr lang="en-US" dirty="0"/>
              <a:t>On July 31, 2012, Knight held approximately $365 million in cash.</a:t>
            </a:r>
          </a:p>
        </p:txBody>
      </p:sp>
    </p:spTree>
    <p:extLst>
      <p:ext uri="{BB962C8B-B14F-4D97-AF65-F5344CB8AC3E}">
        <p14:creationId xmlns:p14="http://schemas.microsoft.com/office/powerpoint/2010/main" val="119696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22C7-27E7-4A7F-A023-E9643C71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AF2C-EED6-4FD3-BC70-353D5E7C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NSYE was planning to launch a Retail Liquidity Program, which would give more accurate prices through brokers (e.g. Knight).</a:t>
            </a:r>
          </a:p>
          <a:p>
            <a:r>
              <a:rPr lang="en-US" dirty="0"/>
              <a:t>To prepare for the update, Knight updated their algorithms, SMARS.</a:t>
            </a:r>
          </a:p>
          <a:p>
            <a:pPr lvl="1"/>
            <a:r>
              <a:rPr lang="en-US" dirty="0"/>
              <a:t>SMARS operated with parent/child components.</a:t>
            </a:r>
          </a:p>
          <a:p>
            <a:pPr lvl="1"/>
            <a:r>
              <a:rPr lang="en-US" dirty="0"/>
              <a:t>The parent would interpret large orders (i.e. buy 100 shares of Microsoft stock).</a:t>
            </a:r>
          </a:p>
          <a:p>
            <a:pPr lvl="1"/>
            <a:r>
              <a:rPr lang="en-US" dirty="0"/>
              <a:t>The child would then turn around and sell them in smaller parts (i.e. find 100 investors who wanted to buy Microsoft and sell them each 1 share).</a:t>
            </a:r>
          </a:p>
          <a:p>
            <a:r>
              <a:rPr lang="en-US" dirty="0"/>
              <a:t>This update was intended to replace old code within Knight.</a:t>
            </a:r>
          </a:p>
          <a:p>
            <a:r>
              <a:rPr lang="en-US" dirty="0"/>
              <a:t>Knight deployed the software to eight servers. Seven of the servers had properly functioning code, but the eighth defaulted and ran the old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6909-99B5-43AB-B76B-CCDE14EC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1,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3F30-B304-454D-B536-EA2BECEA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the NYSE opened at 9:30 AM, large orders flooded the market.</a:t>
            </a:r>
          </a:p>
          <a:p>
            <a:r>
              <a:rPr lang="en-US" dirty="0"/>
              <a:t>At 9:31 AM, most of the exchange could tell the behavior was abnormal. What appeared to be a minor glitch that should’ve been solved in minutes was now seeming like the norm.</a:t>
            </a:r>
          </a:p>
          <a:p>
            <a:r>
              <a:rPr lang="en-US" dirty="0"/>
              <a:t>For 45-minutes, this behavior continued. Knight’s continued using their past code and ran up transactions that accounted for more than 50% of NYSE transactions.</a:t>
            </a:r>
          </a:p>
          <a:p>
            <a:r>
              <a:rPr lang="en-US" dirty="0"/>
              <a:t>Stocks fluctuated, with some gaining 10% of their values and others decreasing.</a:t>
            </a:r>
          </a:p>
          <a:p>
            <a:r>
              <a:rPr lang="en-US" dirty="0"/>
              <a:t>E-mails were dispatched with error messages, but e-mail systems weren’t being received as system alerts and were ignored.</a:t>
            </a:r>
          </a:p>
          <a:p>
            <a:r>
              <a:rPr lang="en-US" dirty="0"/>
              <a:t>When the problem was recognized, Knight effectively had no kill-switch and therefore had to uninstall the code from all the servers…except the one server that had never had the code in the first place.</a:t>
            </a:r>
          </a:p>
        </p:txBody>
      </p:sp>
    </p:spTree>
    <p:extLst>
      <p:ext uri="{BB962C8B-B14F-4D97-AF65-F5344CB8AC3E}">
        <p14:creationId xmlns:p14="http://schemas.microsoft.com/office/powerpoint/2010/main" val="241728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BECD-A9D6-40EF-8124-56EE2ADC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AF96-75DF-4272-B087-DD8D7C77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parent component processed 212 orders.</a:t>
            </a:r>
          </a:p>
          <a:p>
            <a:r>
              <a:rPr lang="en-US" dirty="0"/>
              <a:t>SMARS sent out child orders of 4 million transactions totaling 397 million shares. </a:t>
            </a:r>
          </a:p>
          <a:p>
            <a:pPr lvl="1"/>
            <a:r>
              <a:rPr lang="en-US" dirty="0"/>
              <a:t>Knight assumed $3.5 billion in net long positions and $3.15 billion in net short positions.</a:t>
            </a:r>
          </a:p>
          <a:p>
            <a:r>
              <a:rPr lang="en-US" dirty="0"/>
              <a:t>Knight lost an estimated $460 million in 45-minutes. In less than an hour, Knight went bankrupt.</a:t>
            </a:r>
          </a:p>
          <a:p>
            <a:r>
              <a:rPr lang="en-US" dirty="0"/>
              <a:t>After 48 hours, Knight was able to pay off the capital to cover losses (minus the $365 million on hand)</a:t>
            </a:r>
          </a:p>
          <a:p>
            <a:r>
              <a:rPr lang="en-US" dirty="0"/>
              <a:t>Knight was sold over the weekend to </a:t>
            </a:r>
            <a:r>
              <a:rPr lang="en-US" dirty="0" err="1"/>
              <a:t>Getco</a:t>
            </a:r>
            <a:r>
              <a:rPr lang="en-US" dirty="0"/>
              <a:t> LLC.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9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F635-FD72-43AF-84D1-6FC2B5B0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4D1F-2620-4143-A98B-A9DC8AD8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terms of DevOps, there are many reactions to this scenario.</a:t>
            </a:r>
          </a:p>
          <a:p>
            <a:r>
              <a:rPr lang="en-US" dirty="0"/>
              <a:t>DevOps is dedicated to troubleshooting and implementing changes within the system.</a:t>
            </a:r>
          </a:p>
          <a:p>
            <a:pPr lvl="1"/>
            <a:r>
              <a:rPr lang="en-US" dirty="0"/>
              <a:t>Problems can arise, but there should be several layers that bugs/errors have to permeate in order to cause actual harm.</a:t>
            </a:r>
          </a:p>
          <a:p>
            <a:pPr lvl="1"/>
            <a:r>
              <a:rPr lang="en-US" dirty="0"/>
              <a:t>The inability for the staff to check their e-mails or receive any update regarding the state of their system not only led them astray in recognizing the problem but also hindered them from recognizing which server was misbehaving.</a:t>
            </a:r>
          </a:p>
          <a:p>
            <a:r>
              <a:rPr lang="en-US" dirty="0"/>
              <a:t>Agile development is meant for tasks that require solutions immediately. However, given the nature of Knight, this was not a company that could risk low </a:t>
            </a:r>
          </a:p>
          <a:p>
            <a:r>
              <a:rPr lang="en-US" dirty="0"/>
              <a:t>DevOps need to realize that small mistakes, even when only implemented in part, can lead to the collapse of a company or business.</a:t>
            </a:r>
          </a:p>
        </p:txBody>
      </p:sp>
    </p:spTree>
    <p:extLst>
      <p:ext uri="{BB962C8B-B14F-4D97-AF65-F5344CB8AC3E}">
        <p14:creationId xmlns:p14="http://schemas.microsoft.com/office/powerpoint/2010/main" val="64572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2396-1FAE-40DF-AB38-966DD69B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F04F-3DCD-422C-88E5-33D3A253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Human error led to this catastrophe. The engineer transferred the software correctly 7 times and only failed to do so on the 8</a:t>
            </a:r>
            <a:r>
              <a:rPr lang="en-US" baseline="30000" dirty="0"/>
              <a:t>th</a:t>
            </a:r>
            <a:r>
              <a:rPr lang="en-US" dirty="0"/>
              <a:t> server.</a:t>
            </a:r>
          </a:p>
          <a:p>
            <a:pPr lvl="1"/>
            <a:r>
              <a:rPr lang="en-US" dirty="0"/>
              <a:t>Automation could’ve easily solved this problem. An automatic update would’ve ensured each server had the proper code.</a:t>
            </a:r>
          </a:p>
          <a:p>
            <a:r>
              <a:rPr lang="en-US" dirty="0"/>
              <a:t>Fail-safes and alerts were not functioning correctly. </a:t>
            </a:r>
            <a:r>
              <a:rPr lang="en-US" dirty="0" err="1"/>
              <a:t>Operaters</a:t>
            </a:r>
            <a:r>
              <a:rPr lang="en-US" dirty="0"/>
              <a:t> were too relaxed being that it was opening day for changes.</a:t>
            </a:r>
          </a:p>
          <a:p>
            <a:pPr lvl="1"/>
            <a:r>
              <a:rPr lang="en-US" dirty="0"/>
              <a:t>Deployment of products is always a tense moment. This can be eased by having a handful of operator monitoring technology and diagnosing any failures.</a:t>
            </a:r>
          </a:p>
          <a:p>
            <a:r>
              <a:rPr lang="en-US" dirty="0"/>
              <a:t>Testing and troubleshooting lower the probability of errors.</a:t>
            </a:r>
          </a:p>
          <a:p>
            <a:pPr lvl="1"/>
            <a:r>
              <a:rPr lang="en-US" dirty="0"/>
              <a:t>Had the code been tested prior to the grand release of the updated system, much of the damage could’ve been avoided or mitigated.</a:t>
            </a:r>
          </a:p>
        </p:txBody>
      </p:sp>
    </p:spTree>
    <p:extLst>
      <p:ext uri="{BB962C8B-B14F-4D97-AF65-F5344CB8AC3E}">
        <p14:creationId xmlns:p14="http://schemas.microsoft.com/office/powerpoint/2010/main" val="7663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7D6B-B2D5-4789-B47D-5DFA5A0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37C9-06BA-4741-8DC4-AB88BE24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Bob Aiello (2012). What Knight Capital Group Needs to Know about DevOps. Retrieved from:</a:t>
            </a:r>
          </a:p>
          <a:p>
            <a:pPr lvl="1"/>
            <a:r>
              <a:rPr lang="en-US" dirty="0">
                <a:hlinkClick r:id="rId2"/>
              </a:rPr>
              <a:t>https://www.techwell.com/techwell-insights/2012/08/what-knight-capital-group-needs-know-about-devops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Olds</a:t>
            </a:r>
            <a:r>
              <a:rPr lang="en-US" dirty="0"/>
              <a:t> (2012). How one bad algorithm cost traders $440m. Retrieved from:</a:t>
            </a:r>
          </a:p>
          <a:p>
            <a:pPr lvl="1"/>
            <a:r>
              <a:rPr lang="en-US" dirty="0">
                <a:hlinkClick r:id="rId3"/>
              </a:rPr>
              <a:t>https://www.theregister.co.uk/2012/08/03/bad_algorithm_lost_440_million_dollars/</a:t>
            </a:r>
            <a:endParaRPr lang="en-US" dirty="0"/>
          </a:p>
          <a:p>
            <a:r>
              <a:rPr lang="en-US" dirty="0"/>
              <a:t>Doug Seven (2017). </a:t>
            </a:r>
            <a:r>
              <a:rPr lang="en-US" dirty="0" err="1"/>
              <a:t>Knightmare</a:t>
            </a:r>
            <a:r>
              <a:rPr lang="en-US" dirty="0"/>
              <a:t>: A DevOps Cautionary Tale. Retrieved from:</a:t>
            </a:r>
          </a:p>
          <a:p>
            <a:pPr lvl="1"/>
            <a:r>
              <a:rPr lang="en-US" dirty="0">
                <a:hlinkClick r:id="rId4"/>
              </a:rPr>
              <a:t>https://dougseven.com/2014/04/17/knightmare-a-devops-cautionary-tale/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</TotalTime>
  <Words>983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Dangers of Change Approval Processes</vt:lpstr>
      <vt:lpstr>Outline</vt:lpstr>
      <vt:lpstr>Knight Capital Group</vt:lpstr>
      <vt:lpstr>Updated Code</vt:lpstr>
      <vt:lpstr>August 1, 2012</vt:lpstr>
      <vt:lpstr>Ramifications</vt:lpstr>
      <vt:lpstr>DevOps Reactions</vt:lpstr>
      <vt:lpstr>Lessons Learned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Dangers of Change Approval Processes</dc:title>
  <dc:creator>Gabriel Vance</dc:creator>
  <cp:lastModifiedBy>Gabriel Vance</cp:lastModifiedBy>
  <cp:revision>17</cp:revision>
  <dcterms:created xsi:type="dcterms:W3CDTF">2018-08-13T13:48:52Z</dcterms:created>
  <dcterms:modified xsi:type="dcterms:W3CDTF">2018-08-13T16:30:39Z</dcterms:modified>
</cp:coreProperties>
</file>