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57" r:id="rId5"/>
    <p:sldId id="258" r:id="rId6"/>
    <p:sldId id="263" r:id="rId7"/>
    <p:sldId id="261"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94" d="100"/>
          <a:sy n="94" d="100"/>
        </p:scale>
        <p:origin x="6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522714-8B28-4977-888D-F65835CBA95A}" type="datetimeFigureOut">
              <a:rPr lang="en-US" smtClean="0"/>
              <a:t>7/15/2018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DBC0A-3C59-40F3-B9F8-CEA0805422F7}" type="slidenum">
              <a:rPr lang="en-US" smtClean="0"/>
              <a:t>‹#›</a:t>
            </a:fld>
            <a:endParaRPr lang="en-US"/>
          </a:p>
        </p:txBody>
      </p:sp>
    </p:spTree>
    <p:extLst>
      <p:ext uri="{BB962C8B-B14F-4D97-AF65-F5344CB8AC3E}">
        <p14:creationId xmlns:p14="http://schemas.microsoft.com/office/powerpoint/2010/main" val="4225866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522714-8B28-4977-888D-F65835CBA95A}" type="datetimeFigureOut">
              <a:rPr lang="en-US" smtClean="0"/>
              <a:t>7/15/2018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DBC0A-3C59-40F3-B9F8-CEA0805422F7}" type="slidenum">
              <a:rPr lang="en-US" smtClean="0"/>
              <a:t>‹#›</a:t>
            </a:fld>
            <a:endParaRPr lang="en-US"/>
          </a:p>
        </p:txBody>
      </p:sp>
    </p:spTree>
    <p:extLst>
      <p:ext uri="{BB962C8B-B14F-4D97-AF65-F5344CB8AC3E}">
        <p14:creationId xmlns:p14="http://schemas.microsoft.com/office/powerpoint/2010/main" val="3988236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522714-8B28-4977-888D-F65835CBA95A}" type="datetimeFigureOut">
              <a:rPr lang="en-US" smtClean="0"/>
              <a:t>7/15/2018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DBC0A-3C59-40F3-B9F8-CEA0805422F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78398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522714-8B28-4977-888D-F65835CBA95A}" type="datetimeFigureOut">
              <a:rPr lang="en-US" smtClean="0"/>
              <a:t>7/15/2018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DBC0A-3C59-40F3-B9F8-CEA0805422F7}" type="slidenum">
              <a:rPr lang="en-US" smtClean="0"/>
              <a:t>‹#›</a:t>
            </a:fld>
            <a:endParaRPr lang="en-US"/>
          </a:p>
        </p:txBody>
      </p:sp>
    </p:spTree>
    <p:extLst>
      <p:ext uri="{BB962C8B-B14F-4D97-AF65-F5344CB8AC3E}">
        <p14:creationId xmlns:p14="http://schemas.microsoft.com/office/powerpoint/2010/main" val="3946113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522714-8B28-4977-888D-F65835CBA95A}" type="datetimeFigureOut">
              <a:rPr lang="en-US" smtClean="0"/>
              <a:t>7/15/2018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DBC0A-3C59-40F3-B9F8-CEA0805422F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69201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522714-8B28-4977-888D-F65835CBA95A}" type="datetimeFigureOut">
              <a:rPr lang="en-US" smtClean="0"/>
              <a:t>7/15/2018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DBC0A-3C59-40F3-B9F8-CEA0805422F7}" type="slidenum">
              <a:rPr lang="en-US" smtClean="0"/>
              <a:t>‹#›</a:t>
            </a:fld>
            <a:endParaRPr lang="en-US"/>
          </a:p>
        </p:txBody>
      </p:sp>
    </p:spTree>
    <p:extLst>
      <p:ext uri="{BB962C8B-B14F-4D97-AF65-F5344CB8AC3E}">
        <p14:creationId xmlns:p14="http://schemas.microsoft.com/office/powerpoint/2010/main" val="3549702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522714-8B28-4977-888D-F65835CBA95A}" type="datetimeFigureOut">
              <a:rPr lang="en-US" smtClean="0"/>
              <a:t>7/15/2018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DBC0A-3C59-40F3-B9F8-CEA0805422F7}" type="slidenum">
              <a:rPr lang="en-US" smtClean="0"/>
              <a:t>‹#›</a:t>
            </a:fld>
            <a:endParaRPr lang="en-US"/>
          </a:p>
        </p:txBody>
      </p:sp>
    </p:spTree>
    <p:extLst>
      <p:ext uri="{BB962C8B-B14F-4D97-AF65-F5344CB8AC3E}">
        <p14:creationId xmlns:p14="http://schemas.microsoft.com/office/powerpoint/2010/main" val="2400096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522714-8B28-4977-888D-F65835CBA95A}" type="datetimeFigureOut">
              <a:rPr lang="en-US" smtClean="0"/>
              <a:t>7/15/2018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DBC0A-3C59-40F3-B9F8-CEA0805422F7}" type="slidenum">
              <a:rPr lang="en-US" smtClean="0"/>
              <a:t>‹#›</a:t>
            </a:fld>
            <a:endParaRPr lang="en-US"/>
          </a:p>
        </p:txBody>
      </p:sp>
    </p:spTree>
    <p:extLst>
      <p:ext uri="{BB962C8B-B14F-4D97-AF65-F5344CB8AC3E}">
        <p14:creationId xmlns:p14="http://schemas.microsoft.com/office/powerpoint/2010/main" val="2548721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522714-8B28-4977-888D-F65835CBA95A}" type="datetimeFigureOut">
              <a:rPr lang="en-US" smtClean="0"/>
              <a:t>7/15/2018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DBC0A-3C59-40F3-B9F8-CEA0805422F7}" type="slidenum">
              <a:rPr lang="en-US" smtClean="0"/>
              <a:t>‹#›</a:t>
            </a:fld>
            <a:endParaRPr lang="en-US"/>
          </a:p>
        </p:txBody>
      </p:sp>
    </p:spTree>
    <p:extLst>
      <p:ext uri="{BB962C8B-B14F-4D97-AF65-F5344CB8AC3E}">
        <p14:creationId xmlns:p14="http://schemas.microsoft.com/office/powerpoint/2010/main" val="243175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522714-8B28-4977-888D-F65835CBA95A}" type="datetimeFigureOut">
              <a:rPr lang="en-US" smtClean="0"/>
              <a:t>7/15/2018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DBC0A-3C59-40F3-B9F8-CEA0805422F7}" type="slidenum">
              <a:rPr lang="en-US" smtClean="0"/>
              <a:t>‹#›</a:t>
            </a:fld>
            <a:endParaRPr lang="en-US"/>
          </a:p>
        </p:txBody>
      </p:sp>
    </p:spTree>
    <p:extLst>
      <p:ext uri="{BB962C8B-B14F-4D97-AF65-F5344CB8AC3E}">
        <p14:creationId xmlns:p14="http://schemas.microsoft.com/office/powerpoint/2010/main" val="2295901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522714-8B28-4977-888D-F65835CBA95A}" type="datetimeFigureOut">
              <a:rPr lang="en-US" smtClean="0"/>
              <a:t>7/15/2018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DBC0A-3C59-40F3-B9F8-CEA0805422F7}" type="slidenum">
              <a:rPr lang="en-US" smtClean="0"/>
              <a:t>‹#›</a:t>
            </a:fld>
            <a:endParaRPr lang="en-US"/>
          </a:p>
        </p:txBody>
      </p:sp>
    </p:spTree>
    <p:extLst>
      <p:ext uri="{BB962C8B-B14F-4D97-AF65-F5344CB8AC3E}">
        <p14:creationId xmlns:p14="http://schemas.microsoft.com/office/powerpoint/2010/main" val="3535340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522714-8B28-4977-888D-F65835CBA95A}" type="datetimeFigureOut">
              <a:rPr lang="en-US" smtClean="0"/>
              <a:t>7/15/2018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ADBC0A-3C59-40F3-B9F8-CEA0805422F7}" type="slidenum">
              <a:rPr lang="en-US" smtClean="0"/>
              <a:t>‹#›</a:t>
            </a:fld>
            <a:endParaRPr lang="en-US"/>
          </a:p>
        </p:txBody>
      </p:sp>
    </p:spTree>
    <p:extLst>
      <p:ext uri="{BB962C8B-B14F-4D97-AF65-F5344CB8AC3E}">
        <p14:creationId xmlns:p14="http://schemas.microsoft.com/office/powerpoint/2010/main" val="4161703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522714-8B28-4977-888D-F65835CBA95A}" type="datetimeFigureOut">
              <a:rPr lang="en-US" smtClean="0"/>
              <a:t>7/15/2018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ADBC0A-3C59-40F3-B9F8-CEA0805422F7}" type="slidenum">
              <a:rPr lang="en-US" smtClean="0"/>
              <a:t>‹#›</a:t>
            </a:fld>
            <a:endParaRPr lang="en-US"/>
          </a:p>
        </p:txBody>
      </p:sp>
    </p:spTree>
    <p:extLst>
      <p:ext uri="{BB962C8B-B14F-4D97-AF65-F5344CB8AC3E}">
        <p14:creationId xmlns:p14="http://schemas.microsoft.com/office/powerpoint/2010/main" val="3486216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522714-8B28-4977-888D-F65835CBA95A}" type="datetimeFigureOut">
              <a:rPr lang="en-US" smtClean="0"/>
              <a:t>7/15/2018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ADBC0A-3C59-40F3-B9F8-CEA0805422F7}" type="slidenum">
              <a:rPr lang="en-US" smtClean="0"/>
              <a:t>‹#›</a:t>
            </a:fld>
            <a:endParaRPr lang="en-US"/>
          </a:p>
        </p:txBody>
      </p:sp>
    </p:spTree>
    <p:extLst>
      <p:ext uri="{BB962C8B-B14F-4D97-AF65-F5344CB8AC3E}">
        <p14:creationId xmlns:p14="http://schemas.microsoft.com/office/powerpoint/2010/main" val="1681761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522714-8B28-4977-888D-F65835CBA95A}" type="datetimeFigureOut">
              <a:rPr lang="en-US" smtClean="0"/>
              <a:t>7/15/2018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DBC0A-3C59-40F3-B9F8-CEA0805422F7}" type="slidenum">
              <a:rPr lang="en-US" smtClean="0"/>
              <a:t>‹#›</a:t>
            </a:fld>
            <a:endParaRPr lang="en-US"/>
          </a:p>
        </p:txBody>
      </p:sp>
    </p:spTree>
    <p:extLst>
      <p:ext uri="{BB962C8B-B14F-4D97-AF65-F5344CB8AC3E}">
        <p14:creationId xmlns:p14="http://schemas.microsoft.com/office/powerpoint/2010/main" val="42174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522714-8B28-4977-888D-F65835CBA95A}" type="datetimeFigureOut">
              <a:rPr lang="en-US" smtClean="0"/>
              <a:t>7/15/2018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DBC0A-3C59-40F3-B9F8-CEA0805422F7}" type="slidenum">
              <a:rPr lang="en-US" smtClean="0"/>
              <a:t>‹#›</a:t>
            </a:fld>
            <a:endParaRPr lang="en-US"/>
          </a:p>
        </p:txBody>
      </p:sp>
    </p:spTree>
    <p:extLst>
      <p:ext uri="{BB962C8B-B14F-4D97-AF65-F5344CB8AC3E}">
        <p14:creationId xmlns:p14="http://schemas.microsoft.com/office/powerpoint/2010/main" val="245968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522714-8B28-4977-888D-F65835CBA95A}" type="datetimeFigureOut">
              <a:rPr lang="en-US" smtClean="0"/>
              <a:t>7/15/2018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6ADBC0A-3C59-40F3-B9F8-CEA0805422F7}" type="slidenum">
              <a:rPr lang="en-US" smtClean="0"/>
              <a:t>‹#›</a:t>
            </a:fld>
            <a:endParaRPr lang="en-US"/>
          </a:p>
        </p:txBody>
      </p:sp>
    </p:spTree>
    <p:extLst>
      <p:ext uri="{BB962C8B-B14F-4D97-AF65-F5344CB8AC3E}">
        <p14:creationId xmlns:p14="http://schemas.microsoft.com/office/powerpoint/2010/main" val="22155252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ittoday.info/ITPerformanceImprovement/Articles/2014-01duMoulin.html" TargetMode="External"/><Relationship Id="rId2" Type="http://schemas.openxmlformats.org/officeDocument/2006/relationships/hyperlink" Target="http://www.agileadvice.com/2015/04/22/agileengineering/measurements-towards-continuous-delivery/" TargetMode="External"/><Relationship Id="rId1" Type="http://schemas.openxmlformats.org/officeDocument/2006/relationships/slideLayout" Target="../slideLayouts/slideLayout2.xml"/><Relationship Id="rId4" Type="http://schemas.openxmlformats.org/officeDocument/2006/relationships/hyperlink" Target="https://www.ibm.com/developerworks/rational/library/10/howandwhytocreatevaluestreammapsforswengineerprojects/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blog.zend.com/2014/04/15/reducing-lead-time-with-continuous-delivery/" TargetMode="External"/><Relationship Id="rId2" Type="http://schemas.openxmlformats.org/officeDocument/2006/relationships/hyperlink" Target="http://planet-lean.com/the-information-value-stream-analysing-the-state-of-lean-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Technology Value Stream</a:t>
            </a:r>
            <a:endParaRPr lang="en-US" dirty="0"/>
          </a:p>
        </p:txBody>
      </p:sp>
      <p:sp>
        <p:nvSpPr>
          <p:cNvPr id="3" name="Subtitle 2"/>
          <p:cNvSpPr>
            <a:spLocks noGrp="1"/>
          </p:cNvSpPr>
          <p:nvPr>
            <p:ph type="subTitle" idx="1"/>
          </p:nvPr>
        </p:nvSpPr>
        <p:spPr/>
        <p:txBody>
          <a:bodyPr/>
          <a:lstStyle/>
          <a:p>
            <a:r>
              <a:rPr lang="en-US" dirty="0" smtClean="0"/>
              <a:t>By Gabriel Vance</a:t>
            </a:r>
            <a:endParaRPr lang="en-US" dirty="0"/>
          </a:p>
        </p:txBody>
      </p:sp>
    </p:spTree>
    <p:extLst>
      <p:ext uri="{BB962C8B-B14F-4D97-AF65-F5344CB8AC3E}">
        <p14:creationId xmlns:p14="http://schemas.microsoft.com/office/powerpoint/2010/main" val="2631061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a:bodyPr>
          <a:lstStyle/>
          <a:p>
            <a:r>
              <a:rPr lang="en-US" dirty="0" smtClean="0"/>
              <a:t>Michael Bowler (2015). Measurements Towards Continuous Delivery. Retrieved from: </a:t>
            </a:r>
          </a:p>
          <a:p>
            <a:pPr lvl="1"/>
            <a:r>
              <a:rPr lang="en-US" dirty="0" smtClean="0">
                <a:hlinkClick r:id="rId2"/>
              </a:rPr>
              <a:t>http://www.agileadvice.com/2015/04/22/agileengineering/measurements-towards-continuous-delivery/</a:t>
            </a:r>
            <a:endParaRPr lang="en-US" dirty="0" smtClean="0"/>
          </a:p>
          <a:p>
            <a:r>
              <a:rPr lang="en-US" dirty="0" smtClean="0"/>
              <a:t>Troy </a:t>
            </a:r>
            <a:r>
              <a:rPr lang="en-US" dirty="0" err="1" smtClean="0"/>
              <a:t>DuMoulin</a:t>
            </a:r>
            <a:r>
              <a:rPr lang="en-US" dirty="0" smtClean="0"/>
              <a:t> (2014). IT Value Streams and Cultural Silos. Retrieved from:</a:t>
            </a:r>
          </a:p>
          <a:p>
            <a:pPr lvl="1"/>
            <a:r>
              <a:rPr lang="en-US" dirty="0" smtClean="0">
                <a:hlinkClick r:id="rId3"/>
              </a:rPr>
              <a:t>http://www.ittoday.info/ITPerformanceImprovement/Articles/2014-01duMoulin.html</a:t>
            </a:r>
            <a:endParaRPr lang="en-US" dirty="0" smtClean="0"/>
          </a:p>
          <a:p>
            <a:r>
              <a:rPr lang="en-US" dirty="0" smtClean="0"/>
              <a:t>Ted Rivera (2010). How and why to create Value Streams for software engineering projects. Retrieved from:</a:t>
            </a:r>
          </a:p>
          <a:p>
            <a:pPr lvl="1"/>
            <a:r>
              <a:rPr lang="en-US" dirty="0" smtClean="0">
                <a:hlinkClick r:id="rId4"/>
              </a:rPr>
              <a:t>https://www.ibm.com/developerworks/rational/library/10/howandwhytocreatevaluestreammapsforswengineerprojects/index.html</a:t>
            </a: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091539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Technology Value Stream</a:t>
            </a:r>
          </a:p>
          <a:p>
            <a:r>
              <a:rPr lang="en-US" dirty="0" smtClean="0"/>
              <a:t>Lead Time</a:t>
            </a:r>
          </a:p>
          <a:p>
            <a:r>
              <a:rPr lang="en-US" dirty="0" smtClean="0"/>
              <a:t>Processing Time</a:t>
            </a:r>
          </a:p>
          <a:p>
            <a:r>
              <a:rPr lang="en-US" dirty="0" smtClean="0"/>
              <a:t>Deployment Lead Timers Requiring Months</a:t>
            </a:r>
          </a:p>
          <a:p>
            <a:r>
              <a:rPr lang="en-US" dirty="0" smtClean="0"/>
              <a:t>Deployment Lead Times of Minutes</a:t>
            </a:r>
          </a:p>
          <a:p>
            <a:r>
              <a:rPr lang="en-US" dirty="0" smtClean="0"/>
              <a:t>Resources</a:t>
            </a:r>
          </a:p>
          <a:p>
            <a:endParaRPr lang="en-US" dirty="0"/>
          </a:p>
        </p:txBody>
      </p:sp>
    </p:spTree>
    <p:extLst>
      <p:ext uri="{BB962C8B-B14F-4D97-AF65-F5344CB8AC3E}">
        <p14:creationId xmlns:p14="http://schemas.microsoft.com/office/powerpoint/2010/main" val="2185136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Value Stream</a:t>
            </a:r>
            <a:endParaRPr lang="en-US" dirty="0"/>
          </a:p>
        </p:txBody>
      </p:sp>
      <p:sp>
        <p:nvSpPr>
          <p:cNvPr id="3" name="Content Placeholder 2"/>
          <p:cNvSpPr>
            <a:spLocks noGrp="1"/>
          </p:cNvSpPr>
          <p:nvPr>
            <p:ph idx="1"/>
          </p:nvPr>
        </p:nvSpPr>
        <p:spPr/>
        <p:txBody>
          <a:bodyPr/>
          <a:lstStyle/>
          <a:p>
            <a:r>
              <a:rPr lang="en-US" dirty="0" smtClean="0"/>
              <a:t>Technology Value Stream</a:t>
            </a:r>
          </a:p>
          <a:p>
            <a:pPr lvl="1"/>
            <a:r>
              <a:rPr lang="en-US" dirty="0" smtClean="0"/>
              <a:t>Technology required to turn an idea or hypothesis into technology for the customer.</a:t>
            </a:r>
          </a:p>
          <a:p>
            <a:r>
              <a:rPr lang="en-US" dirty="0" smtClean="0"/>
              <a:t>Value</a:t>
            </a:r>
          </a:p>
          <a:p>
            <a:pPr lvl="1"/>
            <a:r>
              <a:rPr lang="en-US" dirty="0" smtClean="0"/>
              <a:t>Value is determined by satisfying the needs of user stories.</a:t>
            </a:r>
          </a:p>
          <a:p>
            <a:pPr lvl="1"/>
            <a:r>
              <a:rPr lang="en-US" dirty="0" smtClean="0"/>
              <a:t>Afterwards, planning processes start assigning which stories are more valuable than others.</a:t>
            </a:r>
          </a:p>
          <a:p>
            <a:pPr lvl="2"/>
            <a:r>
              <a:rPr lang="en-US" dirty="0" smtClean="0"/>
              <a:t>In this process, developers assign necessity and functionality over comfort and ease.</a:t>
            </a:r>
          </a:p>
          <a:p>
            <a:pPr lvl="1"/>
            <a:r>
              <a:rPr lang="en-US" dirty="0" smtClean="0"/>
              <a:t>Technology is built by coding the features users requested in their stories </a:t>
            </a:r>
            <a:endParaRPr lang="en-US" dirty="0"/>
          </a:p>
        </p:txBody>
      </p:sp>
    </p:spTree>
    <p:extLst>
      <p:ext uri="{BB962C8B-B14F-4D97-AF65-F5344CB8AC3E}">
        <p14:creationId xmlns:p14="http://schemas.microsoft.com/office/powerpoint/2010/main" val="2356041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 Time vs. Processing Time</a:t>
            </a:r>
            <a:endParaRPr lang="en-US" dirty="0"/>
          </a:p>
        </p:txBody>
      </p:sp>
      <p:sp>
        <p:nvSpPr>
          <p:cNvPr id="3" name="Content Placeholder 2"/>
          <p:cNvSpPr>
            <a:spLocks noGrp="1"/>
          </p:cNvSpPr>
          <p:nvPr>
            <p:ph idx="1"/>
          </p:nvPr>
        </p:nvSpPr>
        <p:spPr/>
        <p:txBody>
          <a:bodyPr/>
          <a:lstStyle/>
          <a:p>
            <a:pPr>
              <a:lnSpc>
                <a:spcPct val="150000"/>
              </a:lnSpc>
            </a:pPr>
            <a:r>
              <a:rPr lang="en-US" dirty="0" smtClean="0"/>
              <a:t>Lead Time</a:t>
            </a:r>
          </a:p>
          <a:p>
            <a:pPr lvl="1">
              <a:lnSpc>
                <a:spcPct val="150000"/>
              </a:lnSpc>
            </a:pPr>
            <a:r>
              <a:rPr lang="en-US" dirty="0" smtClean="0"/>
              <a:t>Subset of the value stream.</a:t>
            </a:r>
          </a:p>
          <a:p>
            <a:pPr lvl="1">
              <a:lnSpc>
                <a:spcPct val="150000"/>
              </a:lnSpc>
            </a:pPr>
            <a:r>
              <a:rPr lang="en-US" dirty="0" smtClean="0"/>
              <a:t>Begins when a request is made of the subject.</a:t>
            </a:r>
          </a:p>
          <a:p>
            <a:pPr lvl="1">
              <a:lnSpc>
                <a:spcPct val="150000"/>
              </a:lnSpc>
            </a:pPr>
            <a:r>
              <a:rPr lang="en-US" dirty="0" smtClean="0"/>
              <a:t>Ends when the change is deployed and online (work completed).</a:t>
            </a:r>
          </a:p>
          <a:p>
            <a:pPr lvl="1">
              <a:lnSpc>
                <a:spcPct val="150000"/>
              </a:lnSpc>
            </a:pPr>
            <a:r>
              <a:rPr lang="en-US" dirty="0" smtClean="0"/>
              <a:t>Measures performance</a:t>
            </a:r>
          </a:p>
          <a:p>
            <a:pPr lvl="1">
              <a:lnSpc>
                <a:spcPct val="150000"/>
              </a:lnSpc>
            </a:pPr>
            <a:r>
              <a:rPr lang="en-US" dirty="0" smtClean="0"/>
              <a:t>Large portions of time are dedicated towards planning, which projects a theoretical piece of technology.</a:t>
            </a:r>
          </a:p>
          <a:p>
            <a:pPr lvl="1"/>
            <a:endParaRPr lang="en-US" dirty="0"/>
          </a:p>
        </p:txBody>
      </p:sp>
    </p:spTree>
    <p:extLst>
      <p:ext uri="{BB962C8B-B14F-4D97-AF65-F5344CB8AC3E}">
        <p14:creationId xmlns:p14="http://schemas.microsoft.com/office/powerpoint/2010/main" val="389032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 Time vs. Processing Time</a:t>
            </a:r>
            <a:endParaRPr lang="en-US" dirty="0"/>
          </a:p>
        </p:txBody>
      </p:sp>
      <p:sp>
        <p:nvSpPr>
          <p:cNvPr id="3" name="Content Placeholder 2"/>
          <p:cNvSpPr>
            <a:spLocks noGrp="1"/>
          </p:cNvSpPr>
          <p:nvPr>
            <p:ph idx="1"/>
          </p:nvPr>
        </p:nvSpPr>
        <p:spPr/>
        <p:txBody>
          <a:bodyPr/>
          <a:lstStyle/>
          <a:p>
            <a:pPr>
              <a:lnSpc>
                <a:spcPct val="100000"/>
              </a:lnSpc>
            </a:pPr>
            <a:r>
              <a:rPr lang="en-US" dirty="0" smtClean="0"/>
              <a:t>Process times</a:t>
            </a:r>
          </a:p>
          <a:p>
            <a:pPr lvl="1">
              <a:lnSpc>
                <a:spcPct val="100000"/>
              </a:lnSpc>
            </a:pPr>
            <a:r>
              <a:rPr lang="en-US" dirty="0" smtClean="0"/>
              <a:t>Begins when an engineer starts working on the project and ends when the work is completed.</a:t>
            </a:r>
          </a:p>
          <a:p>
            <a:pPr lvl="1">
              <a:lnSpc>
                <a:spcPct val="100000"/>
              </a:lnSpc>
            </a:pPr>
            <a:r>
              <a:rPr lang="en-US" dirty="0" smtClean="0"/>
              <a:t>Developing the technology impacts the finished project, creating longer or shorter process times.</a:t>
            </a:r>
          </a:p>
          <a:p>
            <a:pPr lvl="1">
              <a:lnSpc>
                <a:spcPct val="100000"/>
              </a:lnSpc>
            </a:pPr>
            <a:r>
              <a:rPr lang="en-US" dirty="0" smtClean="0"/>
              <a:t>While the times are subject to change, variability should be minimized.</a:t>
            </a:r>
          </a:p>
          <a:p>
            <a:pPr lvl="1">
              <a:lnSpc>
                <a:spcPct val="100000"/>
              </a:lnSpc>
            </a:pPr>
            <a:r>
              <a:rPr lang="en-US" dirty="0" smtClean="0"/>
              <a:t>Following development, engineers enter a Testing and Operations phase, wherein they test the product before it goes online.</a:t>
            </a:r>
          </a:p>
          <a:p>
            <a:pPr lvl="1">
              <a:lnSpc>
                <a:spcPct val="100000"/>
              </a:lnSpc>
            </a:pPr>
            <a:r>
              <a:rPr lang="en-US" dirty="0" smtClean="0"/>
              <a:t>Also known as task or touch time.</a:t>
            </a:r>
          </a:p>
          <a:p>
            <a:pPr lvl="1"/>
            <a:endParaRPr lang="en-US" dirty="0"/>
          </a:p>
        </p:txBody>
      </p:sp>
    </p:spTree>
    <p:extLst>
      <p:ext uri="{BB962C8B-B14F-4D97-AF65-F5344CB8AC3E}">
        <p14:creationId xmlns:p14="http://schemas.microsoft.com/office/powerpoint/2010/main" val="4159770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 Time vs. Processing Time</a:t>
            </a:r>
            <a:endParaRPr lang="en-US" dirty="0"/>
          </a:p>
        </p:txBody>
      </p:sp>
      <p:sp>
        <p:nvSpPr>
          <p:cNvPr id="3" name="Content Placeholder 2"/>
          <p:cNvSpPr>
            <a:spLocks noGrp="1"/>
          </p:cNvSpPr>
          <p:nvPr>
            <p:ph idx="1"/>
          </p:nvPr>
        </p:nvSpPr>
        <p:spPr>
          <a:xfrm>
            <a:off x="11170237" y="1422213"/>
            <a:ext cx="3643940" cy="1367856"/>
          </a:xfrm>
        </p:spPr>
        <p:txBody>
          <a:bodyPr/>
          <a:lstStyle/>
          <a:p>
            <a:endParaRPr lang="en-US" dirty="0" smtClean="0"/>
          </a:p>
          <a:p>
            <a:endParaRPr lang="en-US" dirty="0"/>
          </a:p>
        </p:txBody>
      </p:sp>
      <p:pic>
        <p:nvPicPr>
          <p:cNvPr id="1026" name="Picture 2" descr="Image result for lead time vs process tim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4675" y="2130093"/>
            <a:ext cx="6000003" cy="20629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86409" y="4392705"/>
            <a:ext cx="4778188" cy="646331"/>
          </a:xfrm>
          <a:prstGeom prst="rect">
            <a:avLst/>
          </a:prstGeom>
          <a:noFill/>
        </p:spPr>
        <p:txBody>
          <a:bodyPr wrap="square" rtlCol="0">
            <a:spAutoFit/>
          </a:bodyPr>
          <a:lstStyle/>
          <a:p>
            <a:pPr algn="ctr"/>
            <a:r>
              <a:rPr lang="en-US" dirty="0" smtClean="0"/>
              <a:t>Gene Kim, Jez Humble, Patrick </a:t>
            </a:r>
            <a:r>
              <a:rPr lang="en-US" dirty="0" err="1" smtClean="0"/>
              <a:t>DeBois</a:t>
            </a:r>
            <a:r>
              <a:rPr lang="en-US" dirty="0" smtClean="0"/>
              <a:t>, John Willis (2015). DevOps Handbook. Page 9.</a:t>
            </a:r>
            <a:endParaRPr lang="en-US" dirty="0"/>
          </a:p>
        </p:txBody>
      </p:sp>
    </p:spTree>
    <p:extLst>
      <p:ext uri="{BB962C8B-B14F-4D97-AF65-F5344CB8AC3E}">
        <p14:creationId xmlns:p14="http://schemas.microsoft.com/office/powerpoint/2010/main" val="825676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Lead Timers Requiring Months</a:t>
            </a:r>
            <a:endParaRPr lang="en-US" dirty="0"/>
          </a:p>
        </p:txBody>
      </p:sp>
      <p:sp>
        <p:nvSpPr>
          <p:cNvPr id="3" name="Content Placeholder 2"/>
          <p:cNvSpPr>
            <a:spLocks noGrp="1"/>
          </p:cNvSpPr>
          <p:nvPr>
            <p:ph idx="1"/>
          </p:nvPr>
        </p:nvSpPr>
        <p:spPr/>
        <p:txBody>
          <a:bodyPr>
            <a:normAutofit/>
          </a:bodyPr>
          <a:lstStyle/>
          <a:p>
            <a:r>
              <a:rPr lang="en-US" dirty="0" smtClean="0"/>
              <a:t>Factors leading to long deployment times include:</a:t>
            </a:r>
          </a:p>
          <a:p>
            <a:pPr lvl="1"/>
            <a:r>
              <a:rPr lang="en-US" dirty="0" smtClean="0"/>
              <a:t>Numerous tests</a:t>
            </a:r>
          </a:p>
          <a:p>
            <a:pPr lvl="1"/>
            <a:r>
              <a:rPr lang="en-US" dirty="0" smtClean="0"/>
              <a:t>Long production phase</a:t>
            </a:r>
          </a:p>
          <a:p>
            <a:pPr lvl="1"/>
            <a:r>
              <a:rPr lang="en-US" dirty="0" smtClean="0"/>
              <a:t>Manual/human work instead of “autopilot” development</a:t>
            </a:r>
          </a:p>
          <a:p>
            <a:pPr lvl="1"/>
            <a:r>
              <a:rPr lang="en-US" dirty="0" smtClean="0"/>
              <a:t>Communication is a potential factor when several disjointed teams are working on the same project</a:t>
            </a:r>
          </a:p>
          <a:p>
            <a:pPr lvl="1"/>
            <a:r>
              <a:rPr lang="en-US" dirty="0" smtClean="0"/>
              <a:t>Size and complexity of the project</a:t>
            </a:r>
          </a:p>
          <a:p>
            <a:r>
              <a:rPr lang="en-US" dirty="0" smtClean="0"/>
              <a:t>While some of these factors cannot be avoided, it is important to note simple strategies to optimize time and resources. For example, creating milestones when bringing code together. This gives engineers a marker to fallback on should future prototypes fail.</a:t>
            </a:r>
            <a:endParaRPr lang="en-US" dirty="0"/>
          </a:p>
        </p:txBody>
      </p:sp>
    </p:spTree>
    <p:extLst>
      <p:ext uri="{BB962C8B-B14F-4D97-AF65-F5344CB8AC3E}">
        <p14:creationId xmlns:p14="http://schemas.microsoft.com/office/powerpoint/2010/main" val="2283368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Lead Times of Minutes</a:t>
            </a:r>
            <a:endParaRPr lang="en-US" dirty="0"/>
          </a:p>
        </p:txBody>
      </p:sp>
      <p:sp>
        <p:nvSpPr>
          <p:cNvPr id="3" name="Content Placeholder 2"/>
          <p:cNvSpPr>
            <a:spLocks noGrp="1"/>
          </p:cNvSpPr>
          <p:nvPr>
            <p:ph idx="1"/>
          </p:nvPr>
        </p:nvSpPr>
        <p:spPr/>
        <p:txBody>
          <a:bodyPr>
            <a:normAutofit/>
          </a:bodyPr>
          <a:lstStyle/>
          <a:p>
            <a:r>
              <a:rPr lang="en-US" dirty="0" smtClean="0"/>
              <a:t>Lead time, the ticket to completion phase, can be measured in minutes. </a:t>
            </a:r>
          </a:p>
          <a:p>
            <a:r>
              <a:rPr lang="en-US" dirty="0" smtClean="0"/>
              <a:t>By using numerous small teams, engineers can work autonomously of each other.</a:t>
            </a:r>
          </a:p>
          <a:p>
            <a:r>
              <a:rPr lang="en-US" dirty="0" smtClean="0"/>
              <a:t>When working autonomously, errors are minimized and isolated or quarantined to certain sectors of code.</a:t>
            </a:r>
          </a:p>
          <a:p>
            <a:r>
              <a:rPr lang="en-US" dirty="0" smtClean="0"/>
              <a:t>%C/A defines what percent of the stream is complete and accurate.</a:t>
            </a:r>
          </a:p>
          <a:p>
            <a:pPr lvl="1"/>
            <a:r>
              <a:rPr lang="en-US" dirty="0" smtClean="0"/>
              <a:t>This helps paint a picture for the effective rate of the software should it go online now.</a:t>
            </a:r>
          </a:p>
          <a:p>
            <a:pPr lvl="1"/>
            <a:r>
              <a:rPr lang="en-US" dirty="0" smtClean="0"/>
              <a:t>If the essentials are available and users can complete your task (i.e. 70% complete), the product can go online.</a:t>
            </a:r>
          </a:p>
        </p:txBody>
      </p:sp>
    </p:spTree>
    <p:extLst>
      <p:ext uri="{BB962C8B-B14F-4D97-AF65-F5344CB8AC3E}">
        <p14:creationId xmlns:p14="http://schemas.microsoft.com/office/powerpoint/2010/main" val="726979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a:bodyPr>
          <a:lstStyle/>
          <a:p>
            <a:r>
              <a:rPr lang="en-US" dirty="0" smtClean="0"/>
              <a:t>Agile Alliance (2018). Lead Time. Retrieved from:</a:t>
            </a:r>
          </a:p>
          <a:p>
            <a:pPr lvl="1"/>
            <a:r>
              <a:rPr lang="en-US" dirty="0" smtClean="0"/>
              <a:t>https://www.agilealliance.org/glossary/lead-time/#q=~(filters~(postType~(~'page~'post~'aa_book~'aa_event_session~'aa_experience_report~'aa_glossary~'aa_research_paper~'aa_video)~tags~(~'lead*20time))~searchTerm~'~sort~false~sortDirection~'asc~page~1)</a:t>
            </a:r>
          </a:p>
          <a:p>
            <a:r>
              <a:rPr lang="en-US" dirty="0" smtClean="0"/>
              <a:t>Flavio </a:t>
            </a:r>
            <a:r>
              <a:rPr lang="en-US" dirty="0" err="1" smtClean="0"/>
              <a:t>Picchi</a:t>
            </a:r>
            <a:r>
              <a:rPr lang="en-US" dirty="0" smtClean="0"/>
              <a:t>. Christopher Thompson (2016). The information value stream: analyzing the state of lean IT. Retrieved from:</a:t>
            </a:r>
          </a:p>
          <a:p>
            <a:pPr lvl="1"/>
            <a:r>
              <a:rPr lang="en-US" dirty="0" smtClean="0">
                <a:hlinkClick r:id="rId2"/>
              </a:rPr>
              <a:t>http://planet-lean.com/the-information-value-stream-analysing-the-state-of-lean-it</a:t>
            </a:r>
            <a:endParaRPr lang="en-US" dirty="0" smtClean="0"/>
          </a:p>
          <a:p>
            <a:r>
              <a:rPr lang="en-US" dirty="0" smtClean="0"/>
              <a:t>Matthias </a:t>
            </a:r>
            <a:r>
              <a:rPr lang="en-US" dirty="0" err="1" smtClean="0"/>
              <a:t>Marschall</a:t>
            </a:r>
            <a:r>
              <a:rPr lang="en-US" dirty="0" smtClean="0"/>
              <a:t> (2014). How Reducing Lead Time with Continuous Delivery Will Help Your Users. Retrieved from:</a:t>
            </a:r>
          </a:p>
          <a:p>
            <a:pPr lvl="1"/>
            <a:r>
              <a:rPr lang="en-US" dirty="0" smtClean="0">
                <a:hlinkClick r:id="rId3"/>
              </a:rPr>
              <a:t>http://blog.zend.com/2014/04/15/reducing-lead-time-with-continuous-delivery/</a:t>
            </a:r>
            <a:endParaRPr lang="en-US" dirty="0" smtClean="0"/>
          </a:p>
          <a:p>
            <a:pPr marL="457200" lvl="1" indent="0">
              <a:buNone/>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4485834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365</TotalTime>
  <Words>615</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Technology Value Stream</vt:lpstr>
      <vt:lpstr>Overview</vt:lpstr>
      <vt:lpstr>Technology Value Stream</vt:lpstr>
      <vt:lpstr>Lead Time vs. Processing Time</vt:lpstr>
      <vt:lpstr>Lead Time vs. Processing Time</vt:lpstr>
      <vt:lpstr>Lead Time vs. Processing Time</vt:lpstr>
      <vt:lpstr>Deployment Lead Timers Requiring Months</vt:lpstr>
      <vt:lpstr>Deployment Lead Times of Minutes</vt:lpstr>
      <vt:lpstr>Resources</vt:lpstr>
      <vt:lpstr>Resources</vt:lpstr>
    </vt:vector>
  </TitlesOfParts>
  <Company>U.S. Department of Defense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Value Stream</dc:title>
  <dc:creator>Vance, Gabriel J SrA USAF AFCENT 763 ERS/DOO</dc:creator>
  <cp:lastModifiedBy>Vance, Gabriel J SrA USAF AFCENT 763 ERS/DOO</cp:lastModifiedBy>
  <cp:revision>19</cp:revision>
  <dcterms:created xsi:type="dcterms:W3CDTF">2018-07-10T22:16:08Z</dcterms:created>
  <dcterms:modified xsi:type="dcterms:W3CDTF">2018-07-15T00:47:59Z</dcterms:modified>
</cp:coreProperties>
</file>