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ontserrat" panose="020B0604020202020204" charset="0"/>
      <p:regular r:id="rId14"/>
      <p:bold r:id="rId15"/>
      <p:italic r:id="rId16"/>
      <p:boldItalic r:id="rId17"/>
    </p:embeddedFont>
    <p:embeddedFont>
      <p:font typeface="La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0" y="5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552475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03062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89505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8340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7480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16364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2338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10578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9555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58697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16085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419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bm.com/support/knowledgecenter/en/SSMKHH_9.0.0/com.ibm.etools.mft.doc/ac55810_.ht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www.lucidchart.com/pages/data-flow-diagram" TargetMode="External"/><Relationship Id="rId4" Type="http://schemas.openxmlformats.org/officeDocument/2006/relationships/hyperlink" Target="https://blog.smartbear.com/apis/understanding-soap-and-rest-basic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sdn.microsoft.com/en-us/library/77hkfhh8(v=vs.71).aspx"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tutorialspoint.com/soap/soap_header.htm" TargetMode="External"/><Relationship Id="rId4" Type="http://schemas.openxmlformats.org/officeDocument/2006/relationships/hyperlink" Target="https://www.soapui.org/learn/api/soap-vs-rest-api.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soapui.org/soap-and-wsdl/getting-started.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cd/E19159-01/819-3669/6n5sg7bss/index.html#bnbiq"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SOAP</a:t>
            </a:r>
            <a:endParaRPr/>
          </a:p>
          <a:p>
            <a:pPr marL="0" lvl="0" indent="0">
              <a:spcBef>
                <a:spcPts val="0"/>
              </a:spcBef>
              <a:spcAft>
                <a:spcPts val="0"/>
              </a:spcAft>
              <a:buNone/>
            </a:pPr>
            <a:endParaRPr/>
          </a:p>
        </p:txBody>
      </p:sp>
      <p:sp>
        <p:nvSpPr>
          <p:cNvPr id="135" name="Shape 135"/>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By Gabriel Vance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Resources</a:t>
            </a:r>
            <a:endParaRPr/>
          </a:p>
        </p:txBody>
      </p:sp>
      <p:sp>
        <p:nvSpPr>
          <p:cNvPr id="189" name="Shape 18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lvl="0">
              <a:lnSpc>
                <a:spcPct val="150000"/>
              </a:lnSpc>
            </a:pPr>
            <a:r>
              <a:rPr lang="en-US" sz="1100" u="sng" dirty="0">
                <a:solidFill>
                  <a:schemeClr val="hlink"/>
                </a:solidFill>
                <a:ea typeface="Arial"/>
                <a:cs typeface="Arial"/>
                <a:sym typeface="Arial"/>
                <a:hlinkClick r:id="rId3"/>
              </a:rPr>
              <a:t>IBM (2017). The SOAP fault</a:t>
            </a:r>
          </a:p>
          <a:p>
            <a:pPr lvl="1" indent="-311150">
              <a:lnSpc>
                <a:spcPct val="150000"/>
              </a:lnSpc>
              <a:spcBef>
                <a:spcPts val="0"/>
              </a:spcBef>
              <a:buSzPts val="1300"/>
              <a:buFont typeface="Courier New" panose="02070309020205020404" pitchFamily="49" charset="0"/>
              <a:buChar char="o"/>
            </a:pPr>
            <a:r>
              <a:rPr lang="en-US" u="sng" dirty="0">
                <a:solidFill>
                  <a:schemeClr val="hlink"/>
                </a:solidFill>
                <a:ea typeface="Arial"/>
                <a:cs typeface="Arial"/>
                <a:sym typeface="Arial"/>
                <a:hlinkClick r:id="rId3"/>
              </a:rPr>
              <a:t>https://www.ibm.com/support/knowledgecenter/en/SSMKHH_9.0.0/com.ibm.etools.mft.doc/ac55810_.</a:t>
            </a:r>
            <a:r>
              <a:rPr lang="en-US" u="sng" dirty="0" smtClean="0">
                <a:solidFill>
                  <a:schemeClr val="hlink"/>
                </a:solidFill>
                <a:ea typeface="Arial"/>
                <a:cs typeface="Arial"/>
                <a:sym typeface="Arial"/>
                <a:hlinkClick r:id="rId3"/>
              </a:rPr>
              <a:t>htm</a:t>
            </a:r>
            <a:endParaRPr lang="en" sz="1100" dirty="0" smtClean="0">
              <a:solidFill>
                <a:schemeClr val="hlink"/>
              </a:solidFill>
              <a:latin typeface="+mj-lt"/>
              <a:ea typeface="Arial"/>
              <a:cs typeface="Arial"/>
              <a:sym typeface="Arial"/>
              <a:hlinkClick r:id="rId4"/>
            </a:endParaRPr>
          </a:p>
          <a:p>
            <a:pPr marL="457200" lvl="0" indent="-311150" rtl="0">
              <a:lnSpc>
                <a:spcPct val="150000"/>
              </a:lnSpc>
              <a:spcBef>
                <a:spcPts val="0"/>
              </a:spcBef>
              <a:spcAft>
                <a:spcPts val="0"/>
              </a:spcAft>
              <a:buSzPts val="1300"/>
              <a:buChar char="●"/>
            </a:pPr>
            <a:r>
              <a:rPr lang="en" sz="1100" dirty="0" smtClean="0">
                <a:solidFill>
                  <a:schemeClr val="hlink"/>
                </a:solidFill>
                <a:latin typeface="+mj-lt"/>
                <a:ea typeface="Arial"/>
                <a:cs typeface="Arial"/>
                <a:sym typeface="Arial"/>
                <a:hlinkClick r:id="rId4"/>
              </a:rPr>
              <a:t>John Mueller (2013). Understanding SOAP and REST Basics and Differences.</a:t>
            </a:r>
            <a:endParaRPr lang="en" sz="1100" dirty="0" smtClean="0">
              <a:solidFill>
                <a:schemeClr val="hlink"/>
              </a:solidFill>
              <a:latin typeface="+mj-lt"/>
              <a:ea typeface="Arial"/>
              <a:cs typeface="Arial"/>
              <a:sym typeface="Arial"/>
              <a:hlinkClick r:id="rId4"/>
            </a:endParaRPr>
          </a:p>
          <a:p>
            <a:pPr lvl="1" indent="-311150">
              <a:lnSpc>
                <a:spcPct val="150000"/>
              </a:lnSpc>
              <a:spcBef>
                <a:spcPts val="0"/>
              </a:spcBef>
              <a:buSzPts val="1300"/>
              <a:buFont typeface="Courier New" panose="02070309020205020404" pitchFamily="49" charset="0"/>
              <a:buChar char="o"/>
            </a:pPr>
            <a:r>
              <a:rPr lang="en" u="sng" dirty="0" smtClean="0">
                <a:solidFill>
                  <a:schemeClr val="hlink"/>
                </a:solidFill>
                <a:latin typeface="+mj-lt"/>
                <a:ea typeface="Arial"/>
                <a:cs typeface="Arial"/>
                <a:sym typeface="Arial"/>
                <a:hlinkClick r:id="rId4"/>
              </a:rPr>
              <a:t>https</a:t>
            </a:r>
            <a:r>
              <a:rPr lang="en" u="sng" dirty="0">
                <a:solidFill>
                  <a:schemeClr val="hlink"/>
                </a:solidFill>
                <a:latin typeface="+mj-lt"/>
                <a:ea typeface="Arial"/>
                <a:cs typeface="Arial"/>
                <a:sym typeface="Arial"/>
                <a:hlinkClick r:id="rId4"/>
              </a:rPr>
              <a:t>://blog.smartbear.com/apis/understanding-soap-and-rest-basics</a:t>
            </a:r>
            <a:r>
              <a:rPr lang="en" u="sng" dirty="0" smtClean="0">
                <a:solidFill>
                  <a:schemeClr val="hlink"/>
                </a:solidFill>
                <a:latin typeface="+mj-lt"/>
                <a:ea typeface="Arial"/>
                <a:cs typeface="Arial"/>
                <a:sym typeface="Arial"/>
                <a:hlinkClick r:id="rId4"/>
              </a:rPr>
              <a:t>/</a:t>
            </a:r>
            <a:endParaRPr lang="en" u="sng" dirty="0" smtClean="0">
              <a:solidFill>
                <a:schemeClr val="hlink"/>
              </a:solidFill>
              <a:latin typeface="+mj-lt"/>
              <a:ea typeface="Arial"/>
              <a:cs typeface="Arial"/>
              <a:sym typeface="Arial"/>
            </a:endParaRPr>
          </a:p>
          <a:p>
            <a:pPr lvl="0">
              <a:lnSpc>
                <a:spcPct val="150000"/>
              </a:lnSpc>
            </a:pPr>
            <a:r>
              <a:rPr lang="en-US" sz="1100" dirty="0" err="1">
                <a:hlinkClick r:id="rId5"/>
              </a:rPr>
              <a:t>Lucidchart</a:t>
            </a:r>
            <a:r>
              <a:rPr lang="en-US" sz="1100" dirty="0">
                <a:hlinkClick r:id="rId5"/>
              </a:rPr>
              <a:t> (2018). What is a Data Flow Diagram.</a:t>
            </a:r>
          </a:p>
          <a:p>
            <a:pPr lvl="1">
              <a:lnSpc>
                <a:spcPct val="150000"/>
              </a:lnSpc>
              <a:buFont typeface="Courier New" panose="02070309020205020404" pitchFamily="49" charset="0"/>
              <a:buChar char="o"/>
            </a:pPr>
            <a:r>
              <a:rPr lang="en-US" dirty="0">
                <a:hlinkClick r:id="rId5"/>
              </a:rPr>
              <a:t>https://www.lucidchart.com/pages/data-flow-diagram</a:t>
            </a:r>
            <a:endParaRPr lang="en-US" dirty="0"/>
          </a:p>
          <a:p>
            <a:pPr marL="603250" lvl="1" indent="0">
              <a:spcBef>
                <a:spcPts val="0"/>
              </a:spcBef>
              <a:buSzPts val="1300"/>
              <a:buNone/>
            </a:pPr>
            <a:endParaRPr dirty="0">
              <a:latin typeface="+mj-lt"/>
            </a:endParaRPr>
          </a:p>
          <a:p>
            <a:pPr lvl="0"/>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Resources</a:t>
            </a:r>
            <a:endParaRPr/>
          </a:p>
        </p:txBody>
      </p:sp>
      <p:sp>
        <p:nvSpPr>
          <p:cNvPr id="195" name="Shape 19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lvl="0">
              <a:lnSpc>
                <a:spcPct val="250000"/>
              </a:lnSpc>
            </a:pPr>
            <a:r>
              <a:rPr lang="en-US" sz="1100" u="sng" dirty="0" smtClean="0">
                <a:solidFill>
                  <a:schemeClr val="hlink"/>
                </a:solidFill>
                <a:ea typeface="Arial"/>
                <a:cs typeface="Arial"/>
                <a:sym typeface="Arial"/>
                <a:hlinkClick r:id="rId3"/>
              </a:rPr>
              <a:t>Microsoft </a:t>
            </a:r>
            <a:r>
              <a:rPr lang="en-US" sz="1100" u="sng" dirty="0">
                <a:solidFill>
                  <a:schemeClr val="hlink"/>
                </a:solidFill>
                <a:ea typeface="Arial"/>
                <a:cs typeface="Arial"/>
                <a:sym typeface="Arial"/>
                <a:hlinkClick r:id="rId3"/>
              </a:rPr>
              <a:t>(2018). Using SOAP Headers.</a:t>
            </a:r>
          </a:p>
          <a:p>
            <a:pPr lvl="1" indent="-311150">
              <a:lnSpc>
                <a:spcPct val="250000"/>
              </a:lnSpc>
              <a:spcBef>
                <a:spcPts val="0"/>
              </a:spcBef>
              <a:buSzPts val="1300"/>
              <a:buFont typeface="Courier New" panose="02070309020205020404" pitchFamily="49" charset="0"/>
              <a:buChar char="o"/>
            </a:pPr>
            <a:r>
              <a:rPr lang="en-US" u="sng" dirty="0">
                <a:solidFill>
                  <a:schemeClr val="hlink"/>
                </a:solidFill>
                <a:ea typeface="Arial"/>
                <a:cs typeface="Arial"/>
                <a:sym typeface="Arial"/>
                <a:hlinkClick r:id="rId3"/>
              </a:rPr>
              <a:t>https://msdn.microsoft.com/en-us/library/77hkfhh8(v=vs.71).</a:t>
            </a:r>
            <a:r>
              <a:rPr lang="en-US" u="sng" dirty="0" smtClean="0">
                <a:solidFill>
                  <a:schemeClr val="hlink"/>
                </a:solidFill>
                <a:ea typeface="Arial"/>
                <a:cs typeface="Arial"/>
                <a:sym typeface="Arial"/>
                <a:hlinkClick r:id="rId3"/>
              </a:rPr>
              <a:t>aspx</a:t>
            </a:r>
            <a:endParaRPr lang="en-US" u="sng" dirty="0" smtClean="0">
              <a:solidFill>
                <a:schemeClr val="hlink"/>
              </a:solidFill>
              <a:ea typeface="Arial"/>
              <a:cs typeface="Arial"/>
              <a:sym typeface="Arial"/>
            </a:endParaRPr>
          </a:p>
          <a:p>
            <a:pPr lvl="0">
              <a:lnSpc>
                <a:spcPct val="250000"/>
              </a:lnSpc>
            </a:pPr>
            <a:r>
              <a:rPr lang="en-US" sz="1100" u="sng" dirty="0" err="1">
                <a:solidFill>
                  <a:schemeClr val="hlink"/>
                </a:solidFill>
                <a:ea typeface="Arial"/>
                <a:cs typeface="Arial"/>
                <a:sym typeface="Arial"/>
                <a:hlinkClick r:id="rId4"/>
              </a:rPr>
              <a:t>SoapUI</a:t>
            </a:r>
            <a:r>
              <a:rPr lang="en-US" sz="1100" u="sng" dirty="0">
                <a:solidFill>
                  <a:schemeClr val="hlink"/>
                </a:solidFill>
                <a:ea typeface="Arial"/>
                <a:cs typeface="Arial"/>
                <a:sym typeface="Arial"/>
                <a:hlinkClick r:id="rId4"/>
              </a:rPr>
              <a:t> by SMARTBEAR (2018). SOAP vs REST 101:Understand The Differences.</a:t>
            </a:r>
          </a:p>
          <a:p>
            <a:pPr lvl="1" indent="-311150">
              <a:lnSpc>
                <a:spcPct val="250000"/>
              </a:lnSpc>
              <a:spcBef>
                <a:spcPts val="0"/>
              </a:spcBef>
              <a:buSzPts val="1300"/>
              <a:buFont typeface="Courier New" panose="02070309020205020404" pitchFamily="49" charset="0"/>
              <a:buChar char="o"/>
            </a:pPr>
            <a:r>
              <a:rPr lang="en-US" u="sng" dirty="0">
                <a:solidFill>
                  <a:schemeClr val="hlink"/>
                </a:solidFill>
                <a:ea typeface="Arial"/>
                <a:cs typeface="Arial"/>
                <a:sym typeface="Arial"/>
                <a:hlinkClick r:id="rId4"/>
              </a:rPr>
              <a:t>https://</a:t>
            </a:r>
            <a:r>
              <a:rPr lang="en-US" u="sng" dirty="0" smtClean="0">
                <a:solidFill>
                  <a:schemeClr val="hlink"/>
                </a:solidFill>
                <a:ea typeface="Arial"/>
                <a:cs typeface="Arial"/>
                <a:sym typeface="Arial"/>
                <a:hlinkClick r:id="rId4"/>
              </a:rPr>
              <a:t>www.soapui.org/learn/api/soap-vs-rest-api.html</a:t>
            </a:r>
            <a:endParaRPr lang="en-US" dirty="0"/>
          </a:p>
          <a:p>
            <a:pPr lvl="0">
              <a:lnSpc>
                <a:spcPct val="250000"/>
              </a:lnSpc>
            </a:pPr>
            <a:r>
              <a:rPr lang="en-US" sz="1100" u="sng" dirty="0" err="1">
                <a:solidFill>
                  <a:schemeClr val="hlink"/>
                </a:solidFill>
                <a:ea typeface="Arial"/>
                <a:cs typeface="Arial"/>
                <a:sym typeface="Arial"/>
                <a:hlinkClick r:id="rId5"/>
              </a:rPr>
              <a:t>Tutorialspoint</a:t>
            </a:r>
            <a:r>
              <a:rPr lang="en-US" sz="1100" u="sng" dirty="0">
                <a:solidFill>
                  <a:schemeClr val="hlink"/>
                </a:solidFill>
                <a:ea typeface="Arial"/>
                <a:cs typeface="Arial"/>
                <a:sym typeface="Arial"/>
                <a:hlinkClick r:id="rId5"/>
              </a:rPr>
              <a:t> (2018). SOAP – Header.</a:t>
            </a:r>
          </a:p>
          <a:p>
            <a:pPr lvl="1" indent="-311150">
              <a:lnSpc>
                <a:spcPct val="250000"/>
              </a:lnSpc>
              <a:spcBef>
                <a:spcPts val="0"/>
              </a:spcBef>
              <a:buSzPts val="1300"/>
              <a:buFont typeface="Courier New" panose="02070309020205020404" pitchFamily="49" charset="0"/>
              <a:buChar char="o"/>
            </a:pPr>
            <a:r>
              <a:rPr lang="en-US" u="sng" dirty="0">
                <a:solidFill>
                  <a:schemeClr val="hlink"/>
                </a:solidFill>
                <a:ea typeface="Arial"/>
                <a:cs typeface="Arial"/>
                <a:sym typeface="Arial"/>
                <a:hlinkClick r:id="rId5"/>
              </a:rPr>
              <a:t>https://www.tutorialspoint.com/soap/soap_header.htm</a:t>
            </a:r>
            <a:endParaRPr lang="en-US" u="sng" dirty="0">
              <a:solidFill>
                <a:schemeClr val="hlink"/>
              </a:solidFill>
              <a:ea typeface="Arial"/>
              <a:cs typeface="Arial"/>
              <a:sym typeface="Arial"/>
            </a:endParaRPr>
          </a:p>
          <a:p>
            <a:pPr marL="0" lvl="0" indent="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Overview</a:t>
            </a:r>
            <a:endParaRPr/>
          </a:p>
        </p:txBody>
      </p:sp>
      <p:sp>
        <p:nvSpPr>
          <p:cNvPr id="141" name="Shape 1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lnSpc>
                <a:spcPct val="200000"/>
              </a:lnSpc>
              <a:spcBef>
                <a:spcPts val="0"/>
              </a:spcBef>
              <a:spcAft>
                <a:spcPts val="0"/>
              </a:spcAft>
              <a:buSzPts val="1300"/>
              <a:buChar char="●"/>
            </a:pPr>
            <a:r>
              <a:rPr lang="en" dirty="0"/>
              <a:t>SOAP: Defined</a:t>
            </a:r>
            <a:endParaRPr dirty="0"/>
          </a:p>
          <a:p>
            <a:pPr marL="457200" lvl="0" indent="-311150" rtl="0">
              <a:lnSpc>
                <a:spcPct val="200000"/>
              </a:lnSpc>
              <a:spcBef>
                <a:spcPts val="0"/>
              </a:spcBef>
              <a:spcAft>
                <a:spcPts val="0"/>
              </a:spcAft>
              <a:buSzPts val="1300"/>
              <a:buChar char="●"/>
            </a:pPr>
            <a:r>
              <a:rPr lang="en" dirty="0"/>
              <a:t>What is it?</a:t>
            </a:r>
            <a:endParaRPr dirty="0"/>
          </a:p>
          <a:p>
            <a:pPr marL="457200" lvl="0" indent="-311150" rtl="0">
              <a:lnSpc>
                <a:spcPct val="200000"/>
              </a:lnSpc>
              <a:spcBef>
                <a:spcPts val="0"/>
              </a:spcBef>
              <a:spcAft>
                <a:spcPts val="0"/>
              </a:spcAft>
              <a:buSzPts val="1300"/>
              <a:buChar char="●"/>
            </a:pPr>
            <a:r>
              <a:rPr lang="en" dirty="0"/>
              <a:t>Envelopes</a:t>
            </a:r>
            <a:endParaRPr dirty="0"/>
          </a:p>
          <a:p>
            <a:pPr marL="457200" lvl="0" indent="-311150" rtl="0">
              <a:lnSpc>
                <a:spcPct val="200000"/>
              </a:lnSpc>
              <a:spcBef>
                <a:spcPts val="0"/>
              </a:spcBef>
              <a:spcAft>
                <a:spcPts val="0"/>
              </a:spcAft>
              <a:buSzPts val="1300"/>
              <a:buChar char="●"/>
            </a:pPr>
            <a:r>
              <a:rPr lang="en" dirty="0"/>
              <a:t>Headers</a:t>
            </a:r>
            <a:endParaRPr dirty="0"/>
          </a:p>
          <a:p>
            <a:pPr marL="457200" lvl="0" indent="-311150" rtl="0">
              <a:lnSpc>
                <a:spcPct val="200000"/>
              </a:lnSpc>
              <a:spcBef>
                <a:spcPts val="0"/>
              </a:spcBef>
              <a:spcAft>
                <a:spcPts val="0"/>
              </a:spcAft>
              <a:buSzPts val="1300"/>
              <a:buChar char="●"/>
            </a:pPr>
            <a:r>
              <a:rPr lang="en" dirty="0"/>
              <a:t>Faults &amp; Fault Codes</a:t>
            </a:r>
            <a:endParaRPr dirty="0"/>
          </a:p>
          <a:p>
            <a:pPr marL="457200" lvl="0" indent="-311150" rtl="0">
              <a:lnSpc>
                <a:spcPct val="200000"/>
              </a:lnSpc>
              <a:spcBef>
                <a:spcPts val="0"/>
              </a:spcBef>
              <a:spcAft>
                <a:spcPts val="0"/>
              </a:spcAft>
              <a:buSzPts val="1300"/>
              <a:buChar char="●"/>
            </a:pPr>
            <a:r>
              <a:rPr lang="en" dirty="0"/>
              <a:t>End-to-end data flow</a:t>
            </a:r>
            <a:endParaRPr dirty="0"/>
          </a:p>
          <a:p>
            <a:pPr marL="457200" lvl="0" indent="-311150">
              <a:lnSpc>
                <a:spcPct val="200000"/>
              </a:lnSpc>
              <a:spcBef>
                <a:spcPts val="0"/>
              </a:spcBef>
              <a:spcAft>
                <a:spcPts val="0"/>
              </a:spcAft>
              <a:buSzPts val="1300"/>
              <a:buChar char="●"/>
            </a:pPr>
            <a:r>
              <a:rPr lang="en" dirty="0"/>
              <a:t>Resources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SOAP: Defined</a:t>
            </a:r>
            <a:endParaRPr/>
          </a:p>
        </p:txBody>
      </p:sp>
      <p:sp>
        <p:nvSpPr>
          <p:cNvPr id="147" name="Shape 14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lnSpc>
                <a:spcPct val="200000"/>
              </a:lnSpc>
              <a:spcBef>
                <a:spcPts val="0"/>
              </a:spcBef>
              <a:spcAft>
                <a:spcPts val="0"/>
              </a:spcAft>
              <a:buSzPts val="1300"/>
              <a:buChar char="●"/>
            </a:pPr>
            <a:r>
              <a:rPr lang="en" dirty="0"/>
              <a:t>SOAP</a:t>
            </a:r>
            <a:endParaRPr dirty="0"/>
          </a:p>
          <a:p>
            <a:pPr marL="914400" lvl="1" indent="-298450" rtl="0">
              <a:lnSpc>
                <a:spcPct val="200000"/>
              </a:lnSpc>
              <a:spcBef>
                <a:spcPts val="0"/>
              </a:spcBef>
              <a:spcAft>
                <a:spcPts val="0"/>
              </a:spcAft>
              <a:buSzPts val="1100"/>
              <a:buChar char="○"/>
            </a:pPr>
            <a:r>
              <a:rPr lang="en" dirty="0"/>
              <a:t>Simple Object Access Protocol</a:t>
            </a:r>
            <a:endParaRPr dirty="0"/>
          </a:p>
          <a:p>
            <a:pPr marL="457200" lvl="0" indent="-311150" rtl="0">
              <a:lnSpc>
                <a:spcPct val="200000"/>
              </a:lnSpc>
              <a:spcBef>
                <a:spcPts val="0"/>
              </a:spcBef>
              <a:spcAft>
                <a:spcPts val="0"/>
              </a:spcAft>
              <a:buSzPts val="1300"/>
              <a:buChar char="●"/>
            </a:pPr>
            <a:r>
              <a:rPr lang="en" dirty="0"/>
              <a:t>Better used for heavy access to web services</a:t>
            </a:r>
            <a:endParaRPr dirty="0"/>
          </a:p>
          <a:p>
            <a:pPr marL="457200" lvl="0" indent="-311150" rtl="0">
              <a:lnSpc>
                <a:spcPct val="200000"/>
              </a:lnSpc>
              <a:spcBef>
                <a:spcPts val="0"/>
              </a:spcBef>
              <a:spcAft>
                <a:spcPts val="0"/>
              </a:spcAft>
              <a:buSzPts val="1300"/>
              <a:buChar char="●"/>
            </a:pPr>
            <a:r>
              <a:rPr lang="en" dirty="0"/>
              <a:t>Originally developed by Microsoft</a:t>
            </a:r>
            <a:endParaRPr dirty="0"/>
          </a:p>
          <a:p>
            <a:pPr marL="457200" lvl="0" indent="-311150" rtl="0">
              <a:lnSpc>
                <a:spcPct val="200000"/>
              </a:lnSpc>
              <a:spcBef>
                <a:spcPts val="0"/>
              </a:spcBef>
              <a:spcAft>
                <a:spcPts val="0"/>
              </a:spcAft>
              <a:buSzPts val="1300"/>
              <a:buChar char="●"/>
            </a:pPr>
            <a:r>
              <a:rPr lang="en" dirty="0"/>
              <a:t>Older than REST</a:t>
            </a:r>
            <a:endParaRPr dirty="0"/>
          </a:p>
          <a:p>
            <a:pPr marL="457200" lvl="0" indent="-311150" rtl="0">
              <a:lnSpc>
                <a:spcPct val="200000"/>
              </a:lnSpc>
              <a:spcBef>
                <a:spcPts val="0"/>
              </a:spcBef>
              <a:spcAft>
                <a:spcPts val="0"/>
              </a:spcAft>
              <a:buSzPts val="1300"/>
              <a:buChar char="●"/>
            </a:pPr>
            <a:r>
              <a:rPr lang="en" dirty="0"/>
              <a:t>Share similarities regarding HTTP protocol</a:t>
            </a:r>
            <a:endParaRPr dirty="0"/>
          </a:p>
          <a:p>
            <a:pPr marL="457200" lvl="0" indent="-311150" rtl="0">
              <a:lnSpc>
                <a:spcPct val="200000"/>
              </a:lnSpc>
              <a:spcBef>
                <a:spcPts val="0"/>
              </a:spcBef>
              <a:spcAft>
                <a:spcPts val="0"/>
              </a:spcAft>
              <a:buSzPts val="1300"/>
              <a:buChar char="●"/>
            </a:pPr>
            <a:r>
              <a:rPr lang="en" dirty="0"/>
              <a:t>Language and platform independent</a:t>
            </a:r>
            <a:endParaRPr dirty="0"/>
          </a:p>
          <a:p>
            <a:pPr marL="0" lvl="0" indent="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is it?</a:t>
            </a:r>
            <a:endParaRPr/>
          </a:p>
        </p:txBody>
      </p:sp>
      <p:sp>
        <p:nvSpPr>
          <p:cNvPr id="153" name="Shape 15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lnSpc>
                <a:spcPct val="150000"/>
              </a:lnSpc>
              <a:spcBef>
                <a:spcPts val="0"/>
              </a:spcBef>
              <a:spcAft>
                <a:spcPts val="0"/>
              </a:spcAft>
              <a:buSzPts val="1300"/>
              <a:buChar char="●"/>
            </a:pPr>
            <a:r>
              <a:rPr lang="en" dirty="0"/>
              <a:t>SOAP is used to access web services</a:t>
            </a:r>
            <a:endParaRPr dirty="0"/>
          </a:p>
          <a:p>
            <a:pPr marL="457200" lvl="0" indent="-311150" rtl="0">
              <a:lnSpc>
                <a:spcPct val="150000"/>
              </a:lnSpc>
              <a:spcBef>
                <a:spcPts val="0"/>
              </a:spcBef>
              <a:spcAft>
                <a:spcPts val="0"/>
              </a:spcAft>
              <a:buSzPts val="1300"/>
              <a:buChar char="●"/>
            </a:pPr>
            <a:r>
              <a:rPr lang="en" dirty="0"/>
              <a:t>Better used for heavy access to web services</a:t>
            </a:r>
            <a:endParaRPr dirty="0"/>
          </a:p>
          <a:p>
            <a:pPr marL="457200" lvl="0" indent="-311150" rtl="0">
              <a:lnSpc>
                <a:spcPct val="150000"/>
              </a:lnSpc>
              <a:spcBef>
                <a:spcPts val="0"/>
              </a:spcBef>
              <a:spcAft>
                <a:spcPts val="0"/>
              </a:spcAft>
              <a:buSzPts val="1300"/>
              <a:buChar char="●"/>
            </a:pPr>
            <a:r>
              <a:rPr lang="en" dirty="0"/>
              <a:t>Developers have to choose whether to utilize REST or SOAP when designing a web application or service that clients can access</a:t>
            </a:r>
            <a:endParaRPr dirty="0"/>
          </a:p>
          <a:p>
            <a:pPr marL="457200" lvl="0" indent="-311150" rtl="0">
              <a:lnSpc>
                <a:spcPct val="150000"/>
              </a:lnSpc>
              <a:spcBef>
                <a:spcPts val="0"/>
              </a:spcBef>
              <a:spcAft>
                <a:spcPts val="0"/>
              </a:spcAft>
              <a:buSzPts val="1300"/>
              <a:buChar char="●"/>
            </a:pPr>
            <a:r>
              <a:rPr lang="en" dirty="0"/>
              <a:t>Relies on XML for messages</a:t>
            </a:r>
            <a:endParaRPr dirty="0"/>
          </a:p>
          <a:p>
            <a:pPr marL="914400" lvl="1" indent="-298450" rtl="0">
              <a:lnSpc>
                <a:spcPct val="150000"/>
              </a:lnSpc>
              <a:spcBef>
                <a:spcPts val="0"/>
              </a:spcBef>
              <a:spcAft>
                <a:spcPts val="0"/>
              </a:spcAft>
              <a:buSzPts val="1100"/>
              <a:buChar char="○"/>
            </a:pPr>
            <a:r>
              <a:rPr lang="en" dirty="0"/>
              <a:t>XML stands for Extensible Markup Language, and merely means a language in which documents are written that can be read by both humans and computers</a:t>
            </a:r>
            <a:endParaRPr dirty="0"/>
          </a:p>
          <a:p>
            <a:pPr marL="457200" lvl="0" indent="-311150" rtl="0">
              <a:lnSpc>
                <a:spcPct val="150000"/>
              </a:lnSpc>
              <a:spcBef>
                <a:spcPts val="0"/>
              </a:spcBef>
              <a:spcAft>
                <a:spcPts val="0"/>
              </a:spcAft>
              <a:buSzPts val="1300"/>
              <a:buChar char="●"/>
            </a:pPr>
            <a:r>
              <a:rPr lang="en" dirty="0"/>
              <a:t>You can try an </a:t>
            </a:r>
            <a:r>
              <a:rPr lang="en" u="sng" dirty="0">
                <a:solidFill>
                  <a:schemeClr val="hlink"/>
                </a:solidFill>
                <a:hlinkClick r:id="rId3"/>
              </a:rPr>
              <a:t>example </a:t>
            </a:r>
            <a:r>
              <a:rPr lang="en" dirty="0"/>
              <a:t>SOAP product by SoapUI to learn more.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Structure of SOAP</a:t>
            </a:r>
            <a:endParaRPr/>
          </a:p>
        </p:txBody>
      </p:sp>
      <p:sp>
        <p:nvSpPr>
          <p:cNvPr id="159" name="Shape 15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dirty="0"/>
              <a:t>SOAP</a:t>
            </a:r>
            <a:endParaRPr dirty="0"/>
          </a:p>
          <a:p>
            <a:pPr marL="914400" lvl="1" indent="-298450" rtl="0">
              <a:spcBef>
                <a:spcPts val="0"/>
              </a:spcBef>
              <a:spcAft>
                <a:spcPts val="0"/>
              </a:spcAft>
              <a:buSzPts val="1100"/>
              <a:buChar char="○"/>
            </a:pPr>
            <a:r>
              <a:rPr lang="en" dirty="0"/>
              <a:t>Envelope</a:t>
            </a:r>
            <a:endParaRPr dirty="0"/>
          </a:p>
          <a:p>
            <a:pPr marL="1371600" lvl="2" indent="-298450" rtl="0">
              <a:spcBef>
                <a:spcPts val="0"/>
              </a:spcBef>
              <a:spcAft>
                <a:spcPts val="0"/>
              </a:spcAft>
              <a:buSzPts val="1100"/>
              <a:buChar char="■"/>
            </a:pPr>
            <a:r>
              <a:rPr lang="en" dirty="0"/>
              <a:t>Header (optional)</a:t>
            </a:r>
            <a:endParaRPr dirty="0"/>
          </a:p>
          <a:p>
            <a:pPr marL="1828800" lvl="3" indent="-298450" rtl="0">
              <a:spcBef>
                <a:spcPts val="0"/>
              </a:spcBef>
              <a:spcAft>
                <a:spcPts val="0"/>
              </a:spcAft>
              <a:buSzPts val="1100"/>
              <a:buChar char="●"/>
            </a:pPr>
            <a:r>
              <a:rPr lang="en" dirty="0"/>
              <a:t>Header Block</a:t>
            </a:r>
            <a:endParaRPr dirty="0"/>
          </a:p>
          <a:p>
            <a:pPr marL="1828800" lvl="3" indent="-298450" rtl="0">
              <a:spcBef>
                <a:spcPts val="0"/>
              </a:spcBef>
              <a:spcAft>
                <a:spcPts val="0"/>
              </a:spcAft>
              <a:buSzPts val="1100"/>
              <a:buChar char="●"/>
            </a:pPr>
            <a:r>
              <a:rPr lang="en" dirty="0"/>
              <a:t>Header Block</a:t>
            </a:r>
            <a:endParaRPr dirty="0"/>
          </a:p>
          <a:p>
            <a:pPr marL="1371600" lvl="2" indent="-298450" rtl="0">
              <a:spcBef>
                <a:spcPts val="0"/>
              </a:spcBef>
              <a:spcAft>
                <a:spcPts val="0"/>
              </a:spcAft>
              <a:buSzPts val="1100"/>
              <a:buChar char="■"/>
            </a:pPr>
            <a:r>
              <a:rPr lang="en" dirty="0"/>
              <a:t>Body (required)</a:t>
            </a:r>
            <a:endParaRPr dirty="0"/>
          </a:p>
          <a:p>
            <a:pPr marL="1828800" lvl="3" indent="-298450" rtl="0">
              <a:spcBef>
                <a:spcPts val="0"/>
              </a:spcBef>
              <a:spcAft>
                <a:spcPts val="0"/>
              </a:spcAft>
              <a:buSzPts val="1100"/>
              <a:buChar char="●"/>
            </a:pPr>
            <a:r>
              <a:rPr lang="en" dirty="0"/>
              <a:t>Body subelements</a:t>
            </a:r>
            <a:endParaRPr dirty="0"/>
          </a:p>
          <a:p>
            <a:pPr marL="1828800" lvl="3" indent="-298450" rtl="0">
              <a:spcBef>
                <a:spcPts val="0"/>
              </a:spcBef>
              <a:spcAft>
                <a:spcPts val="0"/>
              </a:spcAft>
              <a:buSzPts val="1100"/>
              <a:buChar char="●"/>
            </a:pPr>
            <a:r>
              <a:rPr lang="en" dirty="0"/>
              <a:t>Faults </a:t>
            </a:r>
            <a:endParaRPr dirty="0"/>
          </a:p>
          <a:p>
            <a:pPr marL="2286000" lvl="4" indent="-298450" rtl="0">
              <a:spcBef>
                <a:spcPts val="0"/>
              </a:spcBef>
              <a:spcAft>
                <a:spcPts val="0"/>
              </a:spcAft>
              <a:buSzPts val="1100"/>
              <a:buChar char="○"/>
            </a:pPr>
            <a:r>
              <a:rPr lang="en" dirty="0"/>
              <a:t>SOAP 1.1 sub elements</a:t>
            </a:r>
            <a:endParaRPr dirty="0"/>
          </a:p>
          <a:p>
            <a:pPr marL="2743200" lvl="5" indent="-298450" rtl="0">
              <a:spcBef>
                <a:spcPts val="0"/>
              </a:spcBef>
              <a:spcAft>
                <a:spcPts val="0"/>
              </a:spcAft>
              <a:buSzPts val="1100"/>
              <a:buChar char="■"/>
            </a:pPr>
            <a:r>
              <a:rPr lang="en" dirty="0"/>
              <a:t>&lt;faultcode&gt;, &lt;faultstring&gt;, &lt;faultactor&gt;, &lt;detail&gt;</a:t>
            </a:r>
            <a:endParaRPr dirty="0"/>
          </a:p>
          <a:p>
            <a:pPr marL="2286000" lvl="4" indent="-298450" rtl="0">
              <a:spcBef>
                <a:spcPts val="0"/>
              </a:spcBef>
              <a:spcAft>
                <a:spcPts val="0"/>
              </a:spcAft>
              <a:buSzPts val="1100"/>
              <a:buChar char="○"/>
            </a:pPr>
            <a:r>
              <a:rPr lang="en" dirty="0"/>
              <a:t>SOAP 1.2 sub elements</a:t>
            </a:r>
            <a:endParaRPr dirty="0"/>
          </a:p>
          <a:p>
            <a:pPr marL="2743200" lvl="5" indent="-298450">
              <a:spcBef>
                <a:spcPts val="0"/>
              </a:spcBef>
              <a:spcAft>
                <a:spcPts val="0"/>
              </a:spcAft>
              <a:buSzPts val="1100"/>
              <a:buChar char="■"/>
            </a:pPr>
            <a:r>
              <a:rPr lang="en" dirty="0"/>
              <a:t>&lt;Code&gt;, &lt;Reason&gt;, &lt;Node&gt;, &lt;Role&gt;, &lt;Detail&gt;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Envelopes, Bodies, and WSDL</a:t>
            </a:r>
            <a:endParaRPr/>
          </a:p>
        </p:txBody>
      </p:sp>
      <p:sp>
        <p:nvSpPr>
          <p:cNvPr id="165" name="Shape 16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lnSpc>
                <a:spcPct val="150000"/>
              </a:lnSpc>
              <a:spcBef>
                <a:spcPts val="0"/>
              </a:spcBef>
              <a:spcAft>
                <a:spcPts val="0"/>
              </a:spcAft>
              <a:buSzPts val="1300"/>
              <a:buChar char="●"/>
            </a:pPr>
            <a:r>
              <a:rPr lang="en" dirty="0"/>
              <a:t>SOAP has two required elements: the header and the body.</a:t>
            </a:r>
            <a:endParaRPr dirty="0"/>
          </a:p>
          <a:p>
            <a:pPr marL="457200" lvl="0" indent="-311150" rtl="0">
              <a:lnSpc>
                <a:spcPct val="150000"/>
              </a:lnSpc>
              <a:spcBef>
                <a:spcPts val="0"/>
              </a:spcBef>
              <a:spcAft>
                <a:spcPts val="0"/>
              </a:spcAft>
              <a:buSzPts val="1300"/>
              <a:buChar char="●"/>
            </a:pPr>
            <a:r>
              <a:rPr lang="en" dirty="0"/>
              <a:t>The body is contained in an envelope, just like a letter.</a:t>
            </a:r>
            <a:endParaRPr dirty="0"/>
          </a:p>
          <a:p>
            <a:pPr marL="457200" lvl="0" indent="-311150" rtl="0">
              <a:lnSpc>
                <a:spcPct val="150000"/>
              </a:lnSpc>
              <a:spcBef>
                <a:spcPts val="0"/>
              </a:spcBef>
              <a:spcAft>
                <a:spcPts val="0"/>
              </a:spcAft>
              <a:buSzPts val="1300"/>
              <a:buChar char="●"/>
            </a:pPr>
            <a:r>
              <a:rPr lang="en" dirty="0"/>
              <a:t>Contained in tags such as &lt;SOAP-ENV:body&gt; and &lt;SOAP-ENV:envelope&gt;</a:t>
            </a:r>
            <a:endParaRPr dirty="0"/>
          </a:p>
          <a:p>
            <a:pPr marL="457200" lvl="0" indent="-311150" rtl="0">
              <a:lnSpc>
                <a:spcPct val="150000"/>
              </a:lnSpc>
              <a:spcBef>
                <a:spcPts val="0"/>
              </a:spcBef>
              <a:spcAft>
                <a:spcPts val="0"/>
              </a:spcAft>
              <a:buSzPts val="1300"/>
              <a:buChar char="●"/>
            </a:pPr>
            <a:r>
              <a:rPr lang="en" dirty="0"/>
              <a:t>Must be formatted according to XML document restraints</a:t>
            </a:r>
            <a:endParaRPr dirty="0"/>
          </a:p>
          <a:p>
            <a:pPr marL="457200" lvl="0" indent="-311150" rtl="0">
              <a:lnSpc>
                <a:spcPct val="150000"/>
              </a:lnSpc>
              <a:spcBef>
                <a:spcPts val="0"/>
              </a:spcBef>
              <a:spcAft>
                <a:spcPts val="0"/>
              </a:spcAft>
              <a:buSzPts val="1300"/>
              <a:buChar char="●"/>
            </a:pPr>
            <a:r>
              <a:rPr lang="en" dirty="0"/>
              <a:t>WSDL</a:t>
            </a:r>
            <a:endParaRPr dirty="0"/>
          </a:p>
          <a:p>
            <a:pPr marL="914400" lvl="1" indent="-298450" rtl="0">
              <a:lnSpc>
                <a:spcPct val="150000"/>
              </a:lnSpc>
              <a:spcBef>
                <a:spcPts val="0"/>
              </a:spcBef>
              <a:spcAft>
                <a:spcPts val="0"/>
              </a:spcAft>
              <a:buSzPts val="1100"/>
              <a:buChar char="○"/>
            </a:pPr>
            <a:r>
              <a:rPr lang="en" dirty="0"/>
              <a:t>Web Service Description Language</a:t>
            </a:r>
            <a:endParaRPr dirty="0"/>
          </a:p>
          <a:p>
            <a:pPr marL="1371600" lvl="2" indent="-298450" rtl="0">
              <a:lnSpc>
                <a:spcPct val="150000"/>
              </a:lnSpc>
              <a:spcBef>
                <a:spcPts val="0"/>
              </a:spcBef>
              <a:spcAft>
                <a:spcPts val="0"/>
              </a:spcAft>
              <a:buSzPts val="1100"/>
              <a:buChar char="■"/>
            </a:pPr>
            <a:r>
              <a:rPr lang="en" dirty="0"/>
              <a:t>XML based</a:t>
            </a:r>
            <a:endParaRPr dirty="0"/>
          </a:p>
          <a:p>
            <a:pPr marL="914400" lvl="1" indent="-298450" rtl="0">
              <a:lnSpc>
                <a:spcPct val="150000"/>
              </a:lnSpc>
              <a:spcBef>
                <a:spcPts val="0"/>
              </a:spcBef>
              <a:spcAft>
                <a:spcPts val="0"/>
              </a:spcAft>
              <a:buSzPts val="1100"/>
              <a:buChar char="○"/>
            </a:pPr>
            <a:r>
              <a:rPr lang="en" dirty="0"/>
              <a:t>Used for creating the “contract” between the client and server</a:t>
            </a:r>
            <a:endParaRPr dirty="0"/>
          </a:p>
          <a:p>
            <a:pPr marL="914400" lvl="1" indent="-298450">
              <a:lnSpc>
                <a:spcPct val="150000"/>
              </a:lnSpc>
              <a:spcBef>
                <a:spcPts val="0"/>
              </a:spcBef>
              <a:spcAft>
                <a:spcPts val="0"/>
              </a:spcAft>
              <a:buSzPts val="1100"/>
              <a:buChar char="○"/>
            </a:pPr>
            <a:r>
              <a:rPr lang="en" dirty="0"/>
              <a:t>Not necessary, but highly encouraged when using SOAP</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Headers</a:t>
            </a:r>
            <a:endParaRPr/>
          </a:p>
        </p:txBody>
      </p:sp>
      <p:sp>
        <p:nvSpPr>
          <p:cNvPr id="171" name="Shape 17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lnSpc>
                <a:spcPct val="150000"/>
              </a:lnSpc>
              <a:spcBef>
                <a:spcPts val="0"/>
              </a:spcBef>
              <a:spcAft>
                <a:spcPts val="0"/>
              </a:spcAft>
              <a:buSzPts val="1300"/>
              <a:buChar char="●"/>
            </a:pPr>
            <a:r>
              <a:rPr lang="en" dirty="0"/>
              <a:t>While the body and envelope are required, the header is optional</a:t>
            </a:r>
            <a:endParaRPr dirty="0"/>
          </a:p>
          <a:p>
            <a:pPr marL="457200" lvl="0" indent="-311150" rtl="0">
              <a:lnSpc>
                <a:spcPct val="150000"/>
              </a:lnSpc>
              <a:spcBef>
                <a:spcPts val="0"/>
              </a:spcBef>
              <a:spcAft>
                <a:spcPts val="0"/>
              </a:spcAft>
              <a:buSzPts val="1300"/>
              <a:buChar char="●"/>
            </a:pPr>
            <a:r>
              <a:rPr lang="en" dirty="0"/>
              <a:t>Also contained within tags, for example &lt;soap:header&gt;</a:t>
            </a:r>
            <a:endParaRPr dirty="0"/>
          </a:p>
          <a:p>
            <a:pPr marL="457200" lvl="0" indent="-311150" rtl="0">
              <a:lnSpc>
                <a:spcPct val="150000"/>
              </a:lnSpc>
              <a:spcBef>
                <a:spcPts val="0"/>
              </a:spcBef>
              <a:spcAft>
                <a:spcPts val="0"/>
              </a:spcAft>
              <a:buSzPts val="1300"/>
              <a:buChar char="●"/>
            </a:pPr>
            <a:r>
              <a:rPr lang="en" dirty="0"/>
              <a:t>Can contain two attributes</a:t>
            </a:r>
            <a:endParaRPr dirty="0"/>
          </a:p>
          <a:p>
            <a:pPr marL="914400" lvl="1" indent="-298450" rtl="0">
              <a:lnSpc>
                <a:spcPct val="150000"/>
              </a:lnSpc>
              <a:spcBef>
                <a:spcPts val="0"/>
              </a:spcBef>
              <a:spcAft>
                <a:spcPts val="0"/>
              </a:spcAft>
              <a:buSzPts val="1100"/>
              <a:buChar char="○"/>
            </a:pPr>
            <a:r>
              <a:rPr lang="en" dirty="0"/>
              <a:t>Actor - specify recipient of SOAP header</a:t>
            </a:r>
            <a:endParaRPr dirty="0"/>
          </a:p>
          <a:p>
            <a:pPr marL="914400" lvl="1" indent="-298450" rtl="0">
              <a:lnSpc>
                <a:spcPct val="150000"/>
              </a:lnSpc>
              <a:spcBef>
                <a:spcPts val="0"/>
              </a:spcBef>
              <a:spcAft>
                <a:spcPts val="0"/>
              </a:spcAft>
              <a:buSzPts val="1100"/>
              <a:buChar char="○"/>
            </a:pPr>
            <a:r>
              <a:rPr lang="en" dirty="0"/>
              <a:t>MustUnderstand - Displays the vitality of a header element (optional or required)</a:t>
            </a:r>
            <a:endParaRPr dirty="0"/>
          </a:p>
          <a:p>
            <a:pPr marL="1371600" lvl="2" indent="-298450" rtl="0">
              <a:lnSpc>
                <a:spcPct val="150000"/>
              </a:lnSpc>
              <a:spcBef>
                <a:spcPts val="0"/>
              </a:spcBef>
              <a:spcAft>
                <a:spcPts val="0"/>
              </a:spcAft>
              <a:buSzPts val="1100"/>
              <a:buChar char="■"/>
            </a:pPr>
            <a:r>
              <a:rPr lang="en" dirty="0"/>
              <a:t>Example: SOAP-ENV:mustUnderstand = “true” </a:t>
            </a:r>
            <a:endParaRPr dirty="0"/>
          </a:p>
          <a:p>
            <a:pPr marL="1828800" lvl="3" indent="-298450" rtl="0">
              <a:lnSpc>
                <a:spcPct val="150000"/>
              </a:lnSpc>
              <a:spcBef>
                <a:spcPts val="0"/>
              </a:spcBef>
              <a:spcAft>
                <a:spcPts val="0"/>
              </a:spcAft>
              <a:buSzPts val="1100"/>
              <a:buChar char="●"/>
            </a:pPr>
            <a:r>
              <a:rPr lang="en" dirty="0"/>
              <a:t>This indicates that the element is required</a:t>
            </a:r>
            <a:endParaRPr dirty="0"/>
          </a:p>
          <a:p>
            <a:pPr marL="457200" lvl="0" indent="-311150" rtl="0">
              <a:lnSpc>
                <a:spcPct val="150000"/>
              </a:lnSpc>
              <a:spcBef>
                <a:spcPts val="0"/>
              </a:spcBef>
              <a:spcAft>
                <a:spcPts val="0"/>
              </a:spcAft>
              <a:buSzPts val="1300"/>
              <a:buChar char="●"/>
            </a:pPr>
            <a:r>
              <a:rPr lang="en" dirty="0"/>
              <a:t>Can have multiple header elements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Faults &amp; Fault Codes</a:t>
            </a:r>
            <a:endParaRPr/>
          </a:p>
        </p:txBody>
      </p:sp>
      <p:sp>
        <p:nvSpPr>
          <p:cNvPr id="177" name="Shape 17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lnSpc>
                <a:spcPct val="150000"/>
              </a:lnSpc>
              <a:spcBef>
                <a:spcPts val="0"/>
              </a:spcBef>
              <a:spcAft>
                <a:spcPts val="0"/>
              </a:spcAft>
              <a:buSzPts val="1300"/>
              <a:buChar char="●"/>
            </a:pPr>
            <a:r>
              <a:rPr lang="en" dirty="0"/>
              <a:t>Faults exist as a subelement in the body</a:t>
            </a:r>
            <a:endParaRPr dirty="0"/>
          </a:p>
          <a:p>
            <a:pPr marL="914400" lvl="1" indent="-298450" rtl="0">
              <a:lnSpc>
                <a:spcPct val="150000"/>
              </a:lnSpc>
              <a:spcBef>
                <a:spcPts val="0"/>
              </a:spcBef>
              <a:spcAft>
                <a:spcPts val="0"/>
              </a:spcAft>
              <a:buSzPts val="1100"/>
              <a:buChar char="○"/>
            </a:pPr>
            <a:r>
              <a:rPr lang="en" dirty="0"/>
              <a:t>Faults are OPTIONAL</a:t>
            </a:r>
            <a:endParaRPr dirty="0"/>
          </a:p>
          <a:p>
            <a:pPr marL="457200" lvl="0" indent="-311150" rtl="0">
              <a:lnSpc>
                <a:spcPct val="150000"/>
              </a:lnSpc>
              <a:spcBef>
                <a:spcPts val="0"/>
              </a:spcBef>
              <a:spcAft>
                <a:spcPts val="0"/>
              </a:spcAft>
              <a:buSzPts val="1300"/>
              <a:buChar char="●"/>
            </a:pPr>
            <a:r>
              <a:rPr lang="en" dirty="0"/>
              <a:t>Fault is also contained in tags (&lt;fault&gt;)</a:t>
            </a:r>
            <a:endParaRPr dirty="0"/>
          </a:p>
          <a:p>
            <a:pPr marL="457200" lvl="0" indent="-311150" rtl="0">
              <a:lnSpc>
                <a:spcPct val="150000"/>
              </a:lnSpc>
              <a:spcBef>
                <a:spcPts val="0"/>
              </a:spcBef>
              <a:spcAft>
                <a:spcPts val="0"/>
              </a:spcAft>
              <a:buSzPts val="1300"/>
              <a:buChar char="●"/>
            </a:pPr>
            <a:r>
              <a:rPr lang="en" dirty="0"/>
              <a:t>Used for reporting errors</a:t>
            </a:r>
            <a:endParaRPr dirty="0"/>
          </a:p>
          <a:p>
            <a:pPr marL="457200" lvl="0" indent="-311150" rtl="0">
              <a:lnSpc>
                <a:spcPct val="150000"/>
              </a:lnSpc>
              <a:spcBef>
                <a:spcPts val="0"/>
              </a:spcBef>
              <a:spcAft>
                <a:spcPts val="0"/>
              </a:spcAft>
              <a:buSzPts val="1300"/>
              <a:buChar char="●"/>
            </a:pPr>
            <a:r>
              <a:rPr lang="en" dirty="0"/>
              <a:t>SOAP messages carry one fault block</a:t>
            </a:r>
            <a:endParaRPr dirty="0"/>
          </a:p>
          <a:p>
            <a:pPr marL="457200" lvl="0" indent="-311150" rtl="0">
              <a:lnSpc>
                <a:spcPct val="150000"/>
              </a:lnSpc>
              <a:spcBef>
                <a:spcPts val="0"/>
              </a:spcBef>
              <a:spcAft>
                <a:spcPts val="0"/>
              </a:spcAft>
              <a:buSzPts val="1300"/>
              <a:buChar char="●"/>
            </a:pPr>
            <a:r>
              <a:rPr lang="en" dirty="0"/>
              <a:t>Whereas HTTP binding successful bindings are in the 200-299, SOAP Fault linked to 500-599 range</a:t>
            </a:r>
            <a:endParaRPr dirty="0"/>
          </a:p>
          <a:p>
            <a:pPr marL="457200" lvl="0" indent="-311150">
              <a:lnSpc>
                <a:spcPct val="150000"/>
              </a:lnSpc>
              <a:spcBef>
                <a:spcPts val="0"/>
              </a:spcBef>
              <a:spcAft>
                <a:spcPts val="0"/>
              </a:spcAft>
              <a:buSzPts val="1300"/>
              <a:buChar char="●"/>
            </a:pPr>
            <a:r>
              <a:rPr lang="en" dirty="0"/>
              <a:t>Fault codes and their values are required for faults. The values of the codes can be found </a:t>
            </a:r>
            <a:r>
              <a:rPr lang="en" u="sng" dirty="0">
                <a:solidFill>
                  <a:schemeClr val="hlink"/>
                </a:solidFill>
                <a:hlinkClick r:id="rId3"/>
              </a:rPr>
              <a:t>here</a:t>
            </a:r>
            <a:r>
              <a:rPr lang="en" dirty="0"/>
              <a: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End-to-End Data Flow</a:t>
            </a:r>
            <a:endParaRPr/>
          </a:p>
        </p:txBody>
      </p:sp>
      <p:sp>
        <p:nvSpPr>
          <p:cNvPr id="183" name="Shape 18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endParaRPr dirty="0"/>
          </a:p>
          <a:p>
            <a:pPr marL="457200" lvl="0" indent="-311150" rtl="0">
              <a:spcBef>
                <a:spcPts val="0"/>
              </a:spcBef>
              <a:spcAft>
                <a:spcPts val="0"/>
              </a:spcAft>
              <a:buSzPts val="1300"/>
              <a:buChar char="●"/>
            </a:pPr>
            <a:r>
              <a:rPr lang="en" dirty="0" smtClean="0"/>
              <a:t>Data flow diagrams are a useful tool for explaining the flow of data.</a:t>
            </a:r>
          </a:p>
          <a:p>
            <a:pPr lvl="1" indent="-311150">
              <a:spcBef>
                <a:spcPts val="0"/>
              </a:spcBef>
              <a:buSzPts val="1300"/>
              <a:buFont typeface="Courier New" panose="02070309020205020404" pitchFamily="49" charset="0"/>
              <a:buChar char="o"/>
            </a:pPr>
            <a:r>
              <a:rPr lang="en" dirty="0" smtClean="0"/>
              <a:t>DFD or data flow diagrams map out the flow of information from one end to another. This is a very basic concept for explaining this flow or communication to customers/clients .</a:t>
            </a:r>
          </a:p>
          <a:p>
            <a:pPr lvl="1" indent="-311150">
              <a:spcBef>
                <a:spcPts val="0"/>
              </a:spcBef>
              <a:buSzPts val="1300"/>
              <a:buFont typeface="Courier New" panose="02070309020205020404" pitchFamily="49" charset="0"/>
              <a:buChar char="o"/>
            </a:pPr>
            <a:r>
              <a:rPr lang="en" dirty="0" smtClean="0"/>
              <a:t>When constructing DFD’s, one must be sure to include each phase of the transfer, so that the representation shows data, as the name states, flowing from one end of the spectrum to another.</a:t>
            </a:r>
          </a:p>
          <a:p>
            <a:pPr marL="457200" lvl="0" indent="-311150" rtl="0">
              <a:spcBef>
                <a:spcPts val="0"/>
              </a:spcBef>
              <a:spcAft>
                <a:spcPts val="0"/>
              </a:spcAft>
              <a:buSzPts val="1300"/>
              <a:buChar char="●"/>
            </a:pPr>
            <a:r>
              <a:rPr lang="en" dirty="0" smtClean="0"/>
              <a:t>HTTPS </a:t>
            </a:r>
            <a:r>
              <a:rPr lang="en" dirty="0"/>
              <a:t>and SOAP allows sending/receiving businesses documents utilizing their respective protocols.</a:t>
            </a:r>
            <a:endParaRPr dirty="0"/>
          </a:p>
          <a:p>
            <a:pPr marL="457200" lvl="0" indent="-311150" rtl="0">
              <a:spcBef>
                <a:spcPts val="0"/>
              </a:spcBef>
              <a:spcAft>
                <a:spcPts val="0"/>
              </a:spcAft>
              <a:buSzPts val="1300"/>
              <a:buChar char="●"/>
            </a:pPr>
            <a:r>
              <a:rPr lang="en" dirty="0"/>
              <a:t>The in and outbound data flows contribute to the end-to-end data flow which is best represented with the communication metaphor.</a:t>
            </a:r>
            <a:endParaRPr dirty="0"/>
          </a:p>
          <a:p>
            <a:pPr marL="914400" lvl="1" indent="-298450" rtl="0">
              <a:spcBef>
                <a:spcPts val="0"/>
              </a:spcBef>
              <a:spcAft>
                <a:spcPts val="0"/>
              </a:spcAft>
              <a:buSzPts val="1100"/>
              <a:buChar char="○"/>
            </a:pPr>
            <a:r>
              <a:rPr lang="en" dirty="0"/>
              <a:t>Jack calls Jill. The signal travels through the communication web to Jill’s phone. In order for the signal to travel, a number of protocols/rules have to be fulfilled</a:t>
            </a:r>
            <a:r>
              <a:rPr lang="en" dirty="0" smtClean="0"/>
              <a:t>.</a:t>
            </a:r>
          </a:p>
          <a:p>
            <a:pPr marL="615950" lvl="1" indent="0" rtl="0">
              <a:spcBef>
                <a:spcPts val="0"/>
              </a:spcBef>
              <a:spcAft>
                <a:spcPts val="0"/>
              </a:spcAft>
              <a:buSzPts val="1100"/>
              <a:buNone/>
            </a:pPr>
            <a:endParaRPr lang="en" dirty="0"/>
          </a:p>
          <a:p>
            <a:pPr marL="914400" lvl="1" indent="-298450" rtl="0">
              <a:spcBef>
                <a:spcPts val="0"/>
              </a:spcBef>
              <a:spcAft>
                <a:spcPts val="0"/>
              </a:spcAft>
              <a:buSzPts val="1100"/>
              <a:buChar char="○"/>
            </a:pPr>
            <a:endParaRPr lang="en" dirty="0" smtClean="0"/>
          </a:p>
          <a:p>
            <a:pPr marL="914400" lvl="1" indent="-298450" rtl="0">
              <a:spcBef>
                <a:spcPts val="0"/>
              </a:spcBef>
              <a:spcAft>
                <a:spcPts val="0"/>
              </a:spcAft>
              <a:buSzPts val="1100"/>
              <a:buChar char="○"/>
            </a:pPr>
            <a:endParaRPr dirty="0"/>
          </a:p>
          <a:p>
            <a:pPr marL="457200" lvl="0" indent="0" rtl="0">
              <a:spcBef>
                <a:spcPts val="1600"/>
              </a:spcBef>
              <a:spcAft>
                <a:spcPts val="1600"/>
              </a:spcAft>
              <a:buNone/>
            </a:pPr>
            <a:r>
              <a:rPr lang="en" dirty="0"/>
              <a:t> </a:t>
            </a: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648</Words>
  <Application>Microsoft Office PowerPoint</Application>
  <PresentationFormat>On-screen Show (16:9)</PresentationFormat>
  <Paragraphs>91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Courier New</vt:lpstr>
      <vt:lpstr>Montserrat</vt:lpstr>
      <vt:lpstr>Lato</vt:lpstr>
      <vt:lpstr>Focus</vt:lpstr>
      <vt:lpstr>SOAP </vt:lpstr>
      <vt:lpstr>Overview</vt:lpstr>
      <vt:lpstr>SOAP: Defined</vt:lpstr>
      <vt:lpstr>What is it?</vt:lpstr>
      <vt:lpstr>The Structure of SOAP</vt:lpstr>
      <vt:lpstr>Envelopes, Bodies, and WSDL</vt:lpstr>
      <vt:lpstr>Headers</vt:lpstr>
      <vt:lpstr>Faults &amp; Fault Codes</vt:lpstr>
      <vt:lpstr>End-to-End Data Flow</vt:lpstr>
      <vt:lpstr>Resources</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SOAP</dc:title>
  <dc:creator>Gabriel Vance</dc:creator>
  <cp:lastModifiedBy>Gabriel Vance</cp:lastModifiedBy>
  <cp:revision>4</cp:revision>
  <dcterms:modified xsi:type="dcterms:W3CDTF">2018-05-21T01:08:02Z</dcterms:modified>
</cp:coreProperties>
</file>