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3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0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83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1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170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79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05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0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86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8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7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B6C72-4CA0-4D2A-A4A7-F1B0C69CCBE6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E00117-02B0-4F64-94C6-927AFD554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guides/gs/rest-service/" TargetMode="External"/><Relationship Id="rId2" Type="http://schemas.openxmlformats.org/officeDocument/2006/relationships/hyperlink" Target="https://spring.io/understanding/RE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bmc.com/blogs/rest-vs-crud-whats-the-difference/" TargetMode="External"/><Relationship Id="rId4" Type="http://schemas.openxmlformats.org/officeDocument/2006/relationships/hyperlink" Target="https://www.ics.uci.edu/~fielding/pubs/dissertation/rest_arch_style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icapis.com/defining-stateful-vs-stateless-web-services/" TargetMode="External"/><Relationship Id="rId2" Type="http://schemas.openxmlformats.org/officeDocument/2006/relationships/hyperlink" Target="https://blog.versionone.com/understand-how-and-why-rest-apis-work-demonstrated-with-the-versionone-data-api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ulesoft.com/resources/api/what-is-rest-api-desig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Gabriel Vance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7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Pivotal Software. Spring (2018).</a:t>
            </a:r>
            <a:endParaRPr lang="en-US" dirty="0"/>
          </a:p>
          <a:p>
            <a:pPr lvl="1"/>
            <a:r>
              <a:rPr lang="en-US" dirty="0"/>
              <a:t>Retrieved from: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spring.io/understanding/REST</a:t>
            </a:r>
            <a:endParaRPr lang="en-US" dirty="0" smtClean="0"/>
          </a:p>
          <a:p>
            <a:pPr lvl="1"/>
            <a:r>
              <a:rPr lang="en-US" dirty="0"/>
              <a:t>Retrieved from: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://spring.io/guides/gs/rest-service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Roy Thomas Fielding.  Chapter 5, Dissertation, University of California, Irvine (2000). </a:t>
            </a:r>
          </a:p>
          <a:p>
            <a:pPr lvl="1"/>
            <a:r>
              <a:rPr lang="en-US" dirty="0"/>
              <a:t>Retrieved </a:t>
            </a:r>
            <a:r>
              <a:rPr lang="en-US" dirty="0" smtClean="0"/>
              <a:t>from: </a:t>
            </a:r>
            <a:r>
              <a:rPr lang="en-US" dirty="0" smtClean="0">
                <a:hlinkClick r:id="rId4"/>
              </a:rPr>
              <a:t>https://www.ics.uci.edu/~fielding/pubs/dissertation/rest_arch_style.htm</a:t>
            </a:r>
            <a:endParaRPr lang="en-US" dirty="0" smtClean="0"/>
          </a:p>
          <a:p>
            <a:r>
              <a:rPr lang="en-US" dirty="0"/>
              <a:t>Steven Watts. BMC Blogs (2018).</a:t>
            </a:r>
          </a:p>
          <a:p>
            <a:pPr lvl="1"/>
            <a:r>
              <a:rPr lang="en-US" dirty="0"/>
              <a:t>Retrieved from: </a:t>
            </a:r>
            <a:r>
              <a:rPr lang="en-US" dirty="0">
                <a:hlinkClick r:id="rId5"/>
              </a:rPr>
              <a:t>http://www.bmc.com/blogs/rest-vs-crud-whats-the-difference/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9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and HTTP </a:t>
            </a:r>
            <a:r>
              <a:rPr lang="en-US" dirty="0"/>
              <a:t>D</a:t>
            </a:r>
            <a:r>
              <a:rPr lang="en-US" dirty="0" smtClean="0"/>
              <a:t>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REST - representational state transfer</a:t>
            </a:r>
          </a:p>
          <a:p>
            <a:pPr lvl="1"/>
            <a:r>
              <a:rPr lang="en-US" dirty="0" smtClean="0"/>
              <a:t>Introduced by Roy Fielding in 2000</a:t>
            </a:r>
          </a:p>
          <a:p>
            <a:pPr lvl="1"/>
            <a:r>
              <a:rPr lang="en-US" dirty="0" smtClean="0"/>
              <a:t>“The architecture of the web” – Joe Gregorio, software developer, Google</a:t>
            </a:r>
          </a:p>
          <a:p>
            <a:pPr lvl="1"/>
            <a:r>
              <a:rPr lang="en-US" dirty="0" smtClean="0"/>
              <a:t>Essential knowledge for building web based applications and working in relation with HTTP</a:t>
            </a:r>
          </a:p>
          <a:p>
            <a:r>
              <a:rPr lang="en-US" dirty="0" smtClean="0"/>
              <a:t>HTTP - hypertext transfer protocol</a:t>
            </a:r>
          </a:p>
          <a:p>
            <a:pPr lvl="1"/>
            <a:r>
              <a:rPr lang="en-US" dirty="0" smtClean="0"/>
              <a:t>Also co-authored by Roy Fielding</a:t>
            </a:r>
          </a:p>
          <a:p>
            <a:pPr lvl="1"/>
            <a:r>
              <a:rPr lang="en-US" dirty="0" smtClean="0"/>
              <a:t>Maintains the protocols or rules for communication with web based applications (similar to a telephone operator)</a:t>
            </a:r>
          </a:p>
          <a:p>
            <a:pPr lvl="1"/>
            <a:r>
              <a:rPr lang="en-US" dirty="0" smtClean="0"/>
              <a:t>Client “calls” the web server (request) and the resource answers (response)</a:t>
            </a:r>
          </a:p>
          <a:p>
            <a:pPr marL="457200" lvl="1" indent="0">
              <a:buNone/>
            </a:pPr>
            <a:r>
              <a:rPr lang="en-US" sz="3200" dirty="0" smtClean="0"/>
              <a:t>REST and HTTP work together to deliver resources to clients in a presentable manner. One might compare them to the “rules” of the Internet. 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4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HTTP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HTTP verbs </a:t>
            </a:r>
            <a:r>
              <a:rPr lang="en-US" b="1" u="sng" dirty="0" smtClean="0"/>
              <a:t>relate </a:t>
            </a:r>
            <a:r>
              <a:rPr lang="en-US" b="1" u="sng" dirty="0" smtClean="0"/>
              <a:t>to CRUD (create, read, update, delete) operations </a:t>
            </a:r>
          </a:p>
          <a:p>
            <a:pPr lvl="1"/>
            <a:r>
              <a:rPr lang="en-US" b="1" u="sng" dirty="0" smtClean="0"/>
              <a:t>POST</a:t>
            </a:r>
            <a:r>
              <a:rPr lang="en-US" dirty="0" smtClean="0"/>
              <a:t> – </a:t>
            </a:r>
            <a:r>
              <a:rPr lang="en-US" b="1" dirty="0" smtClean="0"/>
              <a:t>Create</a:t>
            </a:r>
            <a:r>
              <a:rPr lang="en-US" dirty="0" smtClean="0"/>
              <a:t> something on the web. Renders HTTP 201 response code if successful, or 409 if the source already exists</a:t>
            </a:r>
          </a:p>
          <a:p>
            <a:pPr lvl="1"/>
            <a:r>
              <a:rPr lang="en-US" b="1" u="sng" dirty="0" smtClean="0"/>
              <a:t>GET</a:t>
            </a:r>
            <a:r>
              <a:rPr lang="en-US" dirty="0" smtClean="0"/>
              <a:t> – </a:t>
            </a:r>
            <a:r>
              <a:rPr lang="en-US" b="1" dirty="0" smtClean="0"/>
              <a:t>Read</a:t>
            </a:r>
            <a:r>
              <a:rPr lang="en-US" dirty="0" smtClean="0"/>
              <a:t> representation of the source. </a:t>
            </a:r>
          </a:p>
          <a:p>
            <a:pPr lvl="1"/>
            <a:r>
              <a:rPr lang="en-US" b="1" u="sng" dirty="0" smtClean="0"/>
              <a:t>PUT</a:t>
            </a:r>
            <a:r>
              <a:rPr lang="en-US" dirty="0" smtClean="0"/>
              <a:t> – </a:t>
            </a:r>
            <a:r>
              <a:rPr lang="en-US" b="1" dirty="0" smtClean="0"/>
              <a:t>Update/Replace</a:t>
            </a:r>
            <a:r>
              <a:rPr lang="en-US" dirty="0" smtClean="0"/>
              <a:t> resources on the web</a:t>
            </a:r>
          </a:p>
          <a:p>
            <a:pPr lvl="1"/>
            <a:r>
              <a:rPr lang="en-US" b="1" u="sng" dirty="0" smtClean="0"/>
              <a:t>PATCH</a:t>
            </a:r>
            <a:r>
              <a:rPr lang="en-US" dirty="0" smtClean="0"/>
              <a:t> – </a:t>
            </a:r>
            <a:r>
              <a:rPr lang="en-US" b="1" dirty="0" smtClean="0"/>
              <a:t>Update/Modify </a:t>
            </a:r>
            <a:r>
              <a:rPr lang="en-US" dirty="0" smtClean="0"/>
              <a:t>changes to the resource, </a:t>
            </a:r>
            <a:r>
              <a:rPr lang="en-US" b="1" dirty="0" smtClean="0"/>
              <a:t>not</a:t>
            </a:r>
            <a:r>
              <a:rPr lang="en-US" dirty="0" smtClean="0"/>
              <a:t> the entire source. </a:t>
            </a:r>
            <a:endParaRPr lang="en-US" dirty="0" smtClean="0"/>
          </a:p>
          <a:p>
            <a:pPr lvl="1"/>
            <a:r>
              <a:rPr lang="en-US" b="1" u="sng" dirty="0" smtClean="0"/>
              <a:t>DELETE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b="1" dirty="0" smtClean="0"/>
              <a:t>Delete </a:t>
            </a:r>
            <a:r>
              <a:rPr lang="en-US" dirty="0" smtClean="0"/>
              <a:t>the resource</a:t>
            </a:r>
          </a:p>
          <a:p>
            <a:pPr lvl="1"/>
            <a:endParaRPr lang="en-US" b="1" u="sng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All verbs can yield a HTTP response code of 404 (Not Found) (i.e. cannot update item, cannot delete item, etc.)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Comparatively, if the delete/update/GET is successful, all HTTP verbs (except POST) will render a HTTP response code of 200 (OK)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95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and the Modern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REST is used to facilitate communication/interaction between web </a:t>
            </a:r>
            <a:r>
              <a:rPr lang="en-US" dirty="0" smtClean="0"/>
              <a:t>applications (servers) </a:t>
            </a:r>
            <a:r>
              <a:rPr lang="en-US" dirty="0" smtClean="0"/>
              <a:t>and clients </a:t>
            </a:r>
          </a:p>
          <a:p>
            <a:r>
              <a:rPr lang="en-US" dirty="0" smtClean="0"/>
              <a:t>It is a stateless protocol that aims to represent the state transfer of an application</a:t>
            </a:r>
          </a:p>
          <a:p>
            <a:r>
              <a:rPr lang="en-US" dirty="0" smtClean="0"/>
              <a:t>Because applications vary (message windows, twitter feed, video playlist, shopping card), REST ensures that differing applications can be handled by the client</a:t>
            </a:r>
          </a:p>
          <a:p>
            <a:r>
              <a:rPr lang="en-US" dirty="0" smtClean="0"/>
              <a:t>The CRUD functions (discussed on the next slide) </a:t>
            </a:r>
            <a:r>
              <a:rPr lang="en-US" dirty="0" smtClean="0"/>
              <a:t>issue standard HTTP requests that work with API’s </a:t>
            </a:r>
            <a:endParaRPr lang="en-US" dirty="0" smtClean="0"/>
          </a:p>
          <a:p>
            <a:r>
              <a:rPr lang="en-US" dirty="0" smtClean="0"/>
              <a:t>Sets restrictions </a:t>
            </a:r>
            <a:r>
              <a:rPr lang="en-US" dirty="0" smtClean="0"/>
              <a:t>that are both enabling and restrictive in nature</a:t>
            </a:r>
          </a:p>
          <a:p>
            <a:r>
              <a:rPr lang="en-US" dirty="0" smtClean="0"/>
              <a:t>Designed around resources, allowing the client to access media and data in the most efficient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5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REST </a:t>
            </a:r>
            <a:r>
              <a:rPr lang="en-US" dirty="0" smtClean="0"/>
              <a:t>Features/Constraints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Uniform </a:t>
            </a:r>
            <a:r>
              <a:rPr lang="en-US" dirty="0" smtClean="0"/>
              <a:t>Interface – What distinguishes REST from other architectural; styles. Encourages customization within development while still adhering to original standards. </a:t>
            </a:r>
          </a:p>
          <a:p>
            <a:pPr lvl="1"/>
            <a:r>
              <a:rPr lang="en-US" dirty="0" smtClean="0"/>
              <a:t>Also efficient for transfer of media</a:t>
            </a:r>
            <a:endParaRPr lang="en-US" dirty="0" smtClean="0"/>
          </a:p>
          <a:p>
            <a:r>
              <a:rPr lang="en-US" dirty="0" smtClean="0"/>
              <a:t>Stateless – Communication is stateless. </a:t>
            </a:r>
            <a:r>
              <a:rPr lang="en-US" dirty="0" smtClean="0"/>
              <a:t>The session between client and server is given enough information to maintain the request. </a:t>
            </a:r>
          </a:p>
          <a:p>
            <a:pPr lvl="1"/>
            <a:r>
              <a:rPr lang="en-US" dirty="0" smtClean="0"/>
              <a:t>This places more emphasis on client-side management of data instead of the server</a:t>
            </a:r>
          </a:p>
          <a:p>
            <a:r>
              <a:rPr lang="en-US" dirty="0" smtClean="0"/>
              <a:t>Cacheable – Interprets whether requested data can be cached or not. If so, the data is cached, allowing the client to use the data later.</a:t>
            </a:r>
          </a:p>
          <a:p>
            <a:pPr lvl="1"/>
            <a:r>
              <a:rPr lang="en-US" dirty="0" smtClean="0"/>
              <a:t>Works alongside statelessness to give more power to client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976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REST </a:t>
            </a:r>
            <a:r>
              <a:rPr lang="en-US" dirty="0" smtClean="0"/>
              <a:t>Features/Constraints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Client-Server – Separates concerns between client and server. This utilizes deployment of the user interface and scales the server components.</a:t>
            </a:r>
          </a:p>
          <a:p>
            <a:pPr lvl="1"/>
            <a:r>
              <a:rPr lang="en-US" dirty="0" smtClean="0"/>
              <a:t>Improves portability/accessibility from multiple platforms</a:t>
            </a:r>
            <a:endParaRPr lang="en-US" dirty="0"/>
          </a:p>
          <a:p>
            <a:r>
              <a:rPr lang="en-US" dirty="0"/>
              <a:t>Layered </a:t>
            </a:r>
            <a:r>
              <a:rPr lang="en-US" dirty="0" smtClean="0"/>
              <a:t>System – Allows a hierarchical system of layers that allow each other to act “blindly” of the other layers. Each layer can focus on their own part of the application, creating decentralized control.</a:t>
            </a:r>
          </a:p>
          <a:p>
            <a:pPr lvl="1"/>
            <a:r>
              <a:rPr lang="en-US" dirty="0" smtClean="0"/>
              <a:t>Manages legacy services, ensuring they are not </a:t>
            </a:r>
            <a:r>
              <a:rPr lang="en-US" dirty="0" err="1" smtClean="0"/>
              <a:t>overriden</a:t>
            </a:r>
            <a:r>
              <a:rPr lang="en-US" dirty="0" smtClean="0"/>
              <a:t> by new services</a:t>
            </a:r>
            <a:endParaRPr lang="en-US" dirty="0"/>
          </a:p>
          <a:p>
            <a:r>
              <a:rPr lang="en-US" dirty="0"/>
              <a:t>Code on </a:t>
            </a:r>
            <a:r>
              <a:rPr lang="en-US" dirty="0" smtClean="0"/>
              <a:t>Demand – Simplifies client state by allowing codes to be downloaded and executed. </a:t>
            </a:r>
          </a:p>
          <a:p>
            <a:pPr lvl="1"/>
            <a:r>
              <a:rPr lang="en-US" dirty="0" smtClean="0"/>
              <a:t>Reduces visibility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99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Stateless client/server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States are conditions at a current time, therefore statelessness is independent of conditions</a:t>
            </a:r>
          </a:p>
          <a:p>
            <a:r>
              <a:rPr lang="en-US" dirty="0" smtClean="0"/>
              <a:t>Allows parsing of elements independently of themselves and the client</a:t>
            </a:r>
          </a:p>
          <a:p>
            <a:r>
              <a:rPr lang="en-US" dirty="0" smtClean="0"/>
              <a:t>Because this doesn’t rely on any server state, it can be stored in a cache client side, independent of the server</a:t>
            </a:r>
          </a:p>
          <a:p>
            <a:r>
              <a:rPr lang="en-US" dirty="0" smtClean="0"/>
              <a:t>The primary focus is statelessness is to remove the </a:t>
            </a:r>
            <a:r>
              <a:rPr lang="en-US" dirty="0" err="1" smtClean="0"/>
              <a:t>stateful</a:t>
            </a:r>
            <a:r>
              <a:rPr lang="en-US" dirty="0" smtClean="0"/>
              <a:t> computer, i.e. more data in the hands of the client and less on the server.</a:t>
            </a:r>
          </a:p>
          <a:p>
            <a:r>
              <a:rPr lang="en-US" dirty="0" smtClean="0"/>
              <a:t>Instead of the server holding the session state, the client will hold it</a:t>
            </a:r>
          </a:p>
          <a:p>
            <a:r>
              <a:rPr lang="en-US" dirty="0" smtClean="0"/>
              <a:t>All in all, no information is retained by sender or receiver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0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 is an architectural style used in applications and also for sharing media</a:t>
            </a:r>
          </a:p>
          <a:p>
            <a:r>
              <a:rPr lang="en-US" dirty="0" smtClean="0"/>
              <a:t>The features of REST are various and optimize availability of sources</a:t>
            </a:r>
          </a:p>
          <a:p>
            <a:r>
              <a:rPr lang="en-US" dirty="0" smtClean="0"/>
              <a:t>Clients and servers “talk” to each other in requests/response fashion</a:t>
            </a:r>
          </a:p>
          <a:p>
            <a:r>
              <a:rPr lang="en-US" dirty="0" smtClean="0"/>
              <a:t> Statelessness helps REST by giving more “power” to the client</a:t>
            </a:r>
          </a:p>
          <a:p>
            <a:r>
              <a:rPr lang="en-US" dirty="0" smtClean="0"/>
              <a:t>There are 6 verbs associated with CRUD that HTTP utilizes for interaction between clients/servers</a:t>
            </a:r>
          </a:p>
          <a:p>
            <a:r>
              <a:rPr lang="en-US" dirty="0" smtClean="0"/>
              <a:t>REST is extremely optimal for the transfer of information and must be understood for web development in the modern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1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Josh Gough. </a:t>
            </a:r>
            <a:r>
              <a:rPr lang="en-US" dirty="0" err="1"/>
              <a:t>VersionOne</a:t>
            </a:r>
            <a:r>
              <a:rPr lang="en-US" dirty="0"/>
              <a:t> Blog (2013).</a:t>
            </a:r>
          </a:p>
          <a:p>
            <a:pPr lvl="1"/>
            <a:r>
              <a:rPr lang="en-US" dirty="0"/>
              <a:t>Retrieved from: </a:t>
            </a:r>
            <a:r>
              <a:rPr lang="en-US" dirty="0">
                <a:hlinkClick r:id="rId2"/>
              </a:rPr>
              <a:t>https://blog.versionone.com/understand-how-and-why-rest-apis-work-demonstrated-with-the-versionone-data-api/</a:t>
            </a:r>
            <a:endParaRPr lang="en-US" dirty="0"/>
          </a:p>
          <a:p>
            <a:r>
              <a:rPr lang="en-US" dirty="0"/>
              <a:t>Kristopher Sandoval. Nordic APIS (2017).</a:t>
            </a:r>
          </a:p>
          <a:p>
            <a:pPr lvl="1"/>
            <a:r>
              <a:rPr lang="en-US" dirty="0"/>
              <a:t>Retrieved from: </a:t>
            </a:r>
            <a:r>
              <a:rPr lang="en-US" dirty="0">
                <a:hlinkClick r:id="rId3"/>
              </a:rPr>
              <a:t>https://nordicapis.com/defining-stateful-vs-stateless-web-services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err="1" smtClean="0"/>
              <a:t>MuleSoft</a:t>
            </a:r>
            <a:r>
              <a:rPr lang="en-US" dirty="0" smtClean="0"/>
              <a:t> (2018).</a:t>
            </a:r>
          </a:p>
          <a:p>
            <a:pPr lvl="1"/>
            <a:r>
              <a:rPr lang="en-US" dirty="0" smtClean="0"/>
              <a:t>Retrieved from: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www.mulesoft.com/resources/api/what-is-rest-api-design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394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1096</TotalTime>
  <Words>845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REST</vt:lpstr>
      <vt:lpstr>REST and HTTP Defined</vt:lpstr>
      <vt:lpstr>HTTP Verbs</vt:lpstr>
      <vt:lpstr>REST and the Modern Web</vt:lpstr>
      <vt:lpstr>REST Features/Constraints</vt:lpstr>
      <vt:lpstr>REST Features/Constraints (cont.)</vt:lpstr>
      <vt:lpstr>Stateless client/server</vt:lpstr>
      <vt:lpstr>Summary</vt:lpstr>
      <vt:lpstr>Sources</vt:lpstr>
      <vt:lpstr>Sources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</dc:title>
  <dc:creator>Gabriel Vance</dc:creator>
  <cp:lastModifiedBy>Gabriel Vance</cp:lastModifiedBy>
  <cp:revision>24</cp:revision>
  <dcterms:created xsi:type="dcterms:W3CDTF">2018-05-05T17:51:30Z</dcterms:created>
  <dcterms:modified xsi:type="dcterms:W3CDTF">2018-05-07T04:22:21Z</dcterms:modified>
</cp:coreProperties>
</file>