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9" r:id="rId3"/>
    <p:sldId id="258" r:id="rId4"/>
    <p:sldId id="260" r:id="rId5"/>
    <p:sldId id="261" r:id="rId6"/>
    <p:sldId id="262" r:id="rId7"/>
    <p:sldId id="264" r:id="rId8"/>
    <p:sldId id="265" r:id="rId9"/>
    <p:sldId id="266" r:id="rId10"/>
    <p:sldId id="267" r:id="rId11"/>
    <p:sldId id="268" r:id="rId12"/>
    <p:sldId id="269" r:id="rId13"/>
    <p:sldId id="270" r:id="rId14"/>
    <p:sldId id="272" r:id="rId15"/>
    <p:sldId id="273" r:id="rId16"/>
    <p:sldId id="271"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8A87A34-81AB-432B-8DAE-1953F412C126}" type="datetimeFigureOut">
              <a:rPr lang="en-US" smtClean="0"/>
              <a:t>3/9/2019</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436300280"/>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2948858"/>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0422506"/>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8469752"/>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7769933"/>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9446003"/>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5046140"/>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2794785"/>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508511"/>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807964964"/>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8A87A34-81AB-432B-8DAE-1953F412C126}" type="datetimeFigureOut">
              <a:rPr lang="en-US" smtClean="0"/>
              <a:t>3/9/2019</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139926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advClick="0"/>
    </mc:Choice>
    <mc:Fallback>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8A87A34-81AB-432B-8DAE-1953F412C126}" type="datetimeFigureOut">
              <a:rPr lang="en-US" smtClean="0"/>
              <a:pPr/>
              <a:t>3/9/2019</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10954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p14:dur="250" advClick="0"/>
    </mc:Choice>
    <mc:Fallback>
      <p:transition advClick="0"/>
    </mc:Fallback>
  </mc:AlternateConten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f8jessew.gblearn.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effekt/HackLassond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ongodb.com/" TargetMode="External"/><Relationship Id="rId7" Type="http://schemas.openxmlformats.org/officeDocument/2006/relationships/hyperlink" Target="https://github.com/effekt/HackLassonde"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6" Type="http://schemas.openxmlformats.org/officeDocument/2006/relationships/hyperlink" Target="https://code.visualstudio.com/" TargetMode="External"/><Relationship Id="rId5" Type="http://schemas.openxmlformats.org/officeDocument/2006/relationships/hyperlink" Target="https://www.getpostman.com/" TargetMode="External"/><Relationship Id="rId4" Type="http://schemas.openxmlformats.org/officeDocument/2006/relationships/hyperlink" Target="https://robomongo.or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omputer sitting on a table&#10;&#10;Description automatically generated">
            <a:extLst>
              <a:ext uri="{FF2B5EF4-FFF2-40B4-BE49-F238E27FC236}">
                <a16:creationId xmlns:a16="http://schemas.microsoft.com/office/drawing/2014/main" id="{C16B2C14-54EC-48A0-9095-BC33BF897179}"/>
              </a:ext>
            </a:extLst>
          </p:cNvPr>
          <p:cNvPicPr>
            <a:picLocks noChangeAspect="1"/>
          </p:cNvPicPr>
          <p:nvPr/>
        </p:nvPicPr>
        <p:blipFill rotWithShape="1">
          <a:blip r:embed="rId2">
            <a:extLst>
              <a:ext uri="{28A0092B-C50C-407E-A947-70E740481C1C}">
                <a14:useLocalDpi xmlns:a14="http://schemas.microsoft.com/office/drawing/2010/main" val="0"/>
              </a:ext>
            </a:extLst>
          </a:blip>
          <a:srcRect t="23391" r="909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F78FA41B-9A77-4FFE-A10F-9443EFDE6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65037"/>
            <a:ext cx="7534631" cy="262869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C4190-5369-4A8F-A46D-F925B6298F57}"/>
              </a:ext>
            </a:extLst>
          </p:cNvPr>
          <p:cNvSpPr>
            <a:spLocks noGrp="1"/>
          </p:cNvSpPr>
          <p:nvPr>
            <p:ph type="ctrTitle"/>
          </p:nvPr>
        </p:nvSpPr>
        <p:spPr>
          <a:xfrm>
            <a:off x="603504" y="2662067"/>
            <a:ext cx="6766928" cy="1645920"/>
          </a:xfrm>
        </p:spPr>
        <p:txBody>
          <a:bodyPr>
            <a:normAutofit fontScale="90000"/>
          </a:bodyPr>
          <a:lstStyle/>
          <a:p>
            <a:r>
              <a:rPr lang="en-CA" sz="5400" dirty="0">
                <a:solidFill>
                  <a:schemeClr val="tx1"/>
                </a:solidFill>
              </a:rPr>
              <a:t>Building a Simple Endpoint with Mongo, Express, and Node</a:t>
            </a:r>
          </a:p>
        </p:txBody>
      </p:sp>
      <p:sp>
        <p:nvSpPr>
          <p:cNvPr id="3" name="Subtitle 2">
            <a:extLst>
              <a:ext uri="{FF2B5EF4-FFF2-40B4-BE49-F238E27FC236}">
                <a16:creationId xmlns:a16="http://schemas.microsoft.com/office/drawing/2014/main" id="{02D0A790-0DF7-419B-A365-71CB8FF0EA27}"/>
              </a:ext>
            </a:extLst>
          </p:cNvPr>
          <p:cNvSpPr>
            <a:spLocks noGrp="1"/>
          </p:cNvSpPr>
          <p:nvPr>
            <p:ph type="subTitle" idx="1"/>
          </p:nvPr>
        </p:nvSpPr>
        <p:spPr>
          <a:xfrm>
            <a:off x="667513" y="4391596"/>
            <a:ext cx="6702920" cy="530821"/>
          </a:xfrm>
        </p:spPr>
        <p:txBody>
          <a:bodyPr>
            <a:normAutofit/>
          </a:bodyPr>
          <a:lstStyle/>
          <a:p>
            <a:r>
              <a:rPr lang="en-CA" sz="2000" dirty="0">
                <a:solidFill>
                  <a:srgbClr val="F78CB5"/>
                </a:solidFill>
              </a:rPr>
              <a:t>Jesse Wheeler</a:t>
            </a:r>
          </a:p>
        </p:txBody>
      </p:sp>
    </p:spTree>
    <p:extLst>
      <p:ext uri="{BB962C8B-B14F-4D97-AF65-F5344CB8AC3E}">
        <p14:creationId xmlns:p14="http://schemas.microsoft.com/office/powerpoint/2010/main" val="2299739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A127-0D29-46DA-BB3E-98ACB334E490}"/>
              </a:ext>
            </a:extLst>
          </p:cNvPr>
          <p:cNvSpPr>
            <a:spLocks noGrp="1"/>
          </p:cNvSpPr>
          <p:nvPr>
            <p:ph type="title"/>
          </p:nvPr>
        </p:nvSpPr>
        <p:spPr>
          <a:xfrm>
            <a:off x="657225" y="499533"/>
            <a:ext cx="6972607" cy="1658198"/>
          </a:xfrm>
        </p:spPr>
        <p:txBody>
          <a:bodyPr>
            <a:normAutofit/>
          </a:bodyPr>
          <a:lstStyle/>
          <a:p>
            <a:r>
              <a:rPr lang="en-CA" dirty="0"/>
              <a:t>Starting MongoDB</a:t>
            </a:r>
            <a:endParaRPr lang="en-CA" dirty="0">
              <a:solidFill>
                <a:srgbClr val="20244F"/>
              </a:solidFill>
            </a:endParaRPr>
          </a:p>
        </p:txBody>
      </p:sp>
      <p:sp>
        <p:nvSpPr>
          <p:cNvPr id="3" name="Content Placeholder 2">
            <a:extLst>
              <a:ext uri="{FF2B5EF4-FFF2-40B4-BE49-F238E27FC236}">
                <a16:creationId xmlns:a16="http://schemas.microsoft.com/office/drawing/2014/main" id="{98728598-46DE-43DA-AAAE-4012F82AFE39}"/>
              </a:ext>
            </a:extLst>
          </p:cNvPr>
          <p:cNvSpPr>
            <a:spLocks noGrp="1"/>
          </p:cNvSpPr>
          <p:nvPr>
            <p:ph idx="1"/>
          </p:nvPr>
        </p:nvSpPr>
        <p:spPr>
          <a:xfrm>
            <a:off x="676657" y="2011680"/>
            <a:ext cx="6953176" cy="3766185"/>
          </a:xfrm>
        </p:spPr>
        <p:txBody>
          <a:bodyPr>
            <a:normAutofit/>
          </a:bodyPr>
          <a:lstStyle/>
          <a:p>
            <a:pPr marL="0" indent="0">
              <a:buNone/>
            </a:pPr>
            <a:r>
              <a:rPr lang="en-CA" sz="2000" dirty="0"/>
              <a:t>To begin using MongoDB in our application we need to first run the </a:t>
            </a:r>
            <a:r>
              <a:rPr lang="en-CA" sz="2000" dirty="0" err="1"/>
              <a:t>mongod</a:t>
            </a:r>
            <a:r>
              <a:rPr lang="en-CA" sz="2000" dirty="0"/>
              <a:t> server to accept our database connection (by default runs on port 27017). We need to create a new directory that will store the data (in this example I’ll be using </a:t>
            </a:r>
            <a:r>
              <a:rPr lang="en-CA" sz="2000" dirty="0">
                <a:highlight>
                  <a:srgbClr val="00FFFF"/>
                </a:highlight>
              </a:rPr>
              <a:t>C:\HackLassondeData</a:t>
            </a:r>
            <a:r>
              <a:rPr lang="en-CA" sz="2000" dirty="0"/>
              <a:t>).</a:t>
            </a:r>
          </a:p>
          <a:p>
            <a:pPr marL="0" indent="0">
              <a:buNone/>
            </a:pPr>
            <a:endParaRPr lang="en-CA" sz="2000" dirty="0"/>
          </a:p>
          <a:p>
            <a:pPr marL="0" indent="0">
              <a:buNone/>
            </a:pPr>
            <a:r>
              <a:rPr lang="en-CA" sz="2000" dirty="0"/>
              <a:t>To initiate our server issue the following command after creating your directory, </a:t>
            </a:r>
            <a:r>
              <a:rPr lang="en-CA" sz="2000" dirty="0" err="1">
                <a:highlight>
                  <a:srgbClr val="00FFFF"/>
                </a:highlight>
              </a:rPr>
              <a:t>mongod</a:t>
            </a:r>
            <a:r>
              <a:rPr lang="en-CA" sz="2000" dirty="0">
                <a:highlight>
                  <a:srgbClr val="00FFFF"/>
                </a:highlight>
              </a:rPr>
              <a:t> --</a:t>
            </a:r>
            <a:r>
              <a:rPr lang="en-CA" sz="2000" dirty="0" err="1">
                <a:highlight>
                  <a:srgbClr val="00FFFF"/>
                </a:highlight>
              </a:rPr>
              <a:t>dbpath</a:t>
            </a:r>
            <a:r>
              <a:rPr lang="en-CA" sz="2000" dirty="0">
                <a:highlight>
                  <a:srgbClr val="00FFFF"/>
                </a:highlight>
              </a:rPr>
              <a:t>=C:\HackLassondeData</a:t>
            </a:r>
          </a:p>
          <a:p>
            <a:pPr marL="0" indent="0">
              <a:buNone/>
            </a:pPr>
            <a:endParaRPr lang="en-CA" sz="2000" dirty="0"/>
          </a:p>
          <a:p>
            <a:pPr marL="0" indent="0">
              <a:buNone/>
            </a:pPr>
            <a:r>
              <a:rPr lang="en-CA" sz="2000" dirty="0"/>
              <a:t>If all is successful you should see a lot of output from the service starting.</a:t>
            </a:r>
          </a:p>
        </p:txBody>
      </p:sp>
      <p:pic>
        <p:nvPicPr>
          <p:cNvPr id="4" name="Picture 3">
            <a:extLst>
              <a:ext uri="{FF2B5EF4-FFF2-40B4-BE49-F238E27FC236}">
                <a16:creationId xmlns:a16="http://schemas.microsoft.com/office/drawing/2014/main" id="{1D609A9D-75BE-4C7D-BA7F-DB7E588AE1B8}"/>
              </a:ext>
            </a:extLst>
          </p:cNvPr>
          <p:cNvPicPr>
            <a:picLocks noChangeAspect="1"/>
          </p:cNvPicPr>
          <p:nvPr/>
        </p:nvPicPr>
        <p:blipFill>
          <a:blip r:embed="rId2"/>
          <a:stretch>
            <a:fillRect/>
          </a:stretch>
        </p:blipFill>
        <p:spPr>
          <a:xfrm>
            <a:off x="8100058" y="2454994"/>
            <a:ext cx="3448478" cy="1508709"/>
          </a:xfrm>
          <a:prstGeom prst="rect">
            <a:avLst/>
          </a:prstGeom>
        </p:spPr>
      </p:pic>
    </p:spTree>
    <p:extLst>
      <p:ext uri="{BB962C8B-B14F-4D97-AF65-F5344CB8AC3E}">
        <p14:creationId xmlns:p14="http://schemas.microsoft.com/office/powerpoint/2010/main" val="2930873127"/>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5619-7DC6-43C4-AC63-17F181C0B6DF}"/>
              </a:ext>
            </a:extLst>
          </p:cNvPr>
          <p:cNvSpPr>
            <a:spLocks noGrp="1"/>
          </p:cNvSpPr>
          <p:nvPr>
            <p:ph type="title"/>
          </p:nvPr>
        </p:nvSpPr>
        <p:spPr/>
        <p:txBody>
          <a:bodyPr/>
          <a:lstStyle/>
          <a:p>
            <a:r>
              <a:rPr lang="en-CA" dirty="0"/>
              <a:t>Connecting to MongoDB in Node</a:t>
            </a:r>
          </a:p>
        </p:txBody>
      </p:sp>
      <p:sp>
        <p:nvSpPr>
          <p:cNvPr id="3" name="Content Placeholder 2">
            <a:extLst>
              <a:ext uri="{FF2B5EF4-FFF2-40B4-BE49-F238E27FC236}">
                <a16:creationId xmlns:a16="http://schemas.microsoft.com/office/drawing/2014/main" id="{51A58D47-BE8A-478D-9C61-E0A8DB3C4B70}"/>
              </a:ext>
            </a:extLst>
          </p:cNvPr>
          <p:cNvSpPr>
            <a:spLocks noGrp="1"/>
          </p:cNvSpPr>
          <p:nvPr>
            <p:ph idx="1"/>
          </p:nvPr>
        </p:nvSpPr>
        <p:spPr>
          <a:xfrm>
            <a:off x="676656" y="2011681"/>
            <a:ext cx="10753725" cy="1821766"/>
          </a:xfrm>
        </p:spPr>
        <p:txBody>
          <a:bodyPr>
            <a:normAutofit fontScale="92500"/>
          </a:bodyPr>
          <a:lstStyle/>
          <a:p>
            <a:pPr marL="0" indent="0">
              <a:buNone/>
            </a:pPr>
            <a:r>
              <a:rPr lang="en-CA" sz="2000" dirty="0"/>
              <a:t>	We need to add a requirement to our server.js file to include our MongoDB driver, in our case this will be Mongoose. Mongoose provides an easy to use wrapper around the MongoDB functions. We will then create the connection to our machine using </a:t>
            </a:r>
            <a:r>
              <a:rPr lang="en-CA" sz="2000" dirty="0" err="1">
                <a:highlight>
                  <a:srgbClr val="00FFFF"/>
                </a:highlight>
              </a:rPr>
              <a:t>mongoose.connect</a:t>
            </a:r>
            <a:r>
              <a:rPr lang="en-CA" sz="2000" dirty="0">
                <a:highlight>
                  <a:srgbClr val="00FFFF"/>
                </a:highlight>
              </a:rPr>
              <a:t>(…)</a:t>
            </a:r>
            <a:r>
              <a:rPr lang="en-CA" sz="2000" dirty="0"/>
              <a:t>. </a:t>
            </a:r>
            <a:r>
              <a:rPr lang="en-CA" sz="2000" dirty="0" err="1">
                <a:highlight>
                  <a:srgbClr val="00FFFF"/>
                </a:highlight>
              </a:rPr>
              <a:t>useNewUrlParser</a:t>
            </a:r>
            <a:r>
              <a:rPr lang="en-CA" sz="2000" dirty="0">
                <a:highlight>
                  <a:srgbClr val="00FFFF"/>
                </a:highlight>
              </a:rPr>
              <a:t>: true</a:t>
            </a:r>
            <a:r>
              <a:rPr lang="en-CA" sz="2000" dirty="0"/>
              <a:t> is required as the old one is being deprecated. We’ll add a callback function to inform us of the connections state. Our connection string is broken into multiple parts, the driver, the domain, the port, and finally the collection.</a:t>
            </a:r>
          </a:p>
          <a:p>
            <a:pPr marL="0" indent="0">
              <a:buNone/>
            </a:pPr>
            <a:r>
              <a:rPr lang="en-CA" sz="2000" dirty="0"/>
              <a:t>Our server.js file should now look like the following:</a:t>
            </a:r>
          </a:p>
        </p:txBody>
      </p:sp>
      <p:sp>
        <p:nvSpPr>
          <p:cNvPr id="4" name="TextBox 3">
            <a:extLst>
              <a:ext uri="{FF2B5EF4-FFF2-40B4-BE49-F238E27FC236}">
                <a16:creationId xmlns:a16="http://schemas.microsoft.com/office/drawing/2014/main" id="{38D0578E-DC74-40CD-AA68-52043846F006}"/>
              </a:ext>
            </a:extLst>
          </p:cNvPr>
          <p:cNvSpPr txBox="1"/>
          <p:nvPr/>
        </p:nvSpPr>
        <p:spPr>
          <a:xfrm>
            <a:off x="657224" y="4006767"/>
            <a:ext cx="10753343" cy="2677656"/>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CA" sz="1200" dirty="0"/>
              <a:t>const express = require('express');</a:t>
            </a:r>
          </a:p>
          <a:p>
            <a:r>
              <a:rPr lang="en-CA" sz="1200" dirty="0"/>
              <a:t>const app = express();</a:t>
            </a:r>
          </a:p>
          <a:p>
            <a:r>
              <a:rPr lang="en-CA" sz="1200" dirty="0"/>
              <a:t>const port = </a:t>
            </a:r>
            <a:r>
              <a:rPr lang="en-CA" sz="1200" dirty="0" err="1"/>
              <a:t>process.env.PORT</a:t>
            </a:r>
            <a:r>
              <a:rPr lang="en-CA" sz="1200" dirty="0"/>
              <a:t> || 3000;</a:t>
            </a:r>
          </a:p>
          <a:p>
            <a:r>
              <a:rPr lang="en-CA" sz="1200" dirty="0"/>
              <a:t>const mongoose = require('mongoose');</a:t>
            </a:r>
          </a:p>
          <a:p>
            <a:br>
              <a:rPr lang="en-CA" sz="1200" dirty="0"/>
            </a:br>
            <a:r>
              <a:rPr lang="en-CA" sz="1200" dirty="0" err="1"/>
              <a:t>mongoose.connect</a:t>
            </a:r>
            <a:r>
              <a:rPr lang="en-CA" sz="1200" dirty="0"/>
              <a:t>('</a:t>
            </a:r>
            <a:r>
              <a:rPr lang="en-CA" sz="1200" dirty="0" err="1"/>
              <a:t>mongodb</a:t>
            </a:r>
            <a:r>
              <a:rPr lang="en-CA" sz="1200" dirty="0"/>
              <a:t>://localhost:27017/</a:t>
            </a:r>
            <a:r>
              <a:rPr lang="en-CA" sz="1200" dirty="0" err="1"/>
              <a:t>hacklassonde</a:t>
            </a:r>
            <a:r>
              <a:rPr lang="en-CA" sz="1200" dirty="0"/>
              <a:t>', {</a:t>
            </a:r>
            <a:r>
              <a:rPr lang="en-CA" sz="1200" dirty="0" err="1"/>
              <a:t>useNewUrlParser</a:t>
            </a:r>
            <a:r>
              <a:rPr lang="en-CA" sz="1200" dirty="0"/>
              <a:t>: true}, (err) =&gt; {</a:t>
            </a:r>
          </a:p>
          <a:p>
            <a:r>
              <a:rPr lang="en-CA" sz="1200" dirty="0"/>
              <a:t>    console.log(err ? 'Could not connect to database.' : 'Successfully connected to database.')</a:t>
            </a:r>
          </a:p>
          <a:p>
            <a:r>
              <a:rPr lang="en-CA" sz="1200" dirty="0"/>
              <a:t>});</a:t>
            </a:r>
          </a:p>
          <a:p>
            <a:br>
              <a:rPr lang="en-CA" sz="1200" dirty="0"/>
            </a:br>
            <a:r>
              <a:rPr lang="en-CA" sz="1200" dirty="0" err="1"/>
              <a:t>app.get</a:t>
            </a:r>
            <a:r>
              <a:rPr lang="en-CA" sz="1200" dirty="0"/>
              <a:t>('/', (req, res) =&gt; {</a:t>
            </a:r>
          </a:p>
          <a:p>
            <a:r>
              <a:rPr lang="en-CA" sz="1200" dirty="0"/>
              <a:t>    </a:t>
            </a:r>
            <a:r>
              <a:rPr lang="en-CA" sz="1200" dirty="0" err="1"/>
              <a:t>res.send</a:t>
            </a:r>
            <a:r>
              <a:rPr lang="en-CA" sz="1200" dirty="0"/>
              <a:t>('Hello </a:t>
            </a:r>
            <a:r>
              <a:rPr lang="en-CA" sz="1200" dirty="0" err="1"/>
              <a:t>HackLassonde</a:t>
            </a:r>
            <a:r>
              <a:rPr lang="en-CA" sz="1200" dirty="0"/>
              <a:t>!');</a:t>
            </a:r>
          </a:p>
          <a:p>
            <a:r>
              <a:rPr lang="en-CA" sz="1200" dirty="0"/>
              <a:t>});</a:t>
            </a:r>
          </a:p>
          <a:p>
            <a:br>
              <a:rPr lang="en-CA" sz="1200" dirty="0"/>
            </a:br>
            <a:r>
              <a:rPr lang="en-CA" sz="1200" dirty="0" err="1"/>
              <a:t>app.listen</a:t>
            </a:r>
            <a:r>
              <a:rPr lang="en-CA" sz="1200" dirty="0"/>
              <a:t>(port, () =&gt; console.log(`</a:t>
            </a:r>
            <a:r>
              <a:rPr lang="en-CA" sz="1200" dirty="0" err="1"/>
              <a:t>HackLassonde</a:t>
            </a:r>
            <a:r>
              <a:rPr lang="en-CA" sz="1200" dirty="0"/>
              <a:t> is listening on port ${port}`));</a:t>
            </a:r>
          </a:p>
        </p:txBody>
      </p:sp>
    </p:spTree>
    <p:extLst>
      <p:ext uri="{BB962C8B-B14F-4D97-AF65-F5344CB8AC3E}">
        <p14:creationId xmlns:p14="http://schemas.microsoft.com/office/powerpoint/2010/main" val="2613845212"/>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961C-57F6-4F2C-B09D-A79F8D12B088}"/>
              </a:ext>
            </a:extLst>
          </p:cNvPr>
          <p:cNvSpPr>
            <a:spLocks noGrp="1"/>
          </p:cNvSpPr>
          <p:nvPr>
            <p:ph type="title"/>
          </p:nvPr>
        </p:nvSpPr>
        <p:spPr/>
        <p:txBody>
          <a:bodyPr/>
          <a:lstStyle/>
          <a:p>
            <a:r>
              <a:rPr lang="en-CA" dirty="0"/>
              <a:t>Creating Our First Model</a:t>
            </a:r>
          </a:p>
        </p:txBody>
      </p:sp>
      <p:sp>
        <p:nvSpPr>
          <p:cNvPr id="3" name="Content Placeholder 2">
            <a:extLst>
              <a:ext uri="{FF2B5EF4-FFF2-40B4-BE49-F238E27FC236}">
                <a16:creationId xmlns:a16="http://schemas.microsoft.com/office/drawing/2014/main" id="{7605E69A-B0B1-4F26-9C4C-480B42A26414}"/>
              </a:ext>
            </a:extLst>
          </p:cNvPr>
          <p:cNvSpPr>
            <a:spLocks noGrp="1"/>
          </p:cNvSpPr>
          <p:nvPr>
            <p:ph idx="1"/>
          </p:nvPr>
        </p:nvSpPr>
        <p:spPr/>
        <p:txBody>
          <a:bodyPr>
            <a:normAutofit lnSpcReduction="10000"/>
          </a:bodyPr>
          <a:lstStyle/>
          <a:p>
            <a:pPr marL="0" indent="0">
              <a:buNone/>
            </a:pPr>
            <a:r>
              <a:rPr lang="en-CA" dirty="0"/>
              <a:t>We use models to represent our data, these typically consist of a template in which the data is expected to follow, much like a class in languages such as C# or Java. On this model we can define the fields, methods, and statics that will be attached to it.</a:t>
            </a:r>
          </a:p>
          <a:p>
            <a:pPr marL="0" indent="0">
              <a:buNone/>
            </a:pPr>
            <a:endParaRPr lang="en-CA" dirty="0"/>
          </a:p>
          <a:p>
            <a:pPr marL="0" indent="0">
              <a:buNone/>
            </a:pPr>
            <a:r>
              <a:rPr lang="en-CA" dirty="0"/>
              <a:t>In this demo, we will be creating a single model (messages) that will have the fields “sender”, “text”, and “time”.</a:t>
            </a:r>
          </a:p>
          <a:p>
            <a:pPr marL="0" indent="0">
              <a:buNone/>
            </a:pPr>
            <a:endParaRPr lang="en-CA" dirty="0"/>
          </a:p>
          <a:p>
            <a:pPr marL="0" indent="0">
              <a:buNone/>
            </a:pPr>
            <a:r>
              <a:rPr lang="en-CA" dirty="0"/>
              <a:t>Let’s first create a new folder in our root directory (</a:t>
            </a:r>
            <a:r>
              <a:rPr lang="en-CA" dirty="0">
                <a:highlight>
                  <a:srgbClr val="00FFFF"/>
                </a:highlight>
              </a:rPr>
              <a:t>C:\</a:t>
            </a:r>
            <a:r>
              <a:rPr lang="en-CA" dirty="0" err="1">
                <a:highlight>
                  <a:srgbClr val="00FFFF"/>
                </a:highlight>
              </a:rPr>
              <a:t>HackLassonde</a:t>
            </a:r>
            <a:r>
              <a:rPr lang="en-CA" dirty="0"/>
              <a:t>) named </a:t>
            </a:r>
            <a:r>
              <a:rPr lang="en-CA" dirty="0">
                <a:highlight>
                  <a:srgbClr val="00FFFF"/>
                </a:highlight>
              </a:rPr>
              <a:t>models</a:t>
            </a:r>
            <a:r>
              <a:rPr lang="en-CA" dirty="0"/>
              <a:t>, and within that new directory create a new file named </a:t>
            </a:r>
            <a:r>
              <a:rPr lang="en-CA" dirty="0">
                <a:highlight>
                  <a:srgbClr val="00FFFF"/>
                </a:highlight>
              </a:rPr>
              <a:t>message.js</a:t>
            </a:r>
            <a:r>
              <a:rPr lang="en-CA" dirty="0"/>
              <a:t>. This file will contain our model.</a:t>
            </a:r>
          </a:p>
        </p:txBody>
      </p:sp>
    </p:spTree>
    <p:extLst>
      <p:ext uri="{BB962C8B-B14F-4D97-AF65-F5344CB8AC3E}">
        <p14:creationId xmlns:p14="http://schemas.microsoft.com/office/powerpoint/2010/main" val="80575277"/>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DE538-B4FC-4E3F-82C7-5EA8C5BC8DBF}"/>
              </a:ext>
            </a:extLst>
          </p:cNvPr>
          <p:cNvSpPr>
            <a:spLocks noGrp="1"/>
          </p:cNvSpPr>
          <p:nvPr>
            <p:ph type="title"/>
          </p:nvPr>
        </p:nvSpPr>
        <p:spPr/>
        <p:txBody>
          <a:bodyPr/>
          <a:lstStyle/>
          <a:p>
            <a:r>
              <a:rPr lang="en-CA" dirty="0"/>
              <a:t>Message.js</a:t>
            </a:r>
          </a:p>
        </p:txBody>
      </p:sp>
      <p:sp>
        <p:nvSpPr>
          <p:cNvPr id="3" name="Content Placeholder 2">
            <a:extLst>
              <a:ext uri="{FF2B5EF4-FFF2-40B4-BE49-F238E27FC236}">
                <a16:creationId xmlns:a16="http://schemas.microsoft.com/office/drawing/2014/main" id="{531450E2-7E7A-4F1F-BB48-BA4726A890EF}"/>
              </a:ext>
            </a:extLst>
          </p:cNvPr>
          <p:cNvSpPr>
            <a:spLocks noGrp="1"/>
          </p:cNvSpPr>
          <p:nvPr>
            <p:ph idx="1"/>
          </p:nvPr>
        </p:nvSpPr>
        <p:spPr>
          <a:xfrm>
            <a:off x="676657" y="2011679"/>
            <a:ext cx="6949628" cy="4681351"/>
          </a:xfrm>
        </p:spPr>
        <p:txBody>
          <a:bodyPr>
            <a:normAutofit fontScale="77500" lnSpcReduction="20000"/>
          </a:bodyPr>
          <a:lstStyle/>
          <a:p>
            <a:pPr marL="0" indent="0">
              <a:buNone/>
            </a:pPr>
            <a:r>
              <a:rPr lang="en-CA" dirty="0"/>
              <a:t>To the right is the contents of our message.js file and there is quite a bit going on.</a:t>
            </a:r>
          </a:p>
          <a:p>
            <a:pPr marL="0" indent="0">
              <a:buNone/>
            </a:pPr>
            <a:r>
              <a:rPr lang="en-CA" dirty="0"/>
              <a:t>First, we require mongoose again, allowing us to work with the library.</a:t>
            </a:r>
          </a:p>
          <a:p>
            <a:pPr marL="0" indent="0">
              <a:buNone/>
            </a:pPr>
            <a:r>
              <a:rPr lang="en-CA" dirty="0"/>
              <a:t>Then for ease of access we define a constant “Schema” to point to the Schema object in mongoose.</a:t>
            </a:r>
          </a:p>
          <a:p>
            <a:pPr marL="0" indent="0">
              <a:buNone/>
            </a:pPr>
            <a:r>
              <a:rPr lang="en-CA" dirty="0"/>
              <a:t>Next we define our model name and the schema itself, which contains three fields as mentioned before. The Schema constructor takes an object as a parameter containing field names and data types. There are a lot more than what’s presented.</a:t>
            </a:r>
          </a:p>
          <a:p>
            <a:pPr marL="0" indent="0">
              <a:buNone/>
            </a:pPr>
            <a:r>
              <a:rPr lang="en-CA" dirty="0"/>
              <a:t>Afterward, we define two static functions for our model, </a:t>
            </a:r>
            <a:r>
              <a:rPr lang="en-CA" dirty="0" err="1"/>
              <a:t>getAll</a:t>
            </a:r>
            <a:r>
              <a:rPr lang="en-CA" dirty="0"/>
              <a:t>(…) and </a:t>
            </a:r>
            <a:r>
              <a:rPr lang="en-CA" dirty="0" err="1"/>
              <a:t>addMessage</a:t>
            </a:r>
            <a:r>
              <a:rPr lang="en-CA" dirty="0"/>
              <a:t>(…).</a:t>
            </a:r>
          </a:p>
          <a:p>
            <a:pPr marL="0" indent="0">
              <a:buNone/>
            </a:pPr>
            <a:r>
              <a:rPr lang="en-CA" dirty="0"/>
              <a:t>The </a:t>
            </a:r>
            <a:r>
              <a:rPr lang="en-CA" dirty="0" err="1"/>
              <a:t>getAll</a:t>
            </a:r>
            <a:r>
              <a:rPr lang="en-CA" dirty="0"/>
              <a:t> takes a callback (remember, asynchronous?) and an optional sort parameter. The </a:t>
            </a:r>
            <a:r>
              <a:rPr lang="en-CA" dirty="0" err="1"/>
              <a:t>addMessage</a:t>
            </a:r>
            <a:r>
              <a:rPr lang="en-CA" dirty="0"/>
              <a:t> takes a message object and a callback.</a:t>
            </a:r>
          </a:p>
          <a:p>
            <a:pPr marL="0" indent="0">
              <a:buNone/>
            </a:pPr>
            <a:r>
              <a:rPr lang="en-CA" dirty="0"/>
              <a:t>We can chain a series of commands to issue to our model very easily with Mongoose, as demonstrated by the .find(…).sort(…).exec(…).</a:t>
            </a:r>
          </a:p>
          <a:p>
            <a:pPr marL="0" indent="0">
              <a:buNone/>
            </a:pPr>
            <a:r>
              <a:rPr lang="en-CA" dirty="0"/>
              <a:t>Finally, we export our newly created model for importing into other parts of our project.</a:t>
            </a:r>
          </a:p>
        </p:txBody>
      </p:sp>
      <p:sp>
        <p:nvSpPr>
          <p:cNvPr id="4" name="TextBox 3">
            <a:extLst>
              <a:ext uri="{FF2B5EF4-FFF2-40B4-BE49-F238E27FC236}">
                <a16:creationId xmlns:a16="http://schemas.microsoft.com/office/drawing/2014/main" id="{7B679DE4-6FCC-4DB3-B9A7-7CE57427B0E9}"/>
              </a:ext>
            </a:extLst>
          </p:cNvPr>
          <p:cNvSpPr txBox="1"/>
          <p:nvPr/>
        </p:nvSpPr>
        <p:spPr>
          <a:xfrm>
            <a:off x="7701698" y="520511"/>
            <a:ext cx="4114799" cy="581697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CA" sz="1200" dirty="0"/>
              <a:t>const mongoose = require('mongoose');</a:t>
            </a:r>
          </a:p>
          <a:p>
            <a:r>
              <a:rPr lang="en-CA" sz="1200" dirty="0"/>
              <a:t>const Schema = </a:t>
            </a:r>
            <a:r>
              <a:rPr lang="en-CA" sz="1200" dirty="0" err="1"/>
              <a:t>mongoose.Schema</a:t>
            </a:r>
            <a:r>
              <a:rPr lang="en-CA" sz="1200" dirty="0"/>
              <a:t>;</a:t>
            </a:r>
          </a:p>
          <a:p>
            <a:br>
              <a:rPr lang="en-CA" sz="1200" dirty="0"/>
            </a:br>
            <a:r>
              <a:rPr lang="en-CA" sz="1200" dirty="0"/>
              <a:t>let model = "Message";</a:t>
            </a:r>
          </a:p>
          <a:p>
            <a:r>
              <a:rPr lang="en-CA" sz="1200" dirty="0"/>
              <a:t>let </a:t>
            </a:r>
            <a:r>
              <a:rPr lang="en-CA" sz="1200" dirty="0" err="1"/>
              <a:t>messageSchema</a:t>
            </a:r>
            <a:r>
              <a:rPr lang="en-CA" sz="1200" dirty="0"/>
              <a:t> = new Schema({</a:t>
            </a:r>
          </a:p>
          <a:p>
            <a:r>
              <a:rPr lang="en-CA" sz="1200" dirty="0"/>
              <a:t>    sender: String,</a:t>
            </a:r>
          </a:p>
          <a:p>
            <a:r>
              <a:rPr lang="en-CA" sz="1200" dirty="0"/>
              <a:t>    text: String,</a:t>
            </a:r>
          </a:p>
          <a:p>
            <a:r>
              <a:rPr lang="en-CA" sz="1200" dirty="0"/>
              <a:t>    time: {type: Date, default: </a:t>
            </a:r>
            <a:r>
              <a:rPr lang="en-CA" sz="1200" dirty="0" err="1"/>
              <a:t>Date.now</a:t>
            </a:r>
            <a:r>
              <a:rPr lang="en-CA" sz="1200" dirty="0"/>
              <a:t>()}</a:t>
            </a:r>
          </a:p>
          <a:p>
            <a:r>
              <a:rPr lang="en-CA" sz="1200" dirty="0"/>
              <a:t>});</a:t>
            </a:r>
          </a:p>
          <a:p>
            <a:br>
              <a:rPr lang="en-CA" sz="1200" dirty="0"/>
            </a:br>
            <a:r>
              <a:rPr lang="en-CA" sz="1200" dirty="0" err="1"/>
              <a:t>messageSchema.statics.getAll</a:t>
            </a:r>
            <a:r>
              <a:rPr lang="en-CA" sz="1200" dirty="0"/>
              <a:t> = function(</a:t>
            </a:r>
            <a:r>
              <a:rPr lang="en-CA" sz="1200" dirty="0" err="1"/>
              <a:t>cb</a:t>
            </a:r>
            <a:r>
              <a:rPr lang="en-CA" sz="1200" dirty="0"/>
              <a:t>, </a:t>
            </a:r>
            <a:r>
              <a:rPr lang="en-CA" sz="1200" dirty="0" err="1"/>
              <a:t>asc</a:t>
            </a:r>
            <a:r>
              <a:rPr lang="en-CA" sz="1200" dirty="0"/>
              <a:t> = true) {</a:t>
            </a:r>
          </a:p>
          <a:p>
            <a:r>
              <a:rPr lang="en-CA" sz="1200" dirty="0"/>
              <a:t>    </a:t>
            </a:r>
            <a:r>
              <a:rPr lang="en-CA" sz="1200" dirty="0" err="1"/>
              <a:t>mongoose.model</a:t>
            </a:r>
            <a:r>
              <a:rPr lang="en-CA" sz="1200" dirty="0"/>
              <a:t>(model)</a:t>
            </a:r>
          </a:p>
          <a:p>
            <a:r>
              <a:rPr lang="en-CA" sz="1200" dirty="0"/>
              <a:t>    .find({})</a:t>
            </a:r>
          </a:p>
          <a:p>
            <a:r>
              <a:rPr lang="en-CA" sz="1200" dirty="0"/>
              <a:t>    .sort({time: </a:t>
            </a:r>
            <a:r>
              <a:rPr lang="en-CA" sz="1200" dirty="0" err="1"/>
              <a:t>asc</a:t>
            </a:r>
            <a:r>
              <a:rPr lang="en-CA" sz="1200" dirty="0"/>
              <a:t> ? '</a:t>
            </a:r>
            <a:r>
              <a:rPr lang="en-CA" sz="1200" dirty="0" err="1"/>
              <a:t>asc</a:t>
            </a:r>
            <a:r>
              <a:rPr lang="en-CA" sz="1200" dirty="0"/>
              <a:t>' : 'desc’})</a:t>
            </a:r>
          </a:p>
          <a:p>
            <a:r>
              <a:rPr lang="en-CA" sz="1200" dirty="0"/>
              <a:t>    .exec((err, res) =&gt; {</a:t>
            </a:r>
          </a:p>
          <a:p>
            <a:r>
              <a:rPr lang="en-CA" sz="1200" dirty="0"/>
              <a:t>        if (err)</a:t>
            </a:r>
          </a:p>
          <a:p>
            <a:r>
              <a:rPr lang="en-CA" sz="1200" dirty="0"/>
              <a:t>            console.log(err);</a:t>
            </a:r>
          </a:p>
          <a:p>
            <a:r>
              <a:rPr lang="en-CA" sz="1200" dirty="0"/>
              <a:t>        </a:t>
            </a:r>
            <a:r>
              <a:rPr lang="en-CA" sz="1200" dirty="0" err="1"/>
              <a:t>cb</a:t>
            </a:r>
            <a:r>
              <a:rPr lang="en-CA" sz="1200" dirty="0"/>
              <a:t>(res);</a:t>
            </a:r>
          </a:p>
          <a:p>
            <a:r>
              <a:rPr lang="en-CA" sz="1200" dirty="0"/>
              <a:t>    });</a:t>
            </a:r>
          </a:p>
          <a:p>
            <a:r>
              <a:rPr lang="en-CA" sz="1200" dirty="0"/>
              <a:t>}</a:t>
            </a:r>
          </a:p>
          <a:p>
            <a:br>
              <a:rPr lang="en-CA" sz="1200" dirty="0"/>
            </a:br>
            <a:r>
              <a:rPr lang="en-CA" sz="1200" dirty="0" err="1"/>
              <a:t>messageSchema.statics.addMessage</a:t>
            </a:r>
            <a:r>
              <a:rPr lang="en-CA" sz="1200" dirty="0"/>
              <a:t> = function(message, </a:t>
            </a:r>
            <a:r>
              <a:rPr lang="en-CA" sz="1200" dirty="0" err="1"/>
              <a:t>cb</a:t>
            </a:r>
            <a:r>
              <a:rPr lang="en-CA" sz="1200" dirty="0"/>
              <a:t>) {</a:t>
            </a:r>
          </a:p>
          <a:p>
            <a:r>
              <a:rPr lang="en-CA" sz="1200" dirty="0"/>
              <a:t>    let msg = this(message);</a:t>
            </a:r>
          </a:p>
          <a:p>
            <a:r>
              <a:rPr lang="en-CA" sz="1200" dirty="0"/>
              <a:t>    </a:t>
            </a:r>
            <a:r>
              <a:rPr lang="en-CA" sz="1200" dirty="0" err="1"/>
              <a:t>msg.save</a:t>
            </a:r>
            <a:r>
              <a:rPr lang="en-CA" sz="1200" dirty="0"/>
              <a:t>((err, res) =&gt; {</a:t>
            </a:r>
          </a:p>
          <a:p>
            <a:r>
              <a:rPr lang="en-CA" sz="1200" dirty="0"/>
              <a:t>        if (err)</a:t>
            </a:r>
          </a:p>
          <a:p>
            <a:r>
              <a:rPr lang="en-CA" sz="1200" dirty="0"/>
              <a:t>            console.log(err);</a:t>
            </a:r>
          </a:p>
          <a:p>
            <a:r>
              <a:rPr lang="en-CA" sz="1200" dirty="0"/>
              <a:t>        </a:t>
            </a:r>
            <a:r>
              <a:rPr lang="en-CA" sz="1200" dirty="0" err="1"/>
              <a:t>cb</a:t>
            </a:r>
            <a:r>
              <a:rPr lang="en-CA" sz="1200" dirty="0"/>
              <a:t>(res);</a:t>
            </a:r>
          </a:p>
          <a:p>
            <a:r>
              <a:rPr lang="en-CA" sz="1200" dirty="0"/>
              <a:t>    });</a:t>
            </a:r>
          </a:p>
          <a:p>
            <a:r>
              <a:rPr lang="en-CA" sz="1200" dirty="0"/>
              <a:t>}</a:t>
            </a:r>
          </a:p>
          <a:p>
            <a:br>
              <a:rPr lang="en-CA" sz="1200" dirty="0"/>
            </a:br>
            <a:r>
              <a:rPr lang="en-CA" sz="1200" dirty="0" err="1"/>
              <a:t>module.exports</a:t>
            </a:r>
            <a:r>
              <a:rPr lang="en-CA" sz="1200" dirty="0"/>
              <a:t> = </a:t>
            </a:r>
            <a:r>
              <a:rPr lang="en-CA" sz="1200" dirty="0" err="1"/>
              <a:t>mongoose.model</a:t>
            </a:r>
            <a:r>
              <a:rPr lang="en-CA" sz="1200" dirty="0"/>
              <a:t>(model, </a:t>
            </a:r>
            <a:r>
              <a:rPr lang="en-CA" sz="1200" dirty="0" err="1"/>
              <a:t>messageSchema</a:t>
            </a:r>
            <a:r>
              <a:rPr lang="en-CA" sz="1200" dirty="0"/>
              <a:t>);</a:t>
            </a:r>
          </a:p>
        </p:txBody>
      </p:sp>
    </p:spTree>
    <p:extLst>
      <p:ext uri="{BB962C8B-B14F-4D97-AF65-F5344CB8AC3E}">
        <p14:creationId xmlns:p14="http://schemas.microsoft.com/office/powerpoint/2010/main" val="503591928"/>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C526-7625-4351-AC20-41F48ACF5D14}"/>
              </a:ext>
            </a:extLst>
          </p:cNvPr>
          <p:cNvSpPr>
            <a:spLocks noGrp="1"/>
          </p:cNvSpPr>
          <p:nvPr>
            <p:ph type="title"/>
          </p:nvPr>
        </p:nvSpPr>
        <p:spPr/>
        <p:txBody>
          <a:bodyPr/>
          <a:lstStyle/>
          <a:p>
            <a:r>
              <a:rPr lang="en-CA" dirty="0"/>
              <a:t>Testing Our Model</a:t>
            </a:r>
          </a:p>
        </p:txBody>
      </p:sp>
      <p:sp>
        <p:nvSpPr>
          <p:cNvPr id="3" name="Content Placeholder 2">
            <a:extLst>
              <a:ext uri="{FF2B5EF4-FFF2-40B4-BE49-F238E27FC236}">
                <a16:creationId xmlns:a16="http://schemas.microsoft.com/office/drawing/2014/main" id="{5DDED96A-A2F6-483E-9FA6-8FFDC44E15E2}"/>
              </a:ext>
            </a:extLst>
          </p:cNvPr>
          <p:cNvSpPr>
            <a:spLocks noGrp="1"/>
          </p:cNvSpPr>
          <p:nvPr>
            <p:ph idx="1"/>
          </p:nvPr>
        </p:nvSpPr>
        <p:spPr/>
        <p:txBody>
          <a:bodyPr/>
          <a:lstStyle/>
          <a:p>
            <a:pPr marL="0" indent="0">
              <a:buNone/>
            </a:pPr>
            <a:r>
              <a:rPr lang="en-CA" dirty="0"/>
              <a:t>Let’s test whether or not our model is working. We can do so in the callback function of our </a:t>
            </a:r>
            <a:r>
              <a:rPr lang="en-CA" dirty="0" err="1"/>
              <a:t>mongoose.connect</a:t>
            </a:r>
            <a:r>
              <a:rPr lang="en-CA" dirty="0"/>
              <a:t> in our server.js file by interacting directly with it.</a:t>
            </a:r>
          </a:p>
          <a:p>
            <a:pPr marL="0" indent="0">
              <a:buNone/>
            </a:pPr>
            <a:r>
              <a:rPr lang="en-CA" dirty="0"/>
              <a:t>Just like our other requires, we have to include our message model in the script. Right after</a:t>
            </a:r>
          </a:p>
          <a:p>
            <a:pPr marL="0" indent="0">
              <a:buNone/>
            </a:pPr>
            <a:r>
              <a:rPr lang="en-CA" dirty="0"/>
              <a:t>	</a:t>
            </a:r>
            <a:r>
              <a:rPr lang="en-CA" dirty="0">
                <a:highlight>
                  <a:srgbClr val="00FFFF"/>
                </a:highlight>
              </a:rPr>
              <a:t>const mongoose = require('mongoose’);</a:t>
            </a:r>
            <a:r>
              <a:rPr lang="en-CA" dirty="0"/>
              <a:t> </a:t>
            </a:r>
          </a:p>
          <a:p>
            <a:pPr marL="0" indent="0">
              <a:buNone/>
            </a:pPr>
            <a:r>
              <a:rPr lang="en-CA" dirty="0"/>
              <a:t>add the line</a:t>
            </a:r>
          </a:p>
          <a:p>
            <a:pPr marL="0" indent="0">
              <a:buNone/>
            </a:pPr>
            <a:r>
              <a:rPr lang="en-CA" dirty="0"/>
              <a:t>	</a:t>
            </a:r>
            <a:r>
              <a:rPr lang="en-CA" dirty="0">
                <a:highlight>
                  <a:srgbClr val="00FFFF"/>
                </a:highlight>
              </a:rPr>
              <a:t>const Message = require(‘./models/message’);</a:t>
            </a:r>
          </a:p>
        </p:txBody>
      </p:sp>
    </p:spTree>
    <p:extLst>
      <p:ext uri="{BB962C8B-B14F-4D97-AF65-F5344CB8AC3E}">
        <p14:creationId xmlns:p14="http://schemas.microsoft.com/office/powerpoint/2010/main" val="3477857203"/>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39F57-A2B5-4B2C-9C78-15B3536334F9}"/>
              </a:ext>
            </a:extLst>
          </p:cNvPr>
          <p:cNvSpPr>
            <a:spLocks noGrp="1"/>
          </p:cNvSpPr>
          <p:nvPr>
            <p:ph type="title"/>
          </p:nvPr>
        </p:nvSpPr>
        <p:spPr/>
        <p:txBody>
          <a:bodyPr/>
          <a:lstStyle/>
          <a:p>
            <a:r>
              <a:rPr lang="en-CA" dirty="0"/>
              <a:t>Adding a Message</a:t>
            </a:r>
          </a:p>
        </p:txBody>
      </p:sp>
      <p:sp>
        <p:nvSpPr>
          <p:cNvPr id="3" name="Content Placeholder 2">
            <a:extLst>
              <a:ext uri="{FF2B5EF4-FFF2-40B4-BE49-F238E27FC236}">
                <a16:creationId xmlns:a16="http://schemas.microsoft.com/office/drawing/2014/main" id="{F98C1CDB-7866-4445-8367-75B16A5D2A89}"/>
              </a:ext>
            </a:extLst>
          </p:cNvPr>
          <p:cNvSpPr>
            <a:spLocks noGrp="1"/>
          </p:cNvSpPr>
          <p:nvPr>
            <p:ph idx="1"/>
          </p:nvPr>
        </p:nvSpPr>
        <p:spPr>
          <a:xfrm>
            <a:off x="676656" y="2011681"/>
            <a:ext cx="10753725" cy="1658198"/>
          </a:xfrm>
        </p:spPr>
        <p:txBody>
          <a:bodyPr/>
          <a:lstStyle/>
          <a:p>
            <a:pPr marL="0" indent="0">
              <a:buNone/>
            </a:pPr>
            <a:r>
              <a:rPr lang="en-CA" dirty="0"/>
              <a:t>Within the body of the mongoose connection callback, let’s add a new message every time it successfully connects. This way we’ll have data that we can work with at a later time. If you recall back to when we were creating our message model, we wrote a static method that can add a message with the parameters of an object, and a callback. We will use this method to add the new message.</a:t>
            </a:r>
          </a:p>
        </p:txBody>
      </p:sp>
      <p:sp>
        <p:nvSpPr>
          <p:cNvPr id="4" name="TextBox 3">
            <a:extLst>
              <a:ext uri="{FF2B5EF4-FFF2-40B4-BE49-F238E27FC236}">
                <a16:creationId xmlns:a16="http://schemas.microsoft.com/office/drawing/2014/main" id="{59509E42-DA51-4F73-A3FE-A53B152AC049}"/>
              </a:ext>
            </a:extLst>
          </p:cNvPr>
          <p:cNvSpPr txBox="1"/>
          <p:nvPr/>
        </p:nvSpPr>
        <p:spPr>
          <a:xfrm>
            <a:off x="657225" y="4129313"/>
            <a:ext cx="6563708" cy="1754326"/>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CA" sz="1200" dirty="0"/>
              <a:t>const Message = require('./models/message');</a:t>
            </a:r>
          </a:p>
          <a:p>
            <a:br>
              <a:rPr lang="en-CA" sz="1200" dirty="0"/>
            </a:br>
            <a:r>
              <a:rPr lang="en-CA" sz="1200" dirty="0" err="1"/>
              <a:t>mongoose.connect</a:t>
            </a:r>
            <a:r>
              <a:rPr lang="en-CA" sz="1200" dirty="0"/>
              <a:t>('</a:t>
            </a:r>
            <a:r>
              <a:rPr lang="en-CA" sz="1200" dirty="0" err="1"/>
              <a:t>mongodb</a:t>
            </a:r>
            <a:r>
              <a:rPr lang="en-CA" sz="1200" dirty="0"/>
              <a:t>://localhost:27017/</a:t>
            </a:r>
            <a:r>
              <a:rPr lang="en-CA" sz="1200" dirty="0" err="1"/>
              <a:t>hacklassonde</a:t>
            </a:r>
            <a:r>
              <a:rPr lang="en-CA" sz="1200" dirty="0"/>
              <a:t>', {</a:t>
            </a:r>
            <a:r>
              <a:rPr lang="en-CA" sz="1200" dirty="0" err="1"/>
              <a:t>useNewUrlParser</a:t>
            </a:r>
            <a:r>
              <a:rPr lang="en-CA" sz="1200" dirty="0"/>
              <a:t>: true}, (err) =&gt; {</a:t>
            </a:r>
          </a:p>
          <a:p>
            <a:r>
              <a:rPr lang="en-CA" sz="1200" dirty="0"/>
              <a:t>    console.log(err ? 'Could not connect to database.' : 'Successfully connected to database.’);</a:t>
            </a:r>
          </a:p>
          <a:p>
            <a:r>
              <a:rPr lang="en-CA" sz="1200" dirty="0"/>
              <a:t>    if (!err)</a:t>
            </a:r>
          </a:p>
          <a:p>
            <a:r>
              <a:rPr lang="en-CA" sz="1200" dirty="0"/>
              <a:t>        </a:t>
            </a:r>
            <a:r>
              <a:rPr lang="en-CA" sz="1200" dirty="0" err="1"/>
              <a:t>Message.addMessage</a:t>
            </a:r>
            <a:r>
              <a:rPr lang="en-CA" sz="1200" dirty="0"/>
              <a:t>({sender: 'SYSTEM', text: 'Successfully connected to database.'}, (err, res) =&gt; {</a:t>
            </a:r>
          </a:p>
          <a:p>
            <a:r>
              <a:rPr lang="en-CA" sz="1200" dirty="0"/>
              <a:t>            console.log(err ? err : 'Message added.’);</a:t>
            </a:r>
          </a:p>
          <a:p>
            <a:r>
              <a:rPr lang="en-CA" sz="1200" dirty="0"/>
              <a:t>        });</a:t>
            </a:r>
          </a:p>
          <a:p>
            <a:r>
              <a:rPr lang="en-CA" sz="1200" dirty="0"/>
              <a:t>});</a:t>
            </a:r>
          </a:p>
        </p:txBody>
      </p:sp>
      <p:pic>
        <p:nvPicPr>
          <p:cNvPr id="5" name="Picture 4">
            <a:extLst>
              <a:ext uri="{FF2B5EF4-FFF2-40B4-BE49-F238E27FC236}">
                <a16:creationId xmlns:a16="http://schemas.microsoft.com/office/drawing/2014/main" id="{00317DBA-10B9-4052-B124-B1B31B4034C0}"/>
              </a:ext>
            </a:extLst>
          </p:cNvPr>
          <p:cNvPicPr>
            <a:picLocks noChangeAspect="1"/>
          </p:cNvPicPr>
          <p:nvPr/>
        </p:nvPicPr>
        <p:blipFill>
          <a:blip r:embed="rId2"/>
          <a:stretch>
            <a:fillRect/>
          </a:stretch>
        </p:blipFill>
        <p:spPr>
          <a:xfrm>
            <a:off x="8045924" y="4740553"/>
            <a:ext cx="3019425" cy="676275"/>
          </a:xfrm>
          <a:prstGeom prst="rect">
            <a:avLst/>
          </a:prstGeom>
        </p:spPr>
      </p:pic>
      <p:sp>
        <p:nvSpPr>
          <p:cNvPr id="6" name="TextBox 5">
            <a:extLst>
              <a:ext uri="{FF2B5EF4-FFF2-40B4-BE49-F238E27FC236}">
                <a16:creationId xmlns:a16="http://schemas.microsoft.com/office/drawing/2014/main" id="{8C217C92-0AA7-4D2D-BEE1-61FFA42FE5DE}"/>
              </a:ext>
            </a:extLst>
          </p:cNvPr>
          <p:cNvSpPr txBox="1"/>
          <p:nvPr/>
        </p:nvSpPr>
        <p:spPr>
          <a:xfrm>
            <a:off x="8784046" y="4298623"/>
            <a:ext cx="1543179" cy="369332"/>
          </a:xfrm>
          <a:prstGeom prst="rect">
            <a:avLst/>
          </a:prstGeom>
          <a:noFill/>
        </p:spPr>
        <p:txBody>
          <a:bodyPr wrap="none" rtlCol="0">
            <a:spAutoFit/>
          </a:bodyPr>
          <a:lstStyle/>
          <a:p>
            <a:r>
              <a:rPr lang="en-CA" dirty="0"/>
              <a:t>Great Success!</a:t>
            </a:r>
          </a:p>
        </p:txBody>
      </p:sp>
    </p:spTree>
    <p:extLst>
      <p:ext uri="{BB962C8B-B14F-4D97-AF65-F5344CB8AC3E}">
        <p14:creationId xmlns:p14="http://schemas.microsoft.com/office/powerpoint/2010/main" val="695154264"/>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34E5-59AD-4AD2-A952-927D12C80DC9}"/>
              </a:ext>
            </a:extLst>
          </p:cNvPr>
          <p:cNvSpPr>
            <a:spLocks noGrp="1"/>
          </p:cNvSpPr>
          <p:nvPr>
            <p:ph type="title"/>
          </p:nvPr>
        </p:nvSpPr>
        <p:spPr/>
        <p:txBody>
          <a:bodyPr/>
          <a:lstStyle/>
          <a:p>
            <a:r>
              <a:rPr lang="en-CA" dirty="0"/>
              <a:t>Message API Endpoint</a:t>
            </a:r>
          </a:p>
        </p:txBody>
      </p:sp>
      <p:sp>
        <p:nvSpPr>
          <p:cNvPr id="3" name="Content Placeholder 2">
            <a:extLst>
              <a:ext uri="{FF2B5EF4-FFF2-40B4-BE49-F238E27FC236}">
                <a16:creationId xmlns:a16="http://schemas.microsoft.com/office/drawing/2014/main" id="{BA40F9A9-317E-40A5-91EB-7E06B60FBE02}"/>
              </a:ext>
            </a:extLst>
          </p:cNvPr>
          <p:cNvSpPr>
            <a:spLocks noGrp="1"/>
          </p:cNvSpPr>
          <p:nvPr>
            <p:ph idx="1"/>
          </p:nvPr>
        </p:nvSpPr>
        <p:spPr>
          <a:xfrm>
            <a:off x="676656" y="2011681"/>
            <a:ext cx="10753725" cy="2541466"/>
          </a:xfrm>
        </p:spPr>
        <p:txBody>
          <a:bodyPr>
            <a:normAutofit fontScale="92500" lnSpcReduction="10000"/>
          </a:bodyPr>
          <a:lstStyle/>
          <a:p>
            <a:pPr marL="0" indent="0">
              <a:buNone/>
            </a:pPr>
            <a:r>
              <a:rPr lang="en-CA" dirty="0"/>
              <a:t>Similarly to the instructions for our message model, we’ll perform a similar separation of concerns for our API endpoints. We’ll start by creating an </a:t>
            </a:r>
            <a:r>
              <a:rPr lang="en-CA" dirty="0" err="1"/>
              <a:t>api</a:t>
            </a:r>
            <a:r>
              <a:rPr lang="en-CA" dirty="0"/>
              <a:t> directory in the root of our application and another message.js file within this directory.</a:t>
            </a:r>
          </a:p>
          <a:p>
            <a:pPr marL="0" indent="0">
              <a:buNone/>
            </a:pPr>
            <a:r>
              <a:rPr lang="en-CA" dirty="0"/>
              <a:t>The first line of this file will be our require for our Message model</a:t>
            </a:r>
          </a:p>
          <a:p>
            <a:pPr marL="0" indent="0">
              <a:buNone/>
            </a:pPr>
            <a:r>
              <a:rPr lang="en-CA" dirty="0"/>
              <a:t>	</a:t>
            </a:r>
            <a:r>
              <a:rPr lang="en-CA" dirty="0">
                <a:highlight>
                  <a:srgbClr val="00FFFF"/>
                </a:highlight>
              </a:rPr>
              <a:t>const Message = require(‘../models/message’)</a:t>
            </a:r>
          </a:p>
          <a:p>
            <a:pPr marL="0" indent="0">
              <a:buNone/>
            </a:pPr>
            <a:r>
              <a:rPr lang="en-CA" dirty="0"/>
              <a:t>After which we’ll have everything else in the </a:t>
            </a:r>
            <a:r>
              <a:rPr lang="en-CA" dirty="0" err="1">
                <a:highlight>
                  <a:srgbClr val="00FFFF"/>
                </a:highlight>
              </a:rPr>
              <a:t>module.exports</a:t>
            </a:r>
            <a:r>
              <a:rPr lang="en-CA" dirty="0"/>
              <a:t> so we can integrate it into our Express server. Our interaction will happen in the </a:t>
            </a:r>
            <a:r>
              <a:rPr lang="en-CA" dirty="0" err="1"/>
              <a:t>callbacks</a:t>
            </a:r>
            <a:r>
              <a:rPr lang="en-CA" dirty="0"/>
              <a:t> of the post and get.</a:t>
            </a:r>
          </a:p>
        </p:txBody>
      </p:sp>
      <p:sp>
        <p:nvSpPr>
          <p:cNvPr id="4" name="TextBox 3">
            <a:extLst>
              <a:ext uri="{FF2B5EF4-FFF2-40B4-BE49-F238E27FC236}">
                <a16:creationId xmlns:a16="http://schemas.microsoft.com/office/drawing/2014/main" id="{B10B9276-89F5-4EA5-AD45-3A21DCCC4DE3}"/>
              </a:ext>
            </a:extLst>
          </p:cNvPr>
          <p:cNvSpPr txBox="1"/>
          <p:nvPr/>
        </p:nvSpPr>
        <p:spPr>
          <a:xfrm>
            <a:off x="657224" y="4553147"/>
            <a:ext cx="10753343" cy="2123658"/>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CA" sz="1200" dirty="0"/>
              <a:t>const Message = require('../models/message');</a:t>
            </a:r>
          </a:p>
          <a:p>
            <a:br>
              <a:rPr lang="en-CA" sz="1200" dirty="0"/>
            </a:br>
            <a:r>
              <a:rPr lang="en-CA" sz="1200" dirty="0" err="1"/>
              <a:t>module.exports</a:t>
            </a:r>
            <a:r>
              <a:rPr lang="en-CA" sz="1200" dirty="0"/>
              <a:t> = (app) =&gt; {</a:t>
            </a:r>
          </a:p>
          <a:p>
            <a:r>
              <a:rPr lang="en-CA" sz="1200" dirty="0"/>
              <a:t>    </a:t>
            </a:r>
            <a:r>
              <a:rPr lang="en-CA" sz="1200" dirty="0" err="1"/>
              <a:t>app.post</a:t>
            </a:r>
            <a:r>
              <a:rPr lang="en-CA" sz="1200" dirty="0"/>
              <a:t>('/</a:t>
            </a:r>
            <a:r>
              <a:rPr lang="en-CA" sz="1200" dirty="0" err="1"/>
              <a:t>api</a:t>
            </a:r>
            <a:r>
              <a:rPr lang="en-CA" sz="1200" dirty="0"/>
              <a:t>/message', (req, res) =&gt; {</a:t>
            </a:r>
          </a:p>
          <a:p>
            <a:br>
              <a:rPr lang="en-CA" sz="1200" dirty="0"/>
            </a:br>
            <a:r>
              <a:rPr lang="en-CA" sz="1200" dirty="0"/>
              <a:t>    });</a:t>
            </a:r>
          </a:p>
          <a:p>
            <a:br>
              <a:rPr lang="en-CA" sz="1200" dirty="0"/>
            </a:br>
            <a:r>
              <a:rPr lang="en-CA" sz="1200" dirty="0"/>
              <a:t>    </a:t>
            </a:r>
            <a:r>
              <a:rPr lang="en-CA" sz="1200" dirty="0" err="1"/>
              <a:t>app.get</a:t>
            </a:r>
            <a:r>
              <a:rPr lang="en-CA" sz="1200" dirty="0"/>
              <a:t>('/</a:t>
            </a:r>
            <a:r>
              <a:rPr lang="en-CA" sz="1200" dirty="0" err="1"/>
              <a:t>api</a:t>
            </a:r>
            <a:r>
              <a:rPr lang="en-CA" sz="1200" dirty="0"/>
              <a:t>/message', (req, res) =&gt; {</a:t>
            </a:r>
          </a:p>
          <a:p>
            <a:r>
              <a:rPr lang="en-CA" sz="1200" dirty="0"/>
              <a:t>        </a:t>
            </a:r>
            <a:r>
              <a:rPr lang="en-CA" sz="1200" dirty="0" err="1"/>
              <a:t>res.send</a:t>
            </a:r>
            <a:r>
              <a:rPr lang="en-CA" sz="1200" dirty="0"/>
              <a:t>(‘In the message API!’);</a:t>
            </a:r>
          </a:p>
          <a:p>
            <a:r>
              <a:rPr lang="en-CA" sz="1200" dirty="0"/>
              <a:t>    });</a:t>
            </a:r>
          </a:p>
          <a:p>
            <a:r>
              <a:rPr lang="en-CA" sz="1200" dirty="0"/>
              <a:t>}</a:t>
            </a:r>
          </a:p>
        </p:txBody>
      </p:sp>
    </p:spTree>
    <p:extLst>
      <p:ext uri="{BB962C8B-B14F-4D97-AF65-F5344CB8AC3E}">
        <p14:creationId xmlns:p14="http://schemas.microsoft.com/office/powerpoint/2010/main" val="2426637730"/>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DBC6-8081-44DF-9311-768EF26C7F35}"/>
              </a:ext>
            </a:extLst>
          </p:cNvPr>
          <p:cNvSpPr>
            <a:spLocks noGrp="1"/>
          </p:cNvSpPr>
          <p:nvPr>
            <p:ph type="title"/>
          </p:nvPr>
        </p:nvSpPr>
        <p:spPr/>
        <p:txBody>
          <a:bodyPr/>
          <a:lstStyle/>
          <a:p>
            <a:r>
              <a:rPr lang="en-CA" dirty="0"/>
              <a:t>Connecting the Endpoints</a:t>
            </a:r>
          </a:p>
        </p:txBody>
      </p:sp>
      <p:sp>
        <p:nvSpPr>
          <p:cNvPr id="3" name="Content Placeholder 2">
            <a:extLst>
              <a:ext uri="{FF2B5EF4-FFF2-40B4-BE49-F238E27FC236}">
                <a16:creationId xmlns:a16="http://schemas.microsoft.com/office/drawing/2014/main" id="{F61F3CBC-E588-481F-96BB-D9FF271E2D65}"/>
              </a:ext>
            </a:extLst>
          </p:cNvPr>
          <p:cNvSpPr>
            <a:spLocks noGrp="1"/>
          </p:cNvSpPr>
          <p:nvPr>
            <p:ph idx="1"/>
          </p:nvPr>
        </p:nvSpPr>
        <p:spPr/>
        <p:txBody>
          <a:bodyPr/>
          <a:lstStyle/>
          <a:p>
            <a:pPr marL="0" indent="0">
              <a:buNone/>
            </a:pPr>
            <a:r>
              <a:rPr lang="en-CA" dirty="0"/>
              <a:t>Now that we have a file dedicated to handling our message endpoints, we need to integrate them to the Express app. In server.js, add </a:t>
            </a:r>
          </a:p>
          <a:p>
            <a:pPr marL="0" indent="0">
              <a:buNone/>
            </a:pPr>
            <a:r>
              <a:rPr lang="en-CA" dirty="0"/>
              <a:t>	</a:t>
            </a:r>
            <a:r>
              <a:rPr lang="en-CA" dirty="0">
                <a:highlight>
                  <a:srgbClr val="00FFFF"/>
                </a:highlight>
              </a:rPr>
              <a:t>require(‘./</a:t>
            </a:r>
            <a:r>
              <a:rPr lang="en-CA" dirty="0" err="1">
                <a:highlight>
                  <a:srgbClr val="00FFFF"/>
                </a:highlight>
              </a:rPr>
              <a:t>api</a:t>
            </a:r>
            <a:r>
              <a:rPr lang="en-CA" dirty="0">
                <a:highlight>
                  <a:srgbClr val="00FFFF"/>
                </a:highlight>
              </a:rPr>
              <a:t>/message’)(app);</a:t>
            </a:r>
          </a:p>
          <a:p>
            <a:pPr marL="0" indent="0">
              <a:buNone/>
            </a:pPr>
            <a:r>
              <a:rPr lang="en-CA" dirty="0"/>
              <a:t>Just before </a:t>
            </a:r>
            <a:r>
              <a:rPr lang="en-CA" dirty="0" err="1"/>
              <a:t>app.get</a:t>
            </a:r>
            <a:r>
              <a:rPr lang="en-CA" dirty="0"/>
              <a:t>(‘/’…). This will tell the Express app to listen to these endpoints defined in the file.</a:t>
            </a:r>
          </a:p>
          <a:p>
            <a:pPr marL="0" indent="0">
              <a:buNone/>
            </a:pPr>
            <a:r>
              <a:rPr lang="en-CA" dirty="0"/>
              <a:t>Now, you should be able to navigate to </a:t>
            </a:r>
            <a:r>
              <a:rPr lang="en-CA" dirty="0">
                <a:highlight>
                  <a:srgbClr val="00FFFF"/>
                </a:highlight>
              </a:rPr>
              <a:t>localhost:3000/</a:t>
            </a:r>
            <a:r>
              <a:rPr lang="en-CA" dirty="0" err="1">
                <a:highlight>
                  <a:srgbClr val="00FFFF"/>
                </a:highlight>
              </a:rPr>
              <a:t>api</a:t>
            </a:r>
            <a:r>
              <a:rPr lang="en-CA" dirty="0">
                <a:highlight>
                  <a:srgbClr val="00FFFF"/>
                </a:highlight>
              </a:rPr>
              <a:t>/message</a:t>
            </a:r>
            <a:r>
              <a:rPr lang="en-CA" dirty="0"/>
              <a:t> and see the response.</a:t>
            </a:r>
          </a:p>
        </p:txBody>
      </p:sp>
      <p:pic>
        <p:nvPicPr>
          <p:cNvPr id="4" name="Picture 3">
            <a:extLst>
              <a:ext uri="{FF2B5EF4-FFF2-40B4-BE49-F238E27FC236}">
                <a16:creationId xmlns:a16="http://schemas.microsoft.com/office/drawing/2014/main" id="{16C01F2C-6AD3-4E38-A242-6C5CB0019D5C}"/>
              </a:ext>
            </a:extLst>
          </p:cNvPr>
          <p:cNvPicPr>
            <a:picLocks noChangeAspect="1"/>
          </p:cNvPicPr>
          <p:nvPr/>
        </p:nvPicPr>
        <p:blipFill>
          <a:blip r:embed="rId2"/>
          <a:stretch>
            <a:fillRect/>
          </a:stretch>
        </p:blipFill>
        <p:spPr>
          <a:xfrm>
            <a:off x="4600575" y="5168441"/>
            <a:ext cx="2990850" cy="876300"/>
          </a:xfrm>
          <a:prstGeom prst="rect">
            <a:avLst/>
          </a:prstGeom>
        </p:spPr>
      </p:pic>
    </p:spTree>
    <p:extLst>
      <p:ext uri="{BB962C8B-B14F-4D97-AF65-F5344CB8AC3E}">
        <p14:creationId xmlns:p14="http://schemas.microsoft.com/office/powerpoint/2010/main" val="1835169117"/>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922BE-9B61-4207-8AC4-51E70500DA46}"/>
              </a:ext>
            </a:extLst>
          </p:cNvPr>
          <p:cNvSpPr>
            <a:spLocks noGrp="1"/>
          </p:cNvSpPr>
          <p:nvPr>
            <p:ph type="title"/>
          </p:nvPr>
        </p:nvSpPr>
        <p:spPr>
          <a:xfrm>
            <a:off x="657224" y="499533"/>
            <a:ext cx="10772775" cy="1658198"/>
          </a:xfrm>
        </p:spPr>
        <p:txBody>
          <a:bodyPr/>
          <a:lstStyle/>
          <a:p>
            <a:r>
              <a:rPr lang="en-CA" dirty="0"/>
              <a:t>Browsing Data With Robo 3T</a:t>
            </a:r>
          </a:p>
        </p:txBody>
      </p:sp>
      <p:sp>
        <p:nvSpPr>
          <p:cNvPr id="3" name="Content Placeholder 2">
            <a:extLst>
              <a:ext uri="{FF2B5EF4-FFF2-40B4-BE49-F238E27FC236}">
                <a16:creationId xmlns:a16="http://schemas.microsoft.com/office/drawing/2014/main" id="{F3C3641C-1C8F-40B2-81AC-F1F60875B72A}"/>
              </a:ext>
            </a:extLst>
          </p:cNvPr>
          <p:cNvSpPr>
            <a:spLocks noGrp="1"/>
          </p:cNvSpPr>
          <p:nvPr>
            <p:ph idx="1"/>
          </p:nvPr>
        </p:nvSpPr>
        <p:spPr>
          <a:xfrm>
            <a:off x="676656" y="2011680"/>
            <a:ext cx="10753725" cy="3766185"/>
          </a:xfrm>
        </p:spPr>
        <p:txBody>
          <a:bodyPr/>
          <a:lstStyle/>
          <a:p>
            <a:pPr lvl="1">
              <a:buFont typeface="Arial" panose="020B0604020202020204" pitchFamily="34" charset="0"/>
              <a:buChar char="•"/>
            </a:pPr>
            <a:r>
              <a:rPr lang="en-CA"/>
              <a:t>Open Robo 3T</a:t>
            </a:r>
          </a:p>
          <a:p>
            <a:pPr lvl="1">
              <a:buFont typeface="Arial" panose="020B0604020202020204" pitchFamily="34" charset="0"/>
              <a:buChar char="•"/>
            </a:pPr>
            <a:r>
              <a:rPr lang="en-CA"/>
              <a:t>Click on “Create”</a:t>
            </a:r>
          </a:p>
          <a:p>
            <a:pPr lvl="1">
              <a:buFont typeface="Arial" panose="020B0604020202020204" pitchFamily="34" charset="0"/>
              <a:buChar char="•"/>
            </a:pPr>
            <a:r>
              <a:rPr lang="en-CA"/>
              <a:t>The defaults should be fine</a:t>
            </a:r>
          </a:p>
          <a:p>
            <a:pPr lvl="1">
              <a:buFont typeface="Arial" panose="020B0604020202020204" pitchFamily="34" charset="0"/>
              <a:buChar char="•"/>
            </a:pPr>
            <a:r>
              <a:rPr lang="en-CA"/>
              <a:t>Click “Save”</a:t>
            </a:r>
          </a:p>
          <a:p>
            <a:pPr lvl="1">
              <a:buFont typeface="Arial" panose="020B0604020202020204" pitchFamily="34" charset="0"/>
              <a:buChar char="•"/>
            </a:pPr>
            <a:r>
              <a:rPr lang="en-CA"/>
              <a:t>Click “Connect”</a:t>
            </a:r>
          </a:p>
          <a:p>
            <a:pPr lvl="1">
              <a:buFont typeface="Arial" panose="020B0604020202020204" pitchFamily="34" charset="0"/>
              <a:buChar char="•"/>
            </a:pPr>
            <a:r>
              <a:rPr lang="en-CA"/>
              <a:t>On the left hand side, expand the database “hacklassonde”</a:t>
            </a:r>
          </a:p>
          <a:p>
            <a:pPr lvl="1">
              <a:buFont typeface="Arial" panose="020B0604020202020204" pitchFamily="34" charset="0"/>
              <a:buChar char="•"/>
            </a:pPr>
            <a:r>
              <a:rPr lang="en-CA"/>
              <a:t>Under that dropdown expand “Collections”</a:t>
            </a:r>
          </a:p>
          <a:p>
            <a:pPr lvl="1">
              <a:buFont typeface="Arial" panose="020B0604020202020204" pitchFamily="34" charset="0"/>
              <a:buChar char="•"/>
            </a:pPr>
            <a:r>
              <a:rPr lang="en-CA"/>
              <a:t>Double-click on “messages”</a:t>
            </a:r>
          </a:p>
          <a:p>
            <a:pPr lvl="1">
              <a:buFont typeface="Arial" panose="020B0604020202020204" pitchFamily="34" charset="0"/>
              <a:buChar char="•"/>
            </a:pPr>
            <a:r>
              <a:rPr lang="en-CA"/>
              <a:t>You should see all of the messages that have been created</a:t>
            </a:r>
            <a:endParaRPr lang="en-CA" dirty="0"/>
          </a:p>
        </p:txBody>
      </p:sp>
      <p:pic>
        <p:nvPicPr>
          <p:cNvPr id="4" name="Picture 3">
            <a:extLst>
              <a:ext uri="{FF2B5EF4-FFF2-40B4-BE49-F238E27FC236}">
                <a16:creationId xmlns:a16="http://schemas.microsoft.com/office/drawing/2014/main" id="{AAFE1586-806F-4480-A8D5-9AB01C20F5BB}"/>
              </a:ext>
            </a:extLst>
          </p:cNvPr>
          <p:cNvPicPr>
            <a:picLocks noChangeAspect="1"/>
          </p:cNvPicPr>
          <p:nvPr/>
        </p:nvPicPr>
        <p:blipFill>
          <a:blip r:embed="rId2"/>
          <a:stretch>
            <a:fillRect/>
          </a:stretch>
        </p:blipFill>
        <p:spPr>
          <a:xfrm>
            <a:off x="8581644" y="2433320"/>
            <a:ext cx="2933700" cy="2266950"/>
          </a:xfrm>
          <a:prstGeom prst="rect">
            <a:avLst/>
          </a:prstGeom>
        </p:spPr>
      </p:pic>
    </p:spTree>
    <p:extLst>
      <p:ext uri="{BB962C8B-B14F-4D97-AF65-F5344CB8AC3E}">
        <p14:creationId xmlns:p14="http://schemas.microsoft.com/office/powerpoint/2010/main" val="638754178"/>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B581-F8A3-41B7-B2D6-D465087F83E6}"/>
              </a:ext>
            </a:extLst>
          </p:cNvPr>
          <p:cNvSpPr>
            <a:spLocks noGrp="1"/>
          </p:cNvSpPr>
          <p:nvPr>
            <p:ph type="title"/>
          </p:nvPr>
        </p:nvSpPr>
        <p:spPr/>
        <p:txBody>
          <a:bodyPr/>
          <a:lstStyle/>
          <a:p>
            <a:r>
              <a:rPr lang="en-CA" dirty="0"/>
              <a:t>Returning Messages From API</a:t>
            </a:r>
          </a:p>
        </p:txBody>
      </p:sp>
      <p:sp>
        <p:nvSpPr>
          <p:cNvPr id="3" name="Content Placeholder 2">
            <a:extLst>
              <a:ext uri="{FF2B5EF4-FFF2-40B4-BE49-F238E27FC236}">
                <a16:creationId xmlns:a16="http://schemas.microsoft.com/office/drawing/2014/main" id="{EF810F50-7A59-4A9D-B6FA-88E472E3E46B}"/>
              </a:ext>
            </a:extLst>
          </p:cNvPr>
          <p:cNvSpPr>
            <a:spLocks noGrp="1"/>
          </p:cNvSpPr>
          <p:nvPr>
            <p:ph idx="1"/>
          </p:nvPr>
        </p:nvSpPr>
        <p:spPr/>
        <p:txBody>
          <a:bodyPr/>
          <a:lstStyle/>
          <a:p>
            <a:pPr marL="0" indent="0">
              <a:buNone/>
            </a:pPr>
            <a:r>
              <a:rPr lang="en-CA" dirty="0"/>
              <a:t>Now that we know we can access our message </a:t>
            </a:r>
            <a:r>
              <a:rPr lang="en-CA" dirty="0" err="1"/>
              <a:t>api</a:t>
            </a:r>
            <a:r>
              <a:rPr lang="en-CA" dirty="0"/>
              <a:t> endpoints, we need to use them for what they were designed for, adding and retrieving.</a:t>
            </a:r>
          </a:p>
          <a:p>
            <a:pPr marL="0" indent="0">
              <a:buNone/>
            </a:pPr>
            <a:r>
              <a:rPr lang="en-CA" dirty="0"/>
              <a:t>We’ll start with the easiest of the two, since we have data that we can now access. In the </a:t>
            </a:r>
            <a:r>
              <a:rPr lang="en-CA" dirty="0">
                <a:highlight>
                  <a:srgbClr val="00FFFF"/>
                </a:highlight>
              </a:rPr>
              <a:t>/</a:t>
            </a:r>
            <a:r>
              <a:rPr lang="en-CA" dirty="0" err="1">
                <a:highlight>
                  <a:srgbClr val="00FFFF"/>
                </a:highlight>
              </a:rPr>
              <a:t>api</a:t>
            </a:r>
            <a:r>
              <a:rPr lang="en-CA" dirty="0">
                <a:highlight>
                  <a:srgbClr val="00FFFF"/>
                </a:highlight>
              </a:rPr>
              <a:t>/message.js</a:t>
            </a:r>
            <a:r>
              <a:rPr lang="en-CA" dirty="0"/>
              <a:t> file, we’re going to replace the </a:t>
            </a:r>
            <a:r>
              <a:rPr lang="en-CA" dirty="0" err="1"/>
              <a:t>res.send</a:t>
            </a:r>
            <a:r>
              <a:rPr lang="en-CA" dirty="0"/>
              <a:t>(‘In the message API’) with something that actually finds our messages and outputs them using the </a:t>
            </a:r>
            <a:r>
              <a:rPr lang="en-CA" dirty="0" err="1"/>
              <a:t>getAll</a:t>
            </a:r>
            <a:r>
              <a:rPr lang="en-CA" dirty="0"/>
              <a:t> functionality of our model. The left is what we changed the endpoint to and the output of </a:t>
            </a:r>
            <a:r>
              <a:rPr lang="en-CA" dirty="0">
                <a:highlight>
                  <a:srgbClr val="00FFFF"/>
                </a:highlight>
              </a:rPr>
              <a:t>localhost:3000/</a:t>
            </a:r>
            <a:r>
              <a:rPr lang="en-CA" dirty="0" err="1">
                <a:highlight>
                  <a:srgbClr val="00FFFF"/>
                </a:highlight>
              </a:rPr>
              <a:t>api</a:t>
            </a:r>
            <a:r>
              <a:rPr lang="en-CA" dirty="0">
                <a:highlight>
                  <a:srgbClr val="00FFFF"/>
                </a:highlight>
              </a:rPr>
              <a:t>/message</a:t>
            </a:r>
            <a:r>
              <a:rPr lang="en-CA" dirty="0"/>
              <a:t> should now match the output on the right.</a:t>
            </a:r>
          </a:p>
        </p:txBody>
      </p:sp>
      <p:sp>
        <p:nvSpPr>
          <p:cNvPr id="4" name="TextBox 3">
            <a:extLst>
              <a:ext uri="{FF2B5EF4-FFF2-40B4-BE49-F238E27FC236}">
                <a16:creationId xmlns:a16="http://schemas.microsoft.com/office/drawing/2014/main" id="{F28CDFDE-FB70-4A77-8B7E-1E9BE80902BF}"/>
              </a:ext>
            </a:extLst>
          </p:cNvPr>
          <p:cNvSpPr txBox="1"/>
          <p:nvPr/>
        </p:nvSpPr>
        <p:spPr>
          <a:xfrm>
            <a:off x="657225" y="4939646"/>
            <a:ext cx="2792986"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CA" sz="1200" dirty="0" err="1"/>
              <a:t>app.get</a:t>
            </a:r>
            <a:r>
              <a:rPr lang="en-CA" sz="1200" dirty="0"/>
              <a:t>('/</a:t>
            </a:r>
            <a:r>
              <a:rPr lang="en-CA" sz="1200" dirty="0" err="1"/>
              <a:t>api</a:t>
            </a:r>
            <a:r>
              <a:rPr lang="en-CA" sz="1200" dirty="0"/>
              <a:t>/message', (req, res) =&gt; {</a:t>
            </a:r>
          </a:p>
          <a:p>
            <a:r>
              <a:rPr lang="en-CA" sz="1200" dirty="0"/>
              <a:t>    </a:t>
            </a:r>
            <a:r>
              <a:rPr lang="en-CA" sz="1200" dirty="0" err="1"/>
              <a:t>Message.getAll</a:t>
            </a:r>
            <a:r>
              <a:rPr lang="en-CA" sz="1200" dirty="0"/>
              <a:t>((err, data) =&gt; {</a:t>
            </a:r>
          </a:p>
          <a:p>
            <a:r>
              <a:rPr lang="en-CA" sz="1200" dirty="0"/>
              <a:t>        if (!err)</a:t>
            </a:r>
          </a:p>
          <a:p>
            <a:r>
              <a:rPr lang="en-CA" sz="1200" dirty="0"/>
              <a:t>            </a:t>
            </a:r>
            <a:r>
              <a:rPr lang="en-CA" sz="1200" dirty="0" err="1"/>
              <a:t>res.json</a:t>
            </a:r>
            <a:r>
              <a:rPr lang="en-CA" sz="1200" dirty="0"/>
              <a:t>(data);</a:t>
            </a:r>
          </a:p>
          <a:p>
            <a:r>
              <a:rPr lang="en-CA" sz="1200" dirty="0"/>
              <a:t>        });</a:t>
            </a:r>
          </a:p>
          <a:p>
            <a:r>
              <a:rPr lang="en-CA" sz="1200" dirty="0"/>
              <a:t>});</a:t>
            </a:r>
          </a:p>
        </p:txBody>
      </p:sp>
      <p:pic>
        <p:nvPicPr>
          <p:cNvPr id="5" name="Picture 4">
            <a:extLst>
              <a:ext uri="{FF2B5EF4-FFF2-40B4-BE49-F238E27FC236}">
                <a16:creationId xmlns:a16="http://schemas.microsoft.com/office/drawing/2014/main" id="{D7F06FDE-D360-4296-8C1C-AD4612877B0E}"/>
              </a:ext>
            </a:extLst>
          </p:cNvPr>
          <p:cNvPicPr>
            <a:picLocks noChangeAspect="1"/>
          </p:cNvPicPr>
          <p:nvPr/>
        </p:nvPicPr>
        <p:blipFill>
          <a:blip r:embed="rId2"/>
          <a:stretch>
            <a:fillRect/>
          </a:stretch>
        </p:blipFill>
        <p:spPr>
          <a:xfrm>
            <a:off x="3574549" y="4764646"/>
            <a:ext cx="8052971" cy="1658198"/>
          </a:xfrm>
          <a:prstGeom prst="rect">
            <a:avLst/>
          </a:prstGeom>
        </p:spPr>
      </p:pic>
    </p:spTree>
    <p:extLst>
      <p:ext uri="{BB962C8B-B14F-4D97-AF65-F5344CB8AC3E}">
        <p14:creationId xmlns:p14="http://schemas.microsoft.com/office/powerpoint/2010/main" val="2589263342"/>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5998-9A50-4CA4-9FD1-B4D0345F4A5E}"/>
              </a:ext>
            </a:extLst>
          </p:cNvPr>
          <p:cNvSpPr>
            <a:spLocks noGrp="1"/>
          </p:cNvSpPr>
          <p:nvPr>
            <p:ph type="title"/>
          </p:nvPr>
        </p:nvSpPr>
        <p:spPr>
          <a:xfrm>
            <a:off x="657224" y="499533"/>
            <a:ext cx="10772775" cy="1658198"/>
          </a:xfrm>
        </p:spPr>
        <p:txBody>
          <a:bodyPr/>
          <a:lstStyle/>
          <a:p>
            <a:r>
              <a:rPr lang="en-CA"/>
              <a:t>Jesse Wheeler</a:t>
            </a:r>
            <a:endParaRPr lang="en-CA" dirty="0"/>
          </a:p>
        </p:txBody>
      </p:sp>
      <p:sp>
        <p:nvSpPr>
          <p:cNvPr id="3" name="Content Placeholder 2">
            <a:extLst>
              <a:ext uri="{FF2B5EF4-FFF2-40B4-BE49-F238E27FC236}">
                <a16:creationId xmlns:a16="http://schemas.microsoft.com/office/drawing/2014/main" id="{CD114483-92B4-4055-88AD-74597CDAD9C9}"/>
              </a:ext>
            </a:extLst>
          </p:cNvPr>
          <p:cNvSpPr>
            <a:spLocks noGrp="1"/>
          </p:cNvSpPr>
          <p:nvPr>
            <p:ph idx="1"/>
          </p:nvPr>
        </p:nvSpPr>
        <p:spPr>
          <a:xfrm>
            <a:off x="676656" y="2011680"/>
            <a:ext cx="10753725" cy="3766185"/>
          </a:xfrm>
        </p:spPr>
        <p:txBody>
          <a:bodyPr>
            <a:normAutofit/>
          </a:bodyPr>
          <a:lstStyle/>
          <a:p>
            <a:pPr lvl="1">
              <a:buFont typeface="Arial" panose="020B0604020202020204" pitchFamily="34" charset="0"/>
              <a:buChar char="•"/>
            </a:pPr>
            <a:r>
              <a:rPr lang="en-CA" sz="2200" dirty="0">
                <a:hlinkClick r:id="rId2"/>
              </a:rPr>
              <a:t>https://www.linkedin.com/in/jesse-j-wheeler/</a:t>
            </a:r>
          </a:p>
          <a:p>
            <a:pPr lvl="1">
              <a:buFont typeface="Arial" panose="020B0604020202020204" pitchFamily="34" charset="0"/>
              <a:buChar char="•"/>
            </a:pPr>
            <a:r>
              <a:rPr lang="en-CA" sz="2200" dirty="0">
                <a:hlinkClick r:id="rId2"/>
              </a:rPr>
              <a:t>https://github.com/effekt</a:t>
            </a:r>
          </a:p>
          <a:p>
            <a:pPr lvl="1">
              <a:buFont typeface="Arial" panose="020B0604020202020204" pitchFamily="34" charset="0"/>
              <a:buChar char="•"/>
            </a:pPr>
            <a:r>
              <a:rPr lang="en-CA" sz="2200" dirty="0">
                <a:hlinkClick r:id="rId2"/>
              </a:rPr>
              <a:t>http://f8jessew.gblearn.com</a:t>
            </a:r>
            <a:endParaRPr lang="en-CA" sz="2200" dirty="0"/>
          </a:p>
          <a:p>
            <a:pPr lvl="1">
              <a:buFont typeface="Arial" panose="020B0604020202020204" pitchFamily="34" charset="0"/>
              <a:buChar char="•"/>
            </a:pPr>
            <a:endParaRPr lang="en-CA" sz="2200" dirty="0"/>
          </a:p>
        </p:txBody>
      </p:sp>
      <p:pic>
        <p:nvPicPr>
          <p:cNvPr id="1026" name="Picture 2" descr="Image may contain: 1 person, standing, phone, eyeglasses, selfie and indoor">
            <a:extLst>
              <a:ext uri="{FF2B5EF4-FFF2-40B4-BE49-F238E27FC236}">
                <a16:creationId xmlns:a16="http://schemas.microsoft.com/office/drawing/2014/main" id="{71864D02-1CC7-42AD-83F7-02629E7C3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0"/>
            <a:ext cx="5486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80375"/>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B1AB-A5E4-42BA-827A-ADB5C9CAC251}"/>
              </a:ext>
            </a:extLst>
          </p:cNvPr>
          <p:cNvSpPr>
            <a:spLocks noGrp="1"/>
          </p:cNvSpPr>
          <p:nvPr>
            <p:ph type="title"/>
          </p:nvPr>
        </p:nvSpPr>
        <p:spPr>
          <a:xfrm>
            <a:off x="657225" y="499533"/>
            <a:ext cx="6972607" cy="1658198"/>
          </a:xfrm>
        </p:spPr>
        <p:txBody>
          <a:bodyPr>
            <a:normAutofit/>
          </a:bodyPr>
          <a:lstStyle/>
          <a:p>
            <a:r>
              <a:rPr lang="en-CA" dirty="0"/>
              <a:t>Making a GET Request With Postman</a:t>
            </a:r>
          </a:p>
        </p:txBody>
      </p:sp>
      <p:sp>
        <p:nvSpPr>
          <p:cNvPr id="3" name="Content Placeholder 2">
            <a:extLst>
              <a:ext uri="{FF2B5EF4-FFF2-40B4-BE49-F238E27FC236}">
                <a16:creationId xmlns:a16="http://schemas.microsoft.com/office/drawing/2014/main" id="{530424D2-3112-4826-9547-1E9C520F2C7E}"/>
              </a:ext>
            </a:extLst>
          </p:cNvPr>
          <p:cNvSpPr>
            <a:spLocks noGrp="1"/>
          </p:cNvSpPr>
          <p:nvPr>
            <p:ph idx="1"/>
          </p:nvPr>
        </p:nvSpPr>
        <p:spPr>
          <a:xfrm>
            <a:off x="676657" y="2011680"/>
            <a:ext cx="6953176" cy="3766185"/>
          </a:xfrm>
        </p:spPr>
        <p:txBody>
          <a:bodyPr>
            <a:normAutofit/>
          </a:bodyPr>
          <a:lstStyle/>
          <a:p>
            <a:pPr lvl="1">
              <a:buFont typeface="Arial" panose="020B0604020202020204" pitchFamily="34" charset="0"/>
              <a:buChar char="•"/>
            </a:pPr>
            <a:r>
              <a:rPr lang="en-CA" dirty="0"/>
              <a:t>Open Postman</a:t>
            </a:r>
          </a:p>
          <a:p>
            <a:pPr lvl="1">
              <a:buFont typeface="Arial" panose="020B0604020202020204" pitchFamily="34" charset="0"/>
              <a:buChar char="•"/>
            </a:pPr>
            <a:r>
              <a:rPr lang="en-CA" dirty="0"/>
              <a:t>Close the </a:t>
            </a:r>
            <a:r>
              <a:rPr lang="en-CA" dirty="0" err="1"/>
              <a:t>startup</a:t>
            </a:r>
            <a:r>
              <a:rPr lang="en-CA" dirty="0"/>
              <a:t> window</a:t>
            </a:r>
          </a:p>
          <a:p>
            <a:pPr lvl="1">
              <a:buFont typeface="Arial" panose="020B0604020202020204" pitchFamily="34" charset="0"/>
              <a:buChar char="•"/>
            </a:pPr>
            <a:r>
              <a:rPr lang="en-CA" dirty="0"/>
              <a:t>Where it says “Enter request URL” input </a:t>
            </a:r>
            <a:r>
              <a:rPr lang="en-CA" dirty="0">
                <a:highlight>
                  <a:srgbClr val="00FFFF"/>
                </a:highlight>
              </a:rPr>
              <a:t>localhost:3000/message</a:t>
            </a:r>
          </a:p>
          <a:p>
            <a:pPr lvl="1">
              <a:buFont typeface="Arial" panose="020B0604020202020204" pitchFamily="34" charset="0"/>
              <a:buChar char="•"/>
            </a:pPr>
            <a:r>
              <a:rPr lang="en-CA" dirty="0"/>
              <a:t>You should see a nicely formatted output of all the messages</a:t>
            </a:r>
          </a:p>
          <a:p>
            <a:pPr lvl="1">
              <a:buFont typeface="Arial" panose="020B0604020202020204" pitchFamily="34" charset="0"/>
              <a:buChar char="•"/>
            </a:pPr>
            <a:endParaRPr lang="en-CA" dirty="0"/>
          </a:p>
          <a:p>
            <a:pPr lvl="1">
              <a:buFont typeface="Arial" panose="020B0604020202020204" pitchFamily="34" charset="0"/>
              <a:buChar char="•"/>
            </a:pPr>
            <a:endParaRPr lang="en-CA" dirty="0"/>
          </a:p>
          <a:p>
            <a:pPr lvl="1">
              <a:buFont typeface="Arial" panose="020B0604020202020204" pitchFamily="34" charset="0"/>
              <a:buChar char="•"/>
            </a:pPr>
            <a:r>
              <a:rPr lang="en-CA" dirty="0"/>
              <a:t>Note: We will be using Postman for our POST requests shortly</a:t>
            </a:r>
          </a:p>
          <a:p>
            <a:pPr lvl="1">
              <a:buFont typeface="Arial" panose="020B0604020202020204" pitchFamily="34" charset="0"/>
              <a:buChar char="•"/>
            </a:pPr>
            <a:endParaRPr lang="en-CA" dirty="0"/>
          </a:p>
        </p:txBody>
      </p:sp>
      <p:pic>
        <p:nvPicPr>
          <p:cNvPr id="4" name="Picture 3">
            <a:extLst>
              <a:ext uri="{FF2B5EF4-FFF2-40B4-BE49-F238E27FC236}">
                <a16:creationId xmlns:a16="http://schemas.microsoft.com/office/drawing/2014/main" id="{BCED1A6C-0BDF-4E59-9293-AE2E54878E24}"/>
              </a:ext>
            </a:extLst>
          </p:cNvPr>
          <p:cNvPicPr>
            <a:picLocks noChangeAspect="1"/>
          </p:cNvPicPr>
          <p:nvPr/>
        </p:nvPicPr>
        <p:blipFill>
          <a:blip r:embed="rId2"/>
          <a:stretch>
            <a:fillRect/>
          </a:stretch>
        </p:blipFill>
        <p:spPr>
          <a:xfrm>
            <a:off x="8154761" y="640832"/>
            <a:ext cx="3339071" cy="5137033"/>
          </a:xfrm>
          <a:prstGeom prst="rect">
            <a:avLst/>
          </a:prstGeom>
        </p:spPr>
      </p:pic>
    </p:spTree>
    <p:extLst>
      <p:ext uri="{BB962C8B-B14F-4D97-AF65-F5344CB8AC3E}">
        <p14:creationId xmlns:p14="http://schemas.microsoft.com/office/powerpoint/2010/main" val="3978156800"/>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CD9E8-2C9C-406C-B4DB-2D31BAF28209}"/>
              </a:ext>
            </a:extLst>
          </p:cNvPr>
          <p:cNvSpPr>
            <a:spLocks noGrp="1"/>
          </p:cNvSpPr>
          <p:nvPr>
            <p:ph type="title"/>
          </p:nvPr>
        </p:nvSpPr>
        <p:spPr/>
        <p:txBody>
          <a:bodyPr/>
          <a:lstStyle/>
          <a:p>
            <a:r>
              <a:rPr lang="en-CA" dirty="0"/>
              <a:t>Configuring Our Post API Endpoint</a:t>
            </a:r>
          </a:p>
        </p:txBody>
      </p:sp>
      <p:sp>
        <p:nvSpPr>
          <p:cNvPr id="3" name="Content Placeholder 2">
            <a:extLst>
              <a:ext uri="{FF2B5EF4-FFF2-40B4-BE49-F238E27FC236}">
                <a16:creationId xmlns:a16="http://schemas.microsoft.com/office/drawing/2014/main" id="{BB35AFD9-C122-46C5-9C9A-8D42F7F7324F}"/>
              </a:ext>
            </a:extLst>
          </p:cNvPr>
          <p:cNvSpPr>
            <a:spLocks noGrp="1"/>
          </p:cNvSpPr>
          <p:nvPr>
            <p:ph idx="1"/>
          </p:nvPr>
        </p:nvSpPr>
        <p:spPr/>
        <p:txBody>
          <a:bodyPr>
            <a:normAutofit fontScale="92500" lnSpcReduction="10000"/>
          </a:bodyPr>
          <a:lstStyle/>
          <a:p>
            <a:pPr marL="0" indent="0">
              <a:buNone/>
            </a:pPr>
            <a:r>
              <a:rPr lang="en-CA" dirty="0"/>
              <a:t>Adding a message via our endpoint isn’t something that can be done by simply navigating to it since it requires a body. As such we left this for last so we can use Postman to demonstrate. If you recall in our main server.js file, we add a message by manually passing the body to the model’s function. We can do the same thing with the body parameter of the Express request object (in our case, </a:t>
            </a:r>
            <a:r>
              <a:rPr lang="en-CA" dirty="0" err="1"/>
              <a:t>req.body</a:t>
            </a:r>
            <a:r>
              <a:rPr lang="en-CA" dirty="0"/>
              <a:t>).</a:t>
            </a:r>
          </a:p>
          <a:p>
            <a:pPr marL="0" indent="0">
              <a:buNone/>
            </a:pPr>
            <a:r>
              <a:rPr lang="en-CA" dirty="0"/>
              <a:t>First we need to set up Express to handle </a:t>
            </a:r>
            <a:r>
              <a:rPr lang="en-CA" dirty="0" err="1"/>
              <a:t>URLEncoded</a:t>
            </a:r>
            <a:r>
              <a:rPr lang="en-CA" dirty="0"/>
              <a:t> requests. In server.js, add</a:t>
            </a:r>
          </a:p>
          <a:p>
            <a:pPr marL="4572" lvl="1" indent="0">
              <a:buNone/>
            </a:pPr>
            <a:r>
              <a:rPr lang="en-CA" dirty="0"/>
              <a:t>	</a:t>
            </a:r>
            <a:r>
              <a:rPr lang="en-CA" dirty="0">
                <a:highlight>
                  <a:srgbClr val="00FFFF"/>
                </a:highlight>
              </a:rPr>
              <a:t>const </a:t>
            </a:r>
            <a:r>
              <a:rPr lang="en-CA" dirty="0" err="1">
                <a:highlight>
                  <a:srgbClr val="00FFFF"/>
                </a:highlight>
              </a:rPr>
              <a:t>bodyParser</a:t>
            </a:r>
            <a:r>
              <a:rPr lang="en-CA" dirty="0">
                <a:highlight>
                  <a:srgbClr val="00FFFF"/>
                </a:highlight>
              </a:rPr>
              <a:t> = require('body-parser’);</a:t>
            </a:r>
          </a:p>
          <a:p>
            <a:pPr marL="4572" lvl="1" indent="0">
              <a:buNone/>
            </a:pPr>
            <a:r>
              <a:rPr lang="en-CA" dirty="0"/>
              <a:t>	</a:t>
            </a:r>
            <a:r>
              <a:rPr lang="en-CA" dirty="0" err="1">
                <a:highlight>
                  <a:srgbClr val="00FFFF"/>
                </a:highlight>
              </a:rPr>
              <a:t>app.use</a:t>
            </a:r>
            <a:r>
              <a:rPr lang="en-CA" dirty="0">
                <a:highlight>
                  <a:srgbClr val="00FFFF"/>
                </a:highlight>
              </a:rPr>
              <a:t>(</a:t>
            </a:r>
            <a:r>
              <a:rPr lang="en-CA" dirty="0" err="1">
                <a:highlight>
                  <a:srgbClr val="00FFFF"/>
                </a:highlight>
              </a:rPr>
              <a:t>bodyParser.urlencoded</a:t>
            </a:r>
            <a:r>
              <a:rPr lang="en-CA" dirty="0">
                <a:highlight>
                  <a:srgbClr val="00FFFF"/>
                </a:highlight>
              </a:rPr>
              <a:t>({ extended: true }));</a:t>
            </a:r>
          </a:p>
          <a:p>
            <a:pPr marL="0" indent="0">
              <a:buNone/>
            </a:pPr>
            <a:r>
              <a:rPr lang="en-CA" dirty="0"/>
              <a:t>After the Message require. This will allow us to post to the server and use the body property of a request.</a:t>
            </a:r>
          </a:p>
          <a:p>
            <a:pPr marL="0" indent="0">
              <a:buNone/>
            </a:pPr>
            <a:r>
              <a:rPr lang="en-CA" dirty="0"/>
              <a:t>After this, the rest is simple.</a:t>
            </a:r>
          </a:p>
        </p:txBody>
      </p:sp>
    </p:spTree>
    <p:extLst>
      <p:ext uri="{BB962C8B-B14F-4D97-AF65-F5344CB8AC3E}">
        <p14:creationId xmlns:p14="http://schemas.microsoft.com/office/powerpoint/2010/main" val="935342720"/>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18801-0C60-47EE-806F-12B344C7E54A}"/>
              </a:ext>
            </a:extLst>
          </p:cNvPr>
          <p:cNvSpPr>
            <a:spLocks noGrp="1"/>
          </p:cNvSpPr>
          <p:nvPr>
            <p:ph type="title"/>
          </p:nvPr>
        </p:nvSpPr>
        <p:spPr/>
        <p:txBody>
          <a:bodyPr/>
          <a:lstStyle/>
          <a:p>
            <a:r>
              <a:rPr lang="en-CA" dirty="0"/>
              <a:t>Continued…</a:t>
            </a:r>
          </a:p>
        </p:txBody>
      </p:sp>
      <p:sp>
        <p:nvSpPr>
          <p:cNvPr id="3" name="Content Placeholder 2">
            <a:extLst>
              <a:ext uri="{FF2B5EF4-FFF2-40B4-BE49-F238E27FC236}">
                <a16:creationId xmlns:a16="http://schemas.microsoft.com/office/drawing/2014/main" id="{0F4258A2-2091-4478-B547-74B728201966}"/>
              </a:ext>
            </a:extLst>
          </p:cNvPr>
          <p:cNvSpPr>
            <a:spLocks noGrp="1"/>
          </p:cNvSpPr>
          <p:nvPr>
            <p:ph idx="1"/>
          </p:nvPr>
        </p:nvSpPr>
        <p:spPr/>
        <p:txBody>
          <a:bodyPr/>
          <a:lstStyle/>
          <a:p>
            <a:pPr marL="0" indent="0">
              <a:buNone/>
            </a:pPr>
            <a:r>
              <a:rPr lang="en-CA" dirty="0"/>
              <a:t>To finish up our POST endpoint all we have to do is add in the missing logic to add the Message. Since we configured Express to accept </a:t>
            </a:r>
            <a:r>
              <a:rPr lang="en-CA" dirty="0" err="1"/>
              <a:t>URLEncoded</a:t>
            </a:r>
            <a:r>
              <a:rPr lang="en-CA" dirty="0"/>
              <a:t> requests, we now have direct access to the body of a request which we can use to construct our Message. Our final endpoint will look like this:</a:t>
            </a:r>
          </a:p>
          <a:p>
            <a:pPr marL="0" indent="0">
              <a:buNone/>
            </a:pPr>
            <a:endParaRPr lang="en-CA" dirty="0"/>
          </a:p>
          <a:p>
            <a:pPr marL="0" indent="0">
              <a:buNone/>
            </a:pPr>
            <a:endParaRPr lang="en-CA" dirty="0"/>
          </a:p>
          <a:p>
            <a:pPr marL="0" indent="0">
              <a:buNone/>
            </a:pPr>
            <a:endParaRPr lang="en-CA" dirty="0"/>
          </a:p>
          <a:p>
            <a:pPr marL="0" indent="0">
              <a:buNone/>
            </a:pPr>
            <a:r>
              <a:rPr lang="en-CA" dirty="0"/>
              <a:t>Now all that’s left is to test it with Postman!</a:t>
            </a:r>
          </a:p>
        </p:txBody>
      </p:sp>
      <p:sp>
        <p:nvSpPr>
          <p:cNvPr id="4" name="TextBox 3">
            <a:extLst>
              <a:ext uri="{FF2B5EF4-FFF2-40B4-BE49-F238E27FC236}">
                <a16:creationId xmlns:a16="http://schemas.microsoft.com/office/drawing/2014/main" id="{2DF9459B-8C59-45C1-A6AA-F00DF2AC3B94}"/>
              </a:ext>
            </a:extLst>
          </p:cNvPr>
          <p:cNvSpPr txBox="1"/>
          <p:nvPr/>
        </p:nvSpPr>
        <p:spPr>
          <a:xfrm>
            <a:off x="6313307" y="3069713"/>
            <a:ext cx="3471715"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CA" sz="1200" dirty="0" err="1"/>
              <a:t>app.post</a:t>
            </a:r>
            <a:r>
              <a:rPr lang="en-CA" sz="1200" dirty="0"/>
              <a:t>('/</a:t>
            </a:r>
            <a:r>
              <a:rPr lang="en-CA" sz="1200" dirty="0" err="1"/>
              <a:t>api</a:t>
            </a:r>
            <a:r>
              <a:rPr lang="en-CA" sz="1200" dirty="0"/>
              <a:t>/message', (req, res) =&gt; {</a:t>
            </a:r>
          </a:p>
          <a:p>
            <a:r>
              <a:rPr lang="en-CA" sz="1200" dirty="0"/>
              <a:t>    </a:t>
            </a:r>
            <a:r>
              <a:rPr lang="en-CA" sz="1200" dirty="0" err="1"/>
              <a:t>Message.addMessage</a:t>
            </a:r>
            <a:r>
              <a:rPr lang="en-CA" sz="1200" dirty="0"/>
              <a:t>(</a:t>
            </a:r>
            <a:r>
              <a:rPr lang="en-CA" sz="1200" dirty="0" err="1"/>
              <a:t>req.body</a:t>
            </a:r>
            <a:r>
              <a:rPr lang="en-CA" sz="1200" dirty="0"/>
              <a:t>, (err, data) =&gt; {</a:t>
            </a:r>
          </a:p>
          <a:p>
            <a:r>
              <a:rPr lang="en-CA" sz="1200" dirty="0"/>
              <a:t>        if (!err)</a:t>
            </a:r>
          </a:p>
          <a:p>
            <a:r>
              <a:rPr lang="en-CA" sz="1200" dirty="0"/>
              <a:t>            </a:t>
            </a:r>
            <a:r>
              <a:rPr lang="en-CA" sz="1200" dirty="0" err="1"/>
              <a:t>res.json</a:t>
            </a:r>
            <a:r>
              <a:rPr lang="en-CA" sz="1200" dirty="0"/>
              <a:t>(data);</a:t>
            </a:r>
          </a:p>
          <a:p>
            <a:r>
              <a:rPr lang="en-CA" sz="1200" dirty="0"/>
              <a:t>    });</a:t>
            </a:r>
          </a:p>
          <a:p>
            <a:r>
              <a:rPr lang="en-CA" sz="1200" dirty="0"/>
              <a:t>});</a:t>
            </a:r>
          </a:p>
        </p:txBody>
      </p:sp>
    </p:spTree>
    <p:extLst>
      <p:ext uri="{BB962C8B-B14F-4D97-AF65-F5344CB8AC3E}">
        <p14:creationId xmlns:p14="http://schemas.microsoft.com/office/powerpoint/2010/main" val="4087607651"/>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E9B2-98B2-49A3-B8D4-82ADBC561C93}"/>
              </a:ext>
            </a:extLst>
          </p:cNvPr>
          <p:cNvSpPr>
            <a:spLocks noGrp="1"/>
          </p:cNvSpPr>
          <p:nvPr>
            <p:ph type="title"/>
          </p:nvPr>
        </p:nvSpPr>
        <p:spPr>
          <a:xfrm>
            <a:off x="6400800" y="499533"/>
            <a:ext cx="5142271" cy="1658198"/>
          </a:xfrm>
        </p:spPr>
        <p:txBody>
          <a:bodyPr>
            <a:normAutofit/>
          </a:bodyPr>
          <a:lstStyle/>
          <a:p>
            <a:r>
              <a:rPr lang="en-CA" dirty="0"/>
              <a:t>Posting With Postman</a:t>
            </a:r>
          </a:p>
        </p:txBody>
      </p:sp>
      <p:pic>
        <p:nvPicPr>
          <p:cNvPr id="4" name="Picture 3" descr="A screenshot of a cell phone&#10;&#10;Description automatically generated">
            <a:extLst>
              <a:ext uri="{FF2B5EF4-FFF2-40B4-BE49-F238E27FC236}">
                <a16:creationId xmlns:a16="http://schemas.microsoft.com/office/drawing/2014/main" id="{5409A48E-4827-4291-B030-EE2F93807ECB}"/>
              </a:ext>
            </a:extLst>
          </p:cNvPr>
          <p:cNvPicPr>
            <a:picLocks noChangeAspect="1"/>
          </p:cNvPicPr>
          <p:nvPr/>
        </p:nvPicPr>
        <p:blipFill>
          <a:blip r:embed="rId2"/>
          <a:stretch>
            <a:fillRect/>
          </a:stretch>
        </p:blipFill>
        <p:spPr>
          <a:xfrm>
            <a:off x="643192" y="1285950"/>
            <a:ext cx="5451627" cy="3966058"/>
          </a:xfrm>
          <a:prstGeom prst="rect">
            <a:avLst/>
          </a:prstGeom>
        </p:spPr>
      </p:pic>
      <p:sp>
        <p:nvSpPr>
          <p:cNvPr id="3" name="Content Placeholder 2">
            <a:extLst>
              <a:ext uri="{FF2B5EF4-FFF2-40B4-BE49-F238E27FC236}">
                <a16:creationId xmlns:a16="http://schemas.microsoft.com/office/drawing/2014/main" id="{28BCB1BB-2A50-4CDF-99DB-1949B5B54615}"/>
              </a:ext>
            </a:extLst>
          </p:cNvPr>
          <p:cNvSpPr>
            <a:spLocks noGrp="1"/>
          </p:cNvSpPr>
          <p:nvPr>
            <p:ph idx="1"/>
          </p:nvPr>
        </p:nvSpPr>
        <p:spPr>
          <a:xfrm>
            <a:off x="6400800" y="2011680"/>
            <a:ext cx="5142271" cy="3864732"/>
          </a:xfrm>
        </p:spPr>
        <p:txBody>
          <a:bodyPr>
            <a:normAutofit/>
          </a:bodyPr>
          <a:lstStyle/>
          <a:p>
            <a:pPr marL="0" indent="0">
              <a:buNone/>
            </a:pPr>
            <a:r>
              <a:rPr lang="en-CA" sz="1900"/>
              <a:t>Now that we’ve got all of our endpoints set up, we can make an actual post request to our server.</a:t>
            </a:r>
          </a:p>
          <a:p>
            <a:pPr lvl="1">
              <a:buFont typeface="Arial" panose="020B0604020202020204" pitchFamily="34" charset="0"/>
              <a:buChar char="•"/>
            </a:pPr>
            <a:r>
              <a:rPr lang="en-CA" sz="1900"/>
              <a:t>Click on GET beside our URL</a:t>
            </a:r>
          </a:p>
          <a:p>
            <a:pPr lvl="1">
              <a:buFont typeface="Arial" panose="020B0604020202020204" pitchFamily="34" charset="0"/>
              <a:buChar char="•"/>
            </a:pPr>
            <a:r>
              <a:rPr lang="en-CA" sz="1900"/>
              <a:t>In the dropdown select POST</a:t>
            </a:r>
          </a:p>
          <a:p>
            <a:pPr lvl="1">
              <a:buFont typeface="Arial" panose="020B0604020202020204" pitchFamily="34" charset="0"/>
              <a:buChar char="•"/>
            </a:pPr>
            <a:r>
              <a:rPr lang="en-CA" sz="1900"/>
              <a:t>Under the URL where it says Authorization, Headers, etc., select “Body”</a:t>
            </a:r>
          </a:p>
          <a:p>
            <a:pPr lvl="1">
              <a:buFont typeface="Arial" panose="020B0604020202020204" pitchFamily="34" charset="0"/>
              <a:buChar char="•"/>
            </a:pPr>
            <a:r>
              <a:rPr lang="en-CA" sz="1900"/>
              <a:t>From the checkboxes, select x-www-form-</a:t>
            </a:r>
            <a:r>
              <a:rPr lang="en-CA" sz="1900" err="1"/>
              <a:t>urlencoded</a:t>
            </a:r>
            <a:endParaRPr lang="en-CA" sz="1900"/>
          </a:p>
          <a:p>
            <a:pPr lvl="1">
              <a:buFont typeface="Arial" panose="020B0604020202020204" pitchFamily="34" charset="0"/>
              <a:buChar char="•"/>
            </a:pPr>
            <a:r>
              <a:rPr lang="en-CA" sz="1900"/>
              <a:t>Provide the keys “sender” and “text” and give them some text</a:t>
            </a:r>
          </a:p>
          <a:p>
            <a:pPr lvl="1">
              <a:buFont typeface="Arial" panose="020B0604020202020204" pitchFamily="34" charset="0"/>
              <a:buChar char="•"/>
            </a:pPr>
            <a:r>
              <a:rPr lang="en-CA" sz="1900"/>
              <a:t>Click on Send</a:t>
            </a:r>
          </a:p>
          <a:p>
            <a:pPr lvl="1">
              <a:buFont typeface="Arial" panose="020B0604020202020204" pitchFamily="34" charset="0"/>
              <a:buChar char="•"/>
            </a:pPr>
            <a:r>
              <a:rPr lang="en-CA" sz="1900"/>
              <a:t>You should see a JSON object in the body of the return</a:t>
            </a:r>
          </a:p>
        </p:txBody>
      </p:sp>
    </p:spTree>
    <p:extLst>
      <p:ext uri="{BB962C8B-B14F-4D97-AF65-F5344CB8AC3E}">
        <p14:creationId xmlns:p14="http://schemas.microsoft.com/office/powerpoint/2010/main" val="63076211"/>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6EB3-7B8E-4683-9DF5-6B413B286572}"/>
              </a:ext>
            </a:extLst>
          </p:cNvPr>
          <p:cNvSpPr>
            <a:spLocks noGrp="1"/>
          </p:cNvSpPr>
          <p:nvPr>
            <p:ph type="title"/>
          </p:nvPr>
        </p:nvSpPr>
        <p:spPr>
          <a:xfrm>
            <a:off x="657225" y="499533"/>
            <a:ext cx="6972607" cy="1658198"/>
          </a:xfrm>
        </p:spPr>
        <p:txBody>
          <a:bodyPr>
            <a:normAutofit/>
          </a:bodyPr>
          <a:lstStyle/>
          <a:p>
            <a:r>
              <a:rPr lang="en-CA" dirty="0"/>
              <a:t>Finishing Up</a:t>
            </a:r>
          </a:p>
        </p:txBody>
      </p:sp>
      <p:sp>
        <p:nvSpPr>
          <p:cNvPr id="3" name="Content Placeholder 2">
            <a:extLst>
              <a:ext uri="{FF2B5EF4-FFF2-40B4-BE49-F238E27FC236}">
                <a16:creationId xmlns:a16="http://schemas.microsoft.com/office/drawing/2014/main" id="{C8C72891-47BB-48E3-8960-4EA78480278E}"/>
              </a:ext>
            </a:extLst>
          </p:cNvPr>
          <p:cNvSpPr>
            <a:spLocks noGrp="1"/>
          </p:cNvSpPr>
          <p:nvPr>
            <p:ph idx="1"/>
          </p:nvPr>
        </p:nvSpPr>
        <p:spPr>
          <a:xfrm>
            <a:off x="676657" y="2011680"/>
            <a:ext cx="6953176" cy="3766185"/>
          </a:xfrm>
        </p:spPr>
        <p:txBody>
          <a:bodyPr>
            <a:normAutofit lnSpcReduction="10000"/>
          </a:bodyPr>
          <a:lstStyle/>
          <a:p>
            <a:r>
              <a:rPr lang="en-CA" dirty="0"/>
              <a:t>If you navigate back to localhost:3000/</a:t>
            </a:r>
            <a:r>
              <a:rPr lang="en-CA" dirty="0" err="1"/>
              <a:t>api</a:t>
            </a:r>
            <a:r>
              <a:rPr lang="en-CA" dirty="0"/>
              <a:t>/message through the browser OR send another GET request using Postman you should see the newly created Message.</a:t>
            </a:r>
          </a:p>
          <a:p>
            <a:endParaRPr lang="en-CA" dirty="0"/>
          </a:p>
          <a:p>
            <a:r>
              <a:rPr lang="en-CA" dirty="0"/>
              <a:t>Obviously there is a lot more that can be done, including authentication, more advanced Schemas, making this semi-relational by </a:t>
            </a:r>
            <a:r>
              <a:rPr lang="en-CA" dirty="0" err="1"/>
              <a:t>ObjectId</a:t>
            </a:r>
            <a:r>
              <a:rPr lang="en-CA" dirty="0"/>
              <a:t>, etc. and I encourage you to look further into more advanced scenarios and possibly even implementing Angular or React to interact with your endpoints.</a:t>
            </a:r>
          </a:p>
        </p:txBody>
      </p:sp>
      <p:pic>
        <p:nvPicPr>
          <p:cNvPr id="4" name="Picture 3">
            <a:extLst>
              <a:ext uri="{FF2B5EF4-FFF2-40B4-BE49-F238E27FC236}">
                <a16:creationId xmlns:a16="http://schemas.microsoft.com/office/drawing/2014/main" id="{4B37AD4C-A170-4DA2-AD48-3A96DCA39D3E}"/>
              </a:ext>
            </a:extLst>
          </p:cNvPr>
          <p:cNvPicPr>
            <a:picLocks noChangeAspect="1"/>
          </p:cNvPicPr>
          <p:nvPr/>
        </p:nvPicPr>
        <p:blipFill>
          <a:blip r:embed="rId2"/>
          <a:stretch>
            <a:fillRect/>
          </a:stretch>
        </p:blipFill>
        <p:spPr>
          <a:xfrm>
            <a:off x="8100058" y="1480788"/>
            <a:ext cx="3448478" cy="3457121"/>
          </a:xfrm>
          <a:prstGeom prst="rect">
            <a:avLst/>
          </a:prstGeom>
        </p:spPr>
      </p:pic>
    </p:spTree>
    <p:extLst>
      <p:ext uri="{BB962C8B-B14F-4D97-AF65-F5344CB8AC3E}">
        <p14:creationId xmlns:p14="http://schemas.microsoft.com/office/powerpoint/2010/main" val="2270783937"/>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953C-EE67-4CA1-9247-9B80AC859877}"/>
              </a:ext>
            </a:extLst>
          </p:cNvPr>
          <p:cNvSpPr>
            <a:spLocks noGrp="1"/>
          </p:cNvSpPr>
          <p:nvPr>
            <p:ph type="title"/>
          </p:nvPr>
        </p:nvSpPr>
        <p:spPr/>
        <p:txBody>
          <a:bodyPr/>
          <a:lstStyle/>
          <a:p>
            <a:r>
              <a:rPr lang="en-CA" dirty="0"/>
              <a:t>Final Words</a:t>
            </a:r>
          </a:p>
        </p:txBody>
      </p:sp>
      <p:sp>
        <p:nvSpPr>
          <p:cNvPr id="3" name="Content Placeholder 2">
            <a:extLst>
              <a:ext uri="{FF2B5EF4-FFF2-40B4-BE49-F238E27FC236}">
                <a16:creationId xmlns:a16="http://schemas.microsoft.com/office/drawing/2014/main" id="{273683AD-79CD-43E1-9A21-4BDFCD6E8B3E}"/>
              </a:ext>
            </a:extLst>
          </p:cNvPr>
          <p:cNvSpPr>
            <a:spLocks noGrp="1"/>
          </p:cNvSpPr>
          <p:nvPr>
            <p:ph idx="1"/>
          </p:nvPr>
        </p:nvSpPr>
        <p:spPr/>
        <p:txBody>
          <a:bodyPr/>
          <a:lstStyle/>
          <a:p>
            <a:pPr marL="0" indent="0">
              <a:buNone/>
            </a:pPr>
            <a:r>
              <a:rPr lang="en-CA" dirty="0"/>
              <a:t>Thank you all for having me and I wish you all the best of luck in the </a:t>
            </a:r>
            <a:r>
              <a:rPr lang="en-CA" dirty="0" err="1"/>
              <a:t>HackLassonde</a:t>
            </a:r>
            <a:r>
              <a:rPr lang="en-CA" dirty="0"/>
              <a:t> competition!</a:t>
            </a:r>
          </a:p>
          <a:p>
            <a:pPr marL="0" indent="0">
              <a:buNone/>
            </a:pPr>
            <a:endParaRPr lang="en-CA" dirty="0"/>
          </a:p>
          <a:p>
            <a:pPr marL="0" indent="0">
              <a:buNone/>
            </a:pPr>
            <a:r>
              <a:rPr lang="en-CA" dirty="0"/>
              <a:t>These files are available at </a:t>
            </a:r>
            <a:r>
              <a:rPr lang="en-CA" dirty="0">
                <a:hlinkClick r:id="rId2"/>
              </a:rPr>
              <a:t>https://github.com/effekt/HackLassonde</a:t>
            </a:r>
            <a:r>
              <a:rPr lang="en-CA" dirty="0"/>
              <a:t> </a:t>
            </a:r>
          </a:p>
        </p:txBody>
      </p:sp>
    </p:spTree>
    <p:extLst>
      <p:ext uri="{BB962C8B-B14F-4D97-AF65-F5344CB8AC3E}">
        <p14:creationId xmlns:p14="http://schemas.microsoft.com/office/powerpoint/2010/main" val="1665815948"/>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D528-70B4-46F3-B647-10AB586C13E1}"/>
              </a:ext>
            </a:extLst>
          </p:cNvPr>
          <p:cNvSpPr>
            <a:spLocks noGrp="1"/>
          </p:cNvSpPr>
          <p:nvPr>
            <p:ph type="title"/>
          </p:nvPr>
        </p:nvSpPr>
        <p:spPr/>
        <p:txBody>
          <a:bodyPr/>
          <a:lstStyle/>
          <a:p>
            <a:r>
              <a:rPr lang="en-CA" dirty="0"/>
              <a:t>About Me</a:t>
            </a:r>
          </a:p>
        </p:txBody>
      </p:sp>
      <p:sp>
        <p:nvSpPr>
          <p:cNvPr id="3" name="Content Placeholder 2">
            <a:extLst>
              <a:ext uri="{FF2B5EF4-FFF2-40B4-BE49-F238E27FC236}">
                <a16:creationId xmlns:a16="http://schemas.microsoft.com/office/drawing/2014/main" id="{6B9DCB9A-541E-4924-BE66-014541FFECC0}"/>
              </a:ext>
            </a:extLst>
          </p:cNvPr>
          <p:cNvSpPr>
            <a:spLocks noGrp="1"/>
          </p:cNvSpPr>
          <p:nvPr>
            <p:ph idx="1"/>
          </p:nvPr>
        </p:nvSpPr>
        <p:spPr/>
        <p:txBody>
          <a:bodyPr/>
          <a:lstStyle/>
          <a:p>
            <a:pPr lvl="1">
              <a:buFont typeface="Arial" panose="020B0604020202020204" pitchFamily="34" charset="0"/>
              <a:buChar char="•"/>
            </a:pPr>
            <a:r>
              <a:rPr lang="en-CA" dirty="0"/>
              <a:t>Full Stack Developer (MEAN Stack) at </a:t>
            </a:r>
            <a:r>
              <a:rPr lang="en-CA" dirty="0" err="1"/>
              <a:t>Webrun</a:t>
            </a:r>
            <a:r>
              <a:rPr lang="en-CA" dirty="0"/>
              <a:t> Group Inc</a:t>
            </a:r>
          </a:p>
          <a:p>
            <a:pPr lvl="1">
              <a:buFont typeface="Arial" panose="020B0604020202020204" pitchFamily="34" charset="0"/>
              <a:buChar char="•"/>
            </a:pPr>
            <a:r>
              <a:rPr lang="en-CA" dirty="0"/>
              <a:t>Project Lead</a:t>
            </a:r>
          </a:p>
          <a:p>
            <a:pPr lvl="1">
              <a:buFont typeface="Arial" panose="020B0604020202020204" pitchFamily="34" charset="0"/>
              <a:buChar char="•"/>
            </a:pPr>
            <a:r>
              <a:rPr lang="en-CA" dirty="0"/>
              <a:t>Hobby Programmer</a:t>
            </a:r>
          </a:p>
          <a:p>
            <a:pPr lvl="1">
              <a:buFont typeface="Arial" panose="020B0604020202020204" pitchFamily="34" charset="0"/>
              <a:buChar char="•"/>
            </a:pPr>
            <a:r>
              <a:rPr lang="en-CA" dirty="0"/>
              <a:t>Machine Learning / AI Enthusiast</a:t>
            </a:r>
          </a:p>
          <a:p>
            <a:pPr lvl="1">
              <a:buFont typeface="Arial" panose="020B0604020202020204" pitchFamily="34" charset="0"/>
              <a:buChar char="•"/>
            </a:pPr>
            <a:r>
              <a:rPr lang="en-CA" dirty="0"/>
              <a:t>Image Recognition / OCR Junkie</a:t>
            </a:r>
          </a:p>
          <a:p>
            <a:pPr lvl="1">
              <a:buFont typeface="Arial" panose="020B0604020202020204" pitchFamily="34" charset="0"/>
              <a:buChar char="•"/>
            </a:pPr>
            <a:r>
              <a:rPr lang="en-CA" dirty="0"/>
              <a:t>Student Success Mentor / Tutor / Professor’s Assistant at George Brown College</a:t>
            </a:r>
          </a:p>
          <a:p>
            <a:pPr lvl="1">
              <a:buFont typeface="Arial" panose="020B0604020202020204" pitchFamily="34" charset="0"/>
              <a:buChar char="•"/>
            </a:pPr>
            <a:r>
              <a:rPr lang="en-CA" dirty="0"/>
              <a:t>Bootcamp Instructor</a:t>
            </a:r>
          </a:p>
        </p:txBody>
      </p:sp>
    </p:spTree>
    <p:extLst>
      <p:ext uri="{BB962C8B-B14F-4D97-AF65-F5344CB8AC3E}">
        <p14:creationId xmlns:p14="http://schemas.microsoft.com/office/powerpoint/2010/main" val="1356249279"/>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E227-26A5-47F3-8F89-D962942571E0}"/>
              </a:ext>
            </a:extLst>
          </p:cNvPr>
          <p:cNvSpPr>
            <a:spLocks noGrp="1"/>
          </p:cNvSpPr>
          <p:nvPr>
            <p:ph type="title"/>
          </p:nvPr>
        </p:nvSpPr>
        <p:spPr/>
        <p:txBody>
          <a:bodyPr/>
          <a:lstStyle/>
          <a:p>
            <a:r>
              <a:rPr lang="en-CA" dirty="0"/>
              <a:t>Before We Begin &amp; Assumptions</a:t>
            </a:r>
          </a:p>
        </p:txBody>
      </p:sp>
      <p:sp>
        <p:nvSpPr>
          <p:cNvPr id="3" name="Content Placeholder 2">
            <a:extLst>
              <a:ext uri="{FF2B5EF4-FFF2-40B4-BE49-F238E27FC236}">
                <a16:creationId xmlns:a16="http://schemas.microsoft.com/office/drawing/2014/main" id="{4740034F-E1E2-489E-ABEF-91345EC83929}"/>
              </a:ext>
            </a:extLst>
          </p:cNvPr>
          <p:cNvSpPr>
            <a:spLocks noGrp="1"/>
          </p:cNvSpPr>
          <p:nvPr>
            <p:ph idx="1"/>
          </p:nvPr>
        </p:nvSpPr>
        <p:spPr>
          <a:xfrm>
            <a:off x="676656" y="2011680"/>
            <a:ext cx="10753725" cy="4125351"/>
          </a:xfrm>
        </p:spPr>
        <p:txBody>
          <a:bodyPr>
            <a:normAutofit lnSpcReduction="10000"/>
          </a:bodyPr>
          <a:lstStyle/>
          <a:p>
            <a:pPr lvl="1">
              <a:buFont typeface="Arial" panose="020B0604020202020204" pitchFamily="34" charset="0"/>
              <a:buChar char="•"/>
            </a:pPr>
            <a:r>
              <a:rPr lang="en-CA" dirty="0"/>
              <a:t>Working knowledge of JavaScript</a:t>
            </a:r>
          </a:p>
          <a:p>
            <a:pPr lvl="1">
              <a:buFont typeface="Arial" panose="020B0604020202020204" pitchFamily="34" charset="0"/>
              <a:buChar char="•"/>
            </a:pPr>
            <a:r>
              <a:rPr lang="en-CA" dirty="0"/>
              <a:t>Comfortable with a terminal</a:t>
            </a:r>
          </a:p>
          <a:p>
            <a:pPr lvl="1">
              <a:buFont typeface="Arial" panose="020B0604020202020204" pitchFamily="34" charset="0"/>
              <a:buChar char="•"/>
            </a:pPr>
            <a:r>
              <a:rPr lang="en-CA" dirty="0"/>
              <a:t>Understanding of JavaScript Object Notation</a:t>
            </a:r>
          </a:p>
          <a:p>
            <a:pPr lvl="1">
              <a:buFont typeface="Arial" panose="020B0604020202020204" pitchFamily="34" charset="0"/>
              <a:buChar char="•"/>
            </a:pPr>
            <a:r>
              <a:rPr lang="en-CA" dirty="0"/>
              <a:t>Node.js installed (</a:t>
            </a:r>
            <a:r>
              <a:rPr lang="en-CA" dirty="0">
                <a:hlinkClick r:id="rId2"/>
              </a:rPr>
              <a:t>https://nodejs.org/en/</a:t>
            </a:r>
            <a:r>
              <a:rPr lang="en-CA" dirty="0"/>
              <a:t>)</a:t>
            </a:r>
          </a:p>
          <a:p>
            <a:pPr lvl="1">
              <a:buFont typeface="Arial" panose="020B0604020202020204" pitchFamily="34" charset="0"/>
              <a:buChar char="•"/>
            </a:pPr>
            <a:r>
              <a:rPr lang="en-CA" dirty="0"/>
              <a:t>MongoDB installed (</a:t>
            </a:r>
            <a:r>
              <a:rPr lang="en-CA" dirty="0">
                <a:hlinkClick r:id="rId3"/>
              </a:rPr>
              <a:t>https://www.mongodb.com/</a:t>
            </a:r>
            <a:r>
              <a:rPr lang="en-CA" dirty="0"/>
              <a:t>)</a:t>
            </a:r>
          </a:p>
          <a:p>
            <a:pPr lvl="1">
              <a:buFont typeface="Arial" panose="020B0604020202020204" pitchFamily="34" charset="0"/>
              <a:buChar char="•"/>
            </a:pPr>
            <a:r>
              <a:rPr lang="en-CA" dirty="0"/>
              <a:t>Robo 3T or any other DB viewer (</a:t>
            </a:r>
            <a:r>
              <a:rPr lang="en-CA" dirty="0">
                <a:hlinkClick r:id="rId4"/>
              </a:rPr>
              <a:t>https://robomongo.org/</a:t>
            </a:r>
            <a:r>
              <a:rPr lang="en-CA" dirty="0"/>
              <a:t>)</a:t>
            </a:r>
          </a:p>
          <a:p>
            <a:pPr lvl="1">
              <a:buFont typeface="Arial" panose="020B0604020202020204" pitchFamily="34" charset="0"/>
              <a:buChar char="•"/>
            </a:pPr>
            <a:r>
              <a:rPr lang="en-CA" dirty="0"/>
              <a:t>Postman installed (</a:t>
            </a:r>
            <a:r>
              <a:rPr lang="en-CA" dirty="0">
                <a:hlinkClick r:id="rId5"/>
              </a:rPr>
              <a:t>https://www.getpostman.com/</a:t>
            </a:r>
            <a:r>
              <a:rPr lang="en-CA" dirty="0"/>
              <a:t>)</a:t>
            </a:r>
          </a:p>
          <a:p>
            <a:pPr lvl="1">
              <a:buFont typeface="Arial" panose="020B0604020202020204" pitchFamily="34" charset="0"/>
              <a:buChar char="•"/>
            </a:pPr>
            <a:r>
              <a:rPr lang="en-CA" dirty="0" err="1"/>
              <a:t>VSCode</a:t>
            </a:r>
            <a:r>
              <a:rPr lang="en-CA" dirty="0"/>
              <a:t> or any other preferred IDE (</a:t>
            </a:r>
            <a:r>
              <a:rPr lang="en-CA" dirty="0">
                <a:hlinkClick r:id="rId6"/>
              </a:rPr>
              <a:t>https://code.visualstudio.com/</a:t>
            </a:r>
            <a:r>
              <a:rPr lang="en-CA" dirty="0"/>
              <a:t>)</a:t>
            </a:r>
          </a:p>
          <a:p>
            <a:pPr lvl="1">
              <a:buFont typeface="Arial" panose="020B0604020202020204" pitchFamily="34" charset="0"/>
              <a:buChar char="•"/>
            </a:pPr>
            <a:r>
              <a:rPr lang="en-CA" dirty="0"/>
              <a:t>GitHub Repo for Workshop (</a:t>
            </a:r>
            <a:r>
              <a:rPr lang="en-CA" dirty="0">
                <a:hlinkClick r:id="rId7"/>
              </a:rPr>
              <a:t>https://github.com/effekt/HackLassonde</a:t>
            </a:r>
            <a:r>
              <a:rPr lang="en-CA" dirty="0"/>
              <a:t>)</a:t>
            </a:r>
          </a:p>
          <a:p>
            <a:pPr lvl="1">
              <a:buFont typeface="Arial" panose="020B0604020202020204" pitchFamily="34" charset="0"/>
              <a:buChar char="•"/>
            </a:pPr>
            <a:endParaRPr lang="en-CA" dirty="0"/>
          </a:p>
          <a:p>
            <a:pPr lvl="1">
              <a:buFont typeface="Arial" panose="020B0604020202020204" pitchFamily="34" charset="0"/>
              <a:buChar char="•"/>
            </a:pPr>
            <a:r>
              <a:rPr lang="en-CA" dirty="0"/>
              <a:t>All important points will be </a:t>
            </a:r>
            <a:r>
              <a:rPr lang="en-CA" dirty="0">
                <a:highlight>
                  <a:srgbClr val="00FFFF"/>
                </a:highlight>
              </a:rPr>
              <a:t>highlighted in teal</a:t>
            </a:r>
          </a:p>
        </p:txBody>
      </p:sp>
    </p:spTree>
    <p:extLst>
      <p:ext uri="{BB962C8B-B14F-4D97-AF65-F5344CB8AC3E}">
        <p14:creationId xmlns:p14="http://schemas.microsoft.com/office/powerpoint/2010/main" val="1460133199"/>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4AA7-4DA0-460C-A2B8-6EF160D1DEA7}"/>
              </a:ext>
            </a:extLst>
          </p:cNvPr>
          <p:cNvSpPr>
            <a:spLocks noGrp="1"/>
          </p:cNvSpPr>
          <p:nvPr>
            <p:ph type="title"/>
          </p:nvPr>
        </p:nvSpPr>
        <p:spPr/>
        <p:txBody>
          <a:bodyPr/>
          <a:lstStyle/>
          <a:p>
            <a:r>
              <a:rPr lang="en-CA" dirty="0"/>
              <a:t>Configuring Your Environment</a:t>
            </a:r>
          </a:p>
        </p:txBody>
      </p:sp>
      <p:sp>
        <p:nvSpPr>
          <p:cNvPr id="3" name="Content Placeholder 2">
            <a:extLst>
              <a:ext uri="{FF2B5EF4-FFF2-40B4-BE49-F238E27FC236}">
                <a16:creationId xmlns:a16="http://schemas.microsoft.com/office/drawing/2014/main" id="{5F797617-8C6A-4893-AC3C-38AE44BF7DAF}"/>
              </a:ext>
            </a:extLst>
          </p:cNvPr>
          <p:cNvSpPr>
            <a:spLocks noGrp="1"/>
          </p:cNvSpPr>
          <p:nvPr>
            <p:ph idx="1"/>
          </p:nvPr>
        </p:nvSpPr>
        <p:spPr>
          <a:xfrm>
            <a:off x="676656" y="2011680"/>
            <a:ext cx="10753725" cy="3228535"/>
          </a:xfrm>
        </p:spPr>
        <p:txBody>
          <a:bodyPr>
            <a:normAutofit fontScale="85000" lnSpcReduction="10000"/>
          </a:bodyPr>
          <a:lstStyle/>
          <a:p>
            <a:pPr marL="0" indent="0">
              <a:buNone/>
            </a:pPr>
            <a:r>
              <a:rPr lang="en-CA" dirty="0"/>
              <a:t>Before we begin developing our simple API we need to set some things up. This includes creating a directory in which for us to work and ensuring all of our required software is installed. To install the required modules we require Node and NPM to be installed and in the systems global PATH variable.</a:t>
            </a:r>
          </a:p>
          <a:p>
            <a:pPr marL="0" indent="0">
              <a:buNone/>
            </a:pPr>
            <a:r>
              <a:rPr lang="en-CA" dirty="0"/>
              <a:t>If you’re using a Windows based machine such as I am, doing the following will ensure we’re all on a similar page:</a:t>
            </a:r>
          </a:p>
          <a:p>
            <a:pPr marL="457200" indent="-457200">
              <a:buFont typeface="+mj-lt"/>
              <a:buAutoNum type="arabicPeriod"/>
            </a:pPr>
            <a:r>
              <a:rPr lang="en-CA" dirty="0"/>
              <a:t>Create a new, easily accessible directory (such as </a:t>
            </a:r>
            <a:r>
              <a:rPr lang="en-CA" dirty="0">
                <a:highlight>
                  <a:srgbClr val="00FFFF"/>
                </a:highlight>
              </a:rPr>
              <a:t>C:\HackLassonde</a:t>
            </a:r>
            <a:r>
              <a:rPr lang="en-CA" dirty="0"/>
              <a:t>)</a:t>
            </a:r>
          </a:p>
          <a:p>
            <a:pPr marL="457200" indent="-457200">
              <a:buFont typeface="+mj-lt"/>
              <a:buAutoNum type="arabicPeriod"/>
            </a:pPr>
            <a:r>
              <a:rPr lang="en-CA" dirty="0"/>
              <a:t>Open a new terminal (if using </a:t>
            </a:r>
            <a:r>
              <a:rPr lang="en-CA" dirty="0" err="1"/>
              <a:t>VSCode</a:t>
            </a:r>
            <a:r>
              <a:rPr lang="en-CA" dirty="0"/>
              <a:t>, this can be done from the IDE) and navigate to your created directory (</a:t>
            </a:r>
            <a:r>
              <a:rPr lang="en-CA" dirty="0">
                <a:highlight>
                  <a:srgbClr val="00FFFF"/>
                </a:highlight>
              </a:rPr>
              <a:t>cd C:\HackLassonde</a:t>
            </a:r>
            <a:r>
              <a:rPr lang="en-CA" dirty="0"/>
              <a:t>)</a:t>
            </a:r>
          </a:p>
          <a:p>
            <a:pPr marL="457200" indent="-457200">
              <a:buFont typeface="+mj-lt"/>
              <a:buAutoNum type="arabicPeriod"/>
            </a:pPr>
            <a:r>
              <a:rPr lang="en-CA" dirty="0"/>
              <a:t>From your terminal, issue the command: </a:t>
            </a:r>
            <a:r>
              <a:rPr lang="en-CA" dirty="0" err="1">
                <a:highlight>
                  <a:srgbClr val="00FFFF"/>
                </a:highlight>
              </a:rPr>
              <a:t>npm</a:t>
            </a:r>
            <a:r>
              <a:rPr lang="en-CA" dirty="0">
                <a:highlight>
                  <a:srgbClr val="00FFFF"/>
                </a:highlight>
              </a:rPr>
              <a:t> --v &amp;&amp; node -v</a:t>
            </a:r>
          </a:p>
          <a:p>
            <a:pPr marL="457200" indent="-457200">
              <a:buFont typeface="+mj-lt"/>
              <a:buAutoNum type="arabicPeriod"/>
            </a:pPr>
            <a:r>
              <a:rPr lang="en-CA" dirty="0"/>
              <a:t>You should receive output similar to mine (do not worry if the versions are different)</a:t>
            </a:r>
          </a:p>
        </p:txBody>
      </p:sp>
      <p:pic>
        <p:nvPicPr>
          <p:cNvPr id="4" name="Picture 3">
            <a:extLst>
              <a:ext uri="{FF2B5EF4-FFF2-40B4-BE49-F238E27FC236}">
                <a16:creationId xmlns:a16="http://schemas.microsoft.com/office/drawing/2014/main" id="{C3AE74BA-FCCD-45FB-9C22-23ABA7321414}"/>
              </a:ext>
            </a:extLst>
          </p:cNvPr>
          <p:cNvPicPr>
            <a:picLocks noChangeAspect="1"/>
          </p:cNvPicPr>
          <p:nvPr/>
        </p:nvPicPr>
        <p:blipFill>
          <a:blip r:embed="rId2"/>
          <a:stretch>
            <a:fillRect/>
          </a:stretch>
        </p:blipFill>
        <p:spPr>
          <a:xfrm>
            <a:off x="1882599" y="5363307"/>
            <a:ext cx="8322024" cy="1301262"/>
          </a:xfrm>
          <a:prstGeom prst="rect">
            <a:avLst/>
          </a:prstGeom>
        </p:spPr>
      </p:pic>
    </p:spTree>
    <p:extLst>
      <p:ext uri="{BB962C8B-B14F-4D97-AF65-F5344CB8AC3E}">
        <p14:creationId xmlns:p14="http://schemas.microsoft.com/office/powerpoint/2010/main" val="25817429"/>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0444-A041-45E8-AA84-83EBD15FF5BC}"/>
              </a:ext>
            </a:extLst>
          </p:cNvPr>
          <p:cNvSpPr>
            <a:spLocks noGrp="1"/>
          </p:cNvSpPr>
          <p:nvPr>
            <p:ph type="title"/>
          </p:nvPr>
        </p:nvSpPr>
        <p:spPr>
          <a:xfrm>
            <a:off x="6400800" y="499533"/>
            <a:ext cx="5142271" cy="1658198"/>
          </a:xfrm>
        </p:spPr>
        <p:txBody>
          <a:bodyPr>
            <a:normAutofit/>
          </a:bodyPr>
          <a:lstStyle/>
          <a:p>
            <a:r>
              <a:rPr lang="en-CA" sz="4800" dirty="0"/>
              <a:t>Initializing NPM and Installing Modules</a:t>
            </a:r>
            <a:endParaRPr lang="en-CA" sz="5000" dirty="0">
              <a:solidFill>
                <a:srgbClr val="303D4E"/>
              </a:solidFill>
            </a:endParaRPr>
          </a:p>
        </p:txBody>
      </p:sp>
      <p:pic>
        <p:nvPicPr>
          <p:cNvPr id="4" name="Picture 3">
            <a:extLst>
              <a:ext uri="{FF2B5EF4-FFF2-40B4-BE49-F238E27FC236}">
                <a16:creationId xmlns:a16="http://schemas.microsoft.com/office/drawing/2014/main" id="{90C30468-5CC6-4F88-996C-1D5FE25EC4F9}"/>
              </a:ext>
            </a:extLst>
          </p:cNvPr>
          <p:cNvPicPr>
            <a:picLocks noChangeAspect="1"/>
          </p:cNvPicPr>
          <p:nvPr/>
        </p:nvPicPr>
        <p:blipFill>
          <a:blip r:embed="rId2"/>
          <a:stretch>
            <a:fillRect/>
          </a:stretch>
        </p:blipFill>
        <p:spPr>
          <a:xfrm>
            <a:off x="643192" y="1373128"/>
            <a:ext cx="5451627" cy="3791703"/>
          </a:xfrm>
          <a:prstGeom prst="rect">
            <a:avLst/>
          </a:prstGeom>
        </p:spPr>
      </p:pic>
      <p:sp>
        <p:nvSpPr>
          <p:cNvPr id="3" name="Content Placeholder 2">
            <a:extLst>
              <a:ext uri="{FF2B5EF4-FFF2-40B4-BE49-F238E27FC236}">
                <a16:creationId xmlns:a16="http://schemas.microsoft.com/office/drawing/2014/main" id="{03925F86-DFB9-4206-9B7A-6626AF168F85}"/>
              </a:ext>
            </a:extLst>
          </p:cNvPr>
          <p:cNvSpPr>
            <a:spLocks noGrp="1"/>
          </p:cNvSpPr>
          <p:nvPr>
            <p:ph idx="1"/>
          </p:nvPr>
        </p:nvSpPr>
        <p:spPr>
          <a:xfrm>
            <a:off x="6400800" y="2011679"/>
            <a:ext cx="5142271" cy="4178105"/>
          </a:xfrm>
        </p:spPr>
        <p:txBody>
          <a:bodyPr>
            <a:normAutofit lnSpcReduction="10000"/>
          </a:bodyPr>
          <a:lstStyle/>
          <a:p>
            <a:pPr marL="0" indent="0">
              <a:buNone/>
            </a:pPr>
            <a:r>
              <a:rPr lang="en-CA" sz="1500" dirty="0"/>
              <a:t>To begin working with NPM (Node Package Manager, preinstalled with Node) we need to initialize the directory in which our packages will be installed. NPM will keep track of our applications dependencies and provides us with a </a:t>
            </a:r>
            <a:r>
              <a:rPr lang="en-CA" sz="1500" dirty="0" err="1"/>
              <a:t>package.json</a:t>
            </a:r>
            <a:r>
              <a:rPr lang="en-CA" sz="1500" dirty="0"/>
              <a:t> file that will be referred to if anything needs to be reinstalled at a later time or if sharing your project via GitHub or any other version control software.</a:t>
            </a:r>
          </a:p>
          <a:p>
            <a:pPr marL="457200" indent="-457200">
              <a:buFont typeface="+mj-lt"/>
              <a:buAutoNum type="arabicPeriod"/>
            </a:pPr>
            <a:r>
              <a:rPr lang="en-CA" sz="1500" dirty="0"/>
              <a:t>Still in the terminal (at C:\HackLassonde), run </a:t>
            </a:r>
            <a:r>
              <a:rPr lang="en-CA" sz="1500" dirty="0" err="1">
                <a:highlight>
                  <a:srgbClr val="00FFFF"/>
                </a:highlight>
              </a:rPr>
              <a:t>npm</a:t>
            </a:r>
            <a:r>
              <a:rPr lang="en-CA" sz="1500" dirty="0">
                <a:highlight>
                  <a:srgbClr val="00FFFF"/>
                </a:highlight>
              </a:rPr>
              <a:t> </a:t>
            </a:r>
            <a:r>
              <a:rPr lang="en-CA" sz="1500" dirty="0" err="1">
                <a:highlight>
                  <a:srgbClr val="00FFFF"/>
                </a:highlight>
              </a:rPr>
              <a:t>init</a:t>
            </a:r>
            <a:r>
              <a:rPr lang="en-CA" sz="1500" dirty="0">
                <a:highlight>
                  <a:srgbClr val="00FFFF"/>
                </a:highlight>
              </a:rPr>
              <a:t> -y</a:t>
            </a:r>
          </a:p>
          <a:p>
            <a:pPr marL="0" indent="0">
              <a:buNone/>
            </a:pPr>
            <a:r>
              <a:rPr lang="en-CA" sz="1500" dirty="0"/>
              <a:t>This will create our </a:t>
            </a:r>
            <a:r>
              <a:rPr lang="en-CA" sz="1500" dirty="0" err="1"/>
              <a:t>package.json</a:t>
            </a:r>
            <a:r>
              <a:rPr lang="en-CA" sz="1500" dirty="0"/>
              <a:t> file and begin monitoring the packages we install. Next we will need our MongoDB driver (Mongoose) and Express to handle our endpoints.</a:t>
            </a:r>
          </a:p>
          <a:p>
            <a:pPr marL="457200" indent="-457200">
              <a:buFont typeface="+mj-lt"/>
              <a:buAutoNum type="arabicPeriod"/>
            </a:pPr>
            <a:r>
              <a:rPr lang="en-CA" sz="1500" dirty="0" err="1">
                <a:highlight>
                  <a:srgbClr val="00FFFF"/>
                </a:highlight>
              </a:rPr>
              <a:t>npm</a:t>
            </a:r>
            <a:r>
              <a:rPr lang="en-CA" sz="1500" dirty="0">
                <a:highlight>
                  <a:srgbClr val="00FFFF"/>
                </a:highlight>
              </a:rPr>
              <a:t> install mongoose</a:t>
            </a:r>
          </a:p>
          <a:p>
            <a:pPr marL="457200" indent="-457200">
              <a:buFont typeface="+mj-lt"/>
              <a:buAutoNum type="arabicPeriod"/>
            </a:pPr>
            <a:r>
              <a:rPr lang="en-CA" sz="1500" dirty="0" err="1">
                <a:highlight>
                  <a:srgbClr val="00FFFF"/>
                </a:highlight>
              </a:rPr>
              <a:t>npm</a:t>
            </a:r>
            <a:r>
              <a:rPr lang="en-CA" sz="1500" dirty="0">
                <a:highlight>
                  <a:srgbClr val="00FFFF"/>
                </a:highlight>
              </a:rPr>
              <a:t> install express</a:t>
            </a:r>
          </a:p>
          <a:p>
            <a:pPr marL="457200" indent="-457200">
              <a:buFont typeface="+mj-lt"/>
              <a:buAutoNum type="arabicPeriod"/>
            </a:pPr>
            <a:r>
              <a:rPr lang="en-CA" sz="1500" dirty="0" err="1">
                <a:highlight>
                  <a:srgbClr val="00FFFF"/>
                </a:highlight>
              </a:rPr>
              <a:t>npm</a:t>
            </a:r>
            <a:r>
              <a:rPr lang="en-CA" sz="1500" dirty="0">
                <a:highlight>
                  <a:srgbClr val="00FFFF"/>
                </a:highlight>
              </a:rPr>
              <a:t> install -g </a:t>
            </a:r>
            <a:r>
              <a:rPr lang="en-CA" sz="1500" dirty="0" err="1">
                <a:highlight>
                  <a:srgbClr val="00FFFF"/>
                </a:highlight>
              </a:rPr>
              <a:t>nodemon</a:t>
            </a:r>
            <a:endParaRPr lang="en-CA" sz="1500" dirty="0">
              <a:highlight>
                <a:srgbClr val="00FFFF"/>
              </a:highlight>
            </a:endParaRPr>
          </a:p>
          <a:p>
            <a:pPr marL="0" indent="0">
              <a:buNone/>
            </a:pPr>
            <a:r>
              <a:rPr lang="en-CA" sz="1500" dirty="0" err="1"/>
              <a:t>NodeMon</a:t>
            </a:r>
            <a:r>
              <a:rPr lang="en-CA" sz="1500" dirty="0"/>
              <a:t> is a great tool that will automatically watch your directory for changes and re-run your application when one is detected.</a:t>
            </a:r>
          </a:p>
        </p:txBody>
      </p:sp>
    </p:spTree>
    <p:extLst>
      <p:ext uri="{BB962C8B-B14F-4D97-AF65-F5344CB8AC3E}">
        <p14:creationId xmlns:p14="http://schemas.microsoft.com/office/powerpoint/2010/main" val="3110149793"/>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4435-FA65-4F3C-A416-8FC31DCF6A31}"/>
              </a:ext>
            </a:extLst>
          </p:cNvPr>
          <p:cNvSpPr>
            <a:spLocks noGrp="1"/>
          </p:cNvSpPr>
          <p:nvPr>
            <p:ph type="title"/>
          </p:nvPr>
        </p:nvSpPr>
        <p:spPr/>
        <p:txBody>
          <a:bodyPr/>
          <a:lstStyle/>
          <a:p>
            <a:r>
              <a:rPr lang="en-CA" dirty="0"/>
              <a:t>Creating Our Server</a:t>
            </a:r>
          </a:p>
        </p:txBody>
      </p:sp>
      <p:sp>
        <p:nvSpPr>
          <p:cNvPr id="3" name="Content Placeholder 2">
            <a:extLst>
              <a:ext uri="{FF2B5EF4-FFF2-40B4-BE49-F238E27FC236}">
                <a16:creationId xmlns:a16="http://schemas.microsoft.com/office/drawing/2014/main" id="{3D9105B1-BFBF-4F11-88E1-622DB41D3BB9}"/>
              </a:ext>
            </a:extLst>
          </p:cNvPr>
          <p:cNvSpPr>
            <a:spLocks noGrp="1"/>
          </p:cNvSpPr>
          <p:nvPr>
            <p:ph idx="1"/>
          </p:nvPr>
        </p:nvSpPr>
        <p:spPr>
          <a:xfrm>
            <a:off x="676656" y="2011681"/>
            <a:ext cx="10753725" cy="2753750"/>
          </a:xfrm>
        </p:spPr>
        <p:txBody>
          <a:bodyPr>
            <a:normAutofit fontScale="92500" lnSpcReduction="10000"/>
          </a:bodyPr>
          <a:lstStyle/>
          <a:p>
            <a:pPr marL="0" indent="0">
              <a:buNone/>
            </a:pPr>
            <a:r>
              <a:rPr lang="en-CA" dirty="0"/>
              <a:t>Now that we have our necessary components installed, we can move on creating our server.</a:t>
            </a:r>
          </a:p>
          <a:p>
            <a:pPr marL="0" indent="0">
              <a:buNone/>
            </a:pPr>
            <a:r>
              <a:rPr lang="en-CA" dirty="0"/>
              <a:t>In the IDE of your choice, create a file called </a:t>
            </a:r>
            <a:r>
              <a:rPr lang="en-CA" dirty="0">
                <a:highlight>
                  <a:srgbClr val="00FFFF"/>
                </a:highlight>
              </a:rPr>
              <a:t>server.js</a:t>
            </a:r>
            <a:r>
              <a:rPr lang="en-CA" dirty="0"/>
              <a:t>, this will be our main entry point into our application. Save this file in the root of our project folder (</a:t>
            </a:r>
            <a:r>
              <a:rPr lang="en-CA" dirty="0">
                <a:highlight>
                  <a:srgbClr val="00FFFF"/>
                </a:highlight>
              </a:rPr>
              <a:t>C:\</a:t>
            </a:r>
            <a:r>
              <a:rPr lang="en-CA" dirty="0" err="1">
                <a:highlight>
                  <a:srgbClr val="00FFFF"/>
                </a:highlight>
              </a:rPr>
              <a:t>HackLassonde</a:t>
            </a:r>
            <a:r>
              <a:rPr lang="en-CA" dirty="0"/>
              <a:t>)</a:t>
            </a:r>
          </a:p>
          <a:p>
            <a:pPr marL="0" indent="0">
              <a:buNone/>
            </a:pPr>
            <a:r>
              <a:rPr lang="en-CA" dirty="0"/>
              <a:t>Unlike the JavaScript you may be familiar with, Node.js allows us to run native JavaScript code on the backend using the same engine that Google Chrome runs on (V8) and works in an event loop that makes asynchronous programming possible. As such our application will be able to handle multiple requests at the same time from multiple clients.</a:t>
            </a:r>
          </a:p>
          <a:p>
            <a:pPr marL="0" indent="0">
              <a:buNone/>
            </a:pPr>
            <a:r>
              <a:rPr lang="en-CA" dirty="0"/>
              <a:t>In our </a:t>
            </a:r>
            <a:r>
              <a:rPr lang="en-CA" dirty="0">
                <a:highlight>
                  <a:srgbClr val="00FFFF"/>
                </a:highlight>
              </a:rPr>
              <a:t>C:\HackLassonde\server.js</a:t>
            </a:r>
            <a:r>
              <a:rPr lang="en-CA" dirty="0"/>
              <a:t> file, add the following:</a:t>
            </a:r>
          </a:p>
        </p:txBody>
      </p:sp>
      <p:sp>
        <p:nvSpPr>
          <p:cNvPr id="4" name="TextBox 3">
            <a:extLst>
              <a:ext uri="{FF2B5EF4-FFF2-40B4-BE49-F238E27FC236}">
                <a16:creationId xmlns:a16="http://schemas.microsoft.com/office/drawing/2014/main" id="{90E36F8B-DE98-4FA0-8FA7-8FF4087EB4C7}"/>
              </a:ext>
            </a:extLst>
          </p:cNvPr>
          <p:cNvSpPr txBox="1"/>
          <p:nvPr/>
        </p:nvSpPr>
        <p:spPr>
          <a:xfrm>
            <a:off x="676656" y="4774223"/>
            <a:ext cx="10753343" cy="1754326"/>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CA" sz="1200" dirty="0"/>
              <a:t>const express = require('express');</a:t>
            </a:r>
          </a:p>
          <a:p>
            <a:r>
              <a:rPr lang="en-CA" sz="1200" dirty="0"/>
              <a:t>const app = express();</a:t>
            </a:r>
          </a:p>
          <a:p>
            <a:r>
              <a:rPr lang="en-CA" sz="1200" dirty="0"/>
              <a:t>const port = </a:t>
            </a:r>
            <a:r>
              <a:rPr lang="en-CA" sz="1200" dirty="0" err="1"/>
              <a:t>process.env.PORT</a:t>
            </a:r>
            <a:r>
              <a:rPr lang="en-CA" sz="1200" dirty="0"/>
              <a:t> || 3000;</a:t>
            </a:r>
          </a:p>
          <a:p>
            <a:br>
              <a:rPr lang="en-CA" sz="1200" dirty="0"/>
            </a:br>
            <a:r>
              <a:rPr lang="en-CA" sz="1200" dirty="0" err="1"/>
              <a:t>app.get</a:t>
            </a:r>
            <a:r>
              <a:rPr lang="en-CA" sz="1200" dirty="0"/>
              <a:t>('/', (req, res) =&gt; {</a:t>
            </a:r>
          </a:p>
          <a:p>
            <a:r>
              <a:rPr lang="en-CA" sz="1200" dirty="0"/>
              <a:t>    </a:t>
            </a:r>
            <a:r>
              <a:rPr lang="en-CA" sz="1200" dirty="0" err="1"/>
              <a:t>res.send</a:t>
            </a:r>
            <a:r>
              <a:rPr lang="en-CA" sz="1200" dirty="0"/>
              <a:t>('Hello </a:t>
            </a:r>
            <a:r>
              <a:rPr lang="en-CA" sz="1200" dirty="0" err="1"/>
              <a:t>HackLassonde</a:t>
            </a:r>
            <a:r>
              <a:rPr lang="en-CA" sz="1200" dirty="0"/>
              <a:t>!');</a:t>
            </a:r>
          </a:p>
          <a:p>
            <a:r>
              <a:rPr lang="en-CA" sz="1200" dirty="0"/>
              <a:t>});</a:t>
            </a:r>
          </a:p>
          <a:p>
            <a:br>
              <a:rPr lang="en-CA" sz="1200" dirty="0"/>
            </a:br>
            <a:r>
              <a:rPr lang="en-CA" sz="1200" dirty="0" err="1"/>
              <a:t>app.listen</a:t>
            </a:r>
            <a:r>
              <a:rPr lang="en-CA" sz="1200" dirty="0"/>
              <a:t>(port, () =&gt; console.log(`</a:t>
            </a:r>
            <a:r>
              <a:rPr lang="en-CA" sz="1200" dirty="0" err="1"/>
              <a:t>HackLassonde</a:t>
            </a:r>
            <a:r>
              <a:rPr lang="en-CA" sz="1200" dirty="0"/>
              <a:t> is listening on port ${port}`));</a:t>
            </a:r>
          </a:p>
        </p:txBody>
      </p:sp>
    </p:spTree>
    <p:extLst>
      <p:ext uri="{BB962C8B-B14F-4D97-AF65-F5344CB8AC3E}">
        <p14:creationId xmlns:p14="http://schemas.microsoft.com/office/powerpoint/2010/main" val="3821462663"/>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035D-1993-4A82-9575-D3660075F418}"/>
              </a:ext>
            </a:extLst>
          </p:cNvPr>
          <p:cNvSpPr>
            <a:spLocks noGrp="1"/>
          </p:cNvSpPr>
          <p:nvPr>
            <p:ph type="title"/>
          </p:nvPr>
        </p:nvSpPr>
        <p:spPr/>
        <p:txBody>
          <a:bodyPr/>
          <a:lstStyle/>
          <a:p>
            <a:r>
              <a:rPr lang="en-CA" dirty="0"/>
              <a:t>What’s Happening?</a:t>
            </a:r>
          </a:p>
        </p:txBody>
      </p:sp>
      <p:sp>
        <p:nvSpPr>
          <p:cNvPr id="3" name="Content Placeholder 2">
            <a:extLst>
              <a:ext uri="{FF2B5EF4-FFF2-40B4-BE49-F238E27FC236}">
                <a16:creationId xmlns:a16="http://schemas.microsoft.com/office/drawing/2014/main" id="{571F9BC8-694C-48FB-B72B-33E50415F679}"/>
              </a:ext>
            </a:extLst>
          </p:cNvPr>
          <p:cNvSpPr>
            <a:spLocks noGrp="1"/>
          </p:cNvSpPr>
          <p:nvPr>
            <p:ph idx="1"/>
          </p:nvPr>
        </p:nvSpPr>
        <p:spPr/>
        <p:txBody>
          <a:bodyPr>
            <a:normAutofit fontScale="85000" lnSpcReduction="20000"/>
          </a:bodyPr>
          <a:lstStyle/>
          <a:p>
            <a:pPr marL="0" indent="0">
              <a:buNone/>
            </a:pPr>
            <a:r>
              <a:rPr lang="en-CA" dirty="0"/>
              <a:t>The first thing we did is include Express, which will be used as our handler for incoming HTTP requests. Express can handle all of our standard request types (GET, POST, PUT, PATCH, etc.) and provides us with a quick and easy way to define our routes.</a:t>
            </a:r>
          </a:p>
          <a:p>
            <a:pPr marL="0" indent="0">
              <a:buNone/>
            </a:pPr>
            <a:r>
              <a:rPr lang="en-CA" dirty="0"/>
              <a:t>Next, we defined our application (app = express()) by assigning an instance of Express to the constant app.</a:t>
            </a:r>
          </a:p>
          <a:p>
            <a:pPr marL="0" indent="0">
              <a:buNone/>
            </a:pPr>
            <a:r>
              <a:rPr lang="en-CA" dirty="0"/>
              <a:t>We create another constant that will look at the current processes PORT environment variable or use 3000 if one is not set (depending on where you deploy your application, a port may already be set up, such as on Heroku).</a:t>
            </a:r>
          </a:p>
          <a:p>
            <a:pPr marL="0" indent="0">
              <a:buNone/>
            </a:pPr>
            <a:r>
              <a:rPr lang="en-CA" dirty="0"/>
              <a:t>Using our created app instance, we tell it to use root (‘/’) as one of our routes, then using the callback function which accepts two parameters, request and response, that will be called whenever a client navigates to this route. In our case, we tell Express to send the static string “Hello </a:t>
            </a:r>
            <a:r>
              <a:rPr lang="en-CA" dirty="0" err="1"/>
              <a:t>HackLassonde</a:t>
            </a:r>
            <a:r>
              <a:rPr lang="en-CA" dirty="0"/>
              <a:t>” as the body of the response.</a:t>
            </a:r>
          </a:p>
          <a:p>
            <a:pPr marL="0" indent="0">
              <a:buNone/>
            </a:pPr>
            <a:r>
              <a:rPr lang="en-CA" dirty="0"/>
              <a:t>Finally, we use the listen method of our Express app to tell Express to listen to all requests incoming on the port we defined earlier. If all is successful, we should see a log in our console notifying us which port the application is running on.</a:t>
            </a:r>
          </a:p>
        </p:txBody>
      </p:sp>
    </p:spTree>
    <p:extLst>
      <p:ext uri="{BB962C8B-B14F-4D97-AF65-F5344CB8AC3E}">
        <p14:creationId xmlns:p14="http://schemas.microsoft.com/office/powerpoint/2010/main" val="1877593788"/>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E6F1-DFCB-443E-ABE3-43B0B191AA5E}"/>
              </a:ext>
            </a:extLst>
          </p:cNvPr>
          <p:cNvSpPr>
            <a:spLocks noGrp="1"/>
          </p:cNvSpPr>
          <p:nvPr>
            <p:ph type="title"/>
          </p:nvPr>
        </p:nvSpPr>
        <p:spPr/>
        <p:txBody>
          <a:bodyPr/>
          <a:lstStyle/>
          <a:p>
            <a:r>
              <a:rPr lang="en-CA" dirty="0"/>
              <a:t>Let’s Test It!</a:t>
            </a:r>
          </a:p>
        </p:txBody>
      </p:sp>
      <p:sp>
        <p:nvSpPr>
          <p:cNvPr id="3" name="Content Placeholder 2">
            <a:extLst>
              <a:ext uri="{FF2B5EF4-FFF2-40B4-BE49-F238E27FC236}">
                <a16:creationId xmlns:a16="http://schemas.microsoft.com/office/drawing/2014/main" id="{ABFE288E-39DB-45E8-90F0-8AA87BB624FF}"/>
              </a:ext>
            </a:extLst>
          </p:cNvPr>
          <p:cNvSpPr>
            <a:spLocks noGrp="1"/>
          </p:cNvSpPr>
          <p:nvPr>
            <p:ph idx="1"/>
          </p:nvPr>
        </p:nvSpPr>
        <p:spPr/>
        <p:txBody>
          <a:bodyPr/>
          <a:lstStyle/>
          <a:p>
            <a:pPr marL="0" indent="0">
              <a:buNone/>
            </a:pPr>
            <a:r>
              <a:rPr lang="en-CA" dirty="0"/>
              <a:t>In your terminal, issue the command </a:t>
            </a:r>
            <a:r>
              <a:rPr lang="en-CA" dirty="0" err="1">
                <a:highlight>
                  <a:srgbClr val="00FFFF"/>
                </a:highlight>
              </a:rPr>
              <a:t>nodemon</a:t>
            </a:r>
            <a:r>
              <a:rPr lang="en-CA" dirty="0">
                <a:highlight>
                  <a:srgbClr val="00FFFF"/>
                </a:highlight>
              </a:rPr>
              <a:t> server</a:t>
            </a:r>
          </a:p>
          <a:p>
            <a:pPr marL="0" indent="0">
              <a:buNone/>
            </a:pPr>
            <a:endParaRPr lang="en-CA" dirty="0"/>
          </a:p>
          <a:p>
            <a:pPr marL="0" indent="0">
              <a:buNone/>
            </a:pPr>
            <a:r>
              <a:rPr lang="en-CA" dirty="0"/>
              <a:t>If all was successful you should see:</a:t>
            </a:r>
          </a:p>
          <a:p>
            <a:pPr marL="0" indent="0">
              <a:buNone/>
            </a:pPr>
            <a:endParaRPr lang="en-CA" dirty="0"/>
          </a:p>
          <a:p>
            <a:pPr marL="0" indent="0">
              <a:buNone/>
            </a:pPr>
            <a:r>
              <a:rPr lang="en-CA" dirty="0"/>
              <a:t>Which means we should be able to navigate to “</a:t>
            </a:r>
            <a:r>
              <a:rPr lang="en-CA" dirty="0">
                <a:highlight>
                  <a:srgbClr val="00FFFF"/>
                </a:highlight>
              </a:rPr>
              <a:t>localhost:3000</a:t>
            </a:r>
            <a:r>
              <a:rPr lang="en-CA" dirty="0"/>
              <a:t>” in any browser to see our Hello </a:t>
            </a:r>
            <a:r>
              <a:rPr lang="en-CA" dirty="0" err="1"/>
              <a:t>HackLassonde</a:t>
            </a:r>
            <a:r>
              <a:rPr lang="en-CA" dirty="0"/>
              <a:t>!</a:t>
            </a:r>
          </a:p>
        </p:txBody>
      </p:sp>
      <p:pic>
        <p:nvPicPr>
          <p:cNvPr id="4" name="Picture 3">
            <a:extLst>
              <a:ext uri="{FF2B5EF4-FFF2-40B4-BE49-F238E27FC236}">
                <a16:creationId xmlns:a16="http://schemas.microsoft.com/office/drawing/2014/main" id="{39BC42FC-C379-4BFD-85AA-68DDA8C1801E}"/>
              </a:ext>
            </a:extLst>
          </p:cNvPr>
          <p:cNvPicPr>
            <a:picLocks noChangeAspect="1"/>
          </p:cNvPicPr>
          <p:nvPr/>
        </p:nvPicPr>
        <p:blipFill>
          <a:blip r:embed="rId2"/>
          <a:stretch>
            <a:fillRect/>
          </a:stretch>
        </p:blipFill>
        <p:spPr>
          <a:xfrm>
            <a:off x="5623765" y="2649191"/>
            <a:ext cx="4337919" cy="1020687"/>
          </a:xfrm>
          <a:prstGeom prst="rect">
            <a:avLst/>
          </a:prstGeom>
        </p:spPr>
      </p:pic>
      <p:pic>
        <p:nvPicPr>
          <p:cNvPr id="5" name="Picture 4">
            <a:extLst>
              <a:ext uri="{FF2B5EF4-FFF2-40B4-BE49-F238E27FC236}">
                <a16:creationId xmlns:a16="http://schemas.microsoft.com/office/drawing/2014/main" id="{3306B53E-155A-4B1B-910A-9A3361B3F914}"/>
              </a:ext>
            </a:extLst>
          </p:cNvPr>
          <p:cNvPicPr>
            <a:picLocks noChangeAspect="1"/>
          </p:cNvPicPr>
          <p:nvPr/>
        </p:nvPicPr>
        <p:blipFill>
          <a:blip r:embed="rId3"/>
          <a:stretch>
            <a:fillRect/>
          </a:stretch>
        </p:blipFill>
        <p:spPr>
          <a:xfrm>
            <a:off x="5623765" y="4335927"/>
            <a:ext cx="2266950" cy="914400"/>
          </a:xfrm>
          <a:prstGeom prst="rect">
            <a:avLst/>
          </a:prstGeom>
        </p:spPr>
      </p:pic>
    </p:spTree>
    <p:extLst>
      <p:ext uri="{BB962C8B-B14F-4D97-AF65-F5344CB8AC3E}">
        <p14:creationId xmlns:p14="http://schemas.microsoft.com/office/powerpoint/2010/main" val="1604759685"/>
      </p:ext>
    </p:extLst>
  </p:cSld>
  <p:clrMapOvr>
    <a:masterClrMapping/>
  </p:clrMapOvr>
  <mc:AlternateContent xmlns:mc="http://schemas.openxmlformats.org/markup-compatibility/2006">
    <mc:Choice xmlns:p14="http://schemas.microsoft.com/office/powerpoint/2010/main" Requires="p14">
      <p:transition p14:dur="250" advClick="0"/>
    </mc:Choice>
    <mc:Fallback>
      <p:transition advClick="0"/>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otalTime>1514</TotalTime>
  <Words>2374</Words>
  <Application>Microsoft Office PowerPoint</Application>
  <PresentationFormat>Widescreen</PresentationFormat>
  <Paragraphs>225</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 Light</vt:lpstr>
      <vt:lpstr>Metropolitan</vt:lpstr>
      <vt:lpstr>Building a Simple Endpoint with Mongo, Express, and Node</vt:lpstr>
      <vt:lpstr>Jesse Wheeler</vt:lpstr>
      <vt:lpstr>About Me</vt:lpstr>
      <vt:lpstr>Before We Begin &amp; Assumptions</vt:lpstr>
      <vt:lpstr>Configuring Your Environment</vt:lpstr>
      <vt:lpstr>Initializing NPM and Installing Modules</vt:lpstr>
      <vt:lpstr>Creating Our Server</vt:lpstr>
      <vt:lpstr>What’s Happening?</vt:lpstr>
      <vt:lpstr>Let’s Test It!</vt:lpstr>
      <vt:lpstr>Starting MongoDB</vt:lpstr>
      <vt:lpstr>Connecting to MongoDB in Node</vt:lpstr>
      <vt:lpstr>Creating Our First Model</vt:lpstr>
      <vt:lpstr>Message.js</vt:lpstr>
      <vt:lpstr>Testing Our Model</vt:lpstr>
      <vt:lpstr>Adding a Message</vt:lpstr>
      <vt:lpstr>Message API Endpoint</vt:lpstr>
      <vt:lpstr>Connecting the Endpoints</vt:lpstr>
      <vt:lpstr>Browsing Data With Robo 3T</vt:lpstr>
      <vt:lpstr>Returning Messages From API</vt:lpstr>
      <vt:lpstr>Making a GET Request With Postman</vt:lpstr>
      <vt:lpstr>Configuring Our Post API Endpoint</vt:lpstr>
      <vt:lpstr>Continued…</vt:lpstr>
      <vt:lpstr>Posting With Postman</vt:lpstr>
      <vt:lpstr>Finishing Up</vt:lpstr>
      <vt:lpstr>Final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Simple Endpoint with Mongo, Express, and Node</dc:title>
  <dc:creator>Jesse Wheeler</dc:creator>
  <cp:lastModifiedBy>Jesse Wheeler</cp:lastModifiedBy>
  <cp:revision>8</cp:revision>
  <dcterms:created xsi:type="dcterms:W3CDTF">2019-03-09T22:01:30Z</dcterms:created>
  <dcterms:modified xsi:type="dcterms:W3CDTF">2019-03-10T23:49:50Z</dcterms:modified>
</cp:coreProperties>
</file>