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0" roundtripDataSignature="AMtx7mg11wL9LEsq3T23NmhG68rCW7G2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/>
          <p:nvPr>
            <p:ph type="title"/>
          </p:nvPr>
        </p:nvSpPr>
        <p:spPr>
          <a:xfrm>
            <a:off x="347268" y="283591"/>
            <a:ext cx="64147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437489" y="1212342"/>
            <a:ext cx="10765790" cy="436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04725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/>
          <p:nvPr>
            <p:ph type="title"/>
          </p:nvPr>
        </p:nvSpPr>
        <p:spPr>
          <a:xfrm>
            <a:off x="347268" y="283591"/>
            <a:ext cx="64147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347268" y="283591"/>
            <a:ext cx="64147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03297" y="5974077"/>
            <a:ext cx="730544" cy="743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420" y="6056376"/>
            <a:ext cx="1008807" cy="5779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0"/>
          <p:cNvSpPr/>
          <p:nvPr/>
        </p:nvSpPr>
        <p:spPr>
          <a:xfrm>
            <a:off x="155447" y="967739"/>
            <a:ext cx="11880215" cy="0"/>
          </a:xfrm>
          <a:custGeom>
            <a:rect b="b" l="l" r="r" t="t"/>
            <a:pathLst>
              <a:path extrusionOk="0" h="120000" w="11880215">
                <a:moveTo>
                  <a:pt x="0" y="0"/>
                </a:moveTo>
                <a:lnTo>
                  <a:pt x="11879961" y="0"/>
                </a:lnTo>
              </a:path>
            </a:pathLst>
          </a:custGeom>
          <a:noFill/>
          <a:ln cap="flat" cmpd="sng" w="9525">
            <a:solidFill>
              <a:srgbClr val="BEBEB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0"/>
          <p:cNvSpPr txBox="1"/>
          <p:nvPr>
            <p:ph type="title"/>
          </p:nvPr>
        </p:nvSpPr>
        <p:spPr>
          <a:xfrm>
            <a:off x="347268" y="283591"/>
            <a:ext cx="641477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0"/>
          <p:cNvSpPr txBox="1"/>
          <p:nvPr>
            <p:ph idx="1" type="body"/>
          </p:nvPr>
        </p:nvSpPr>
        <p:spPr>
          <a:xfrm>
            <a:off x="437489" y="1212342"/>
            <a:ext cx="10765790" cy="4364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cityofnewyork.us/Public-Safety/NYPD-Complaint-Data-Historic/qgea-i56i/about_data" TargetMode="External"/><Relationship Id="rId4" Type="http://schemas.openxmlformats.org/officeDocument/2006/relationships/hyperlink" Target="https://data.cityofnewyork.us/Public-Safety/NYPD-Complaint-Data-Current-Year-To-Date-/5uac-w243/about_data" TargetMode="External"/><Relationship Id="rId5" Type="http://schemas.openxmlformats.org/officeDocument/2006/relationships/hyperlink" Target="https://www.openstreetmap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esearchgate.net/publication/381292986_Predictive_Analytics_in_Law_Enforcement_Unveiling_Patterns_in_NYPD_Crime_through_Machine_Learning_and_Data_Mining" TargetMode="External"/><Relationship Id="rId4" Type="http://schemas.openxmlformats.org/officeDocument/2006/relationships/hyperlink" Target="https://www.researchgate.net/publication/366928748_Investigating_Crime_Patterns_in_New_York_City_using_Spatial_Point_Pattern_Analysis_Techniques" TargetMode="External"/><Relationship Id="rId5" Type="http://schemas.openxmlformats.org/officeDocument/2006/relationships/hyperlink" Target="https://www.researchgate.net/publication/340863124_Comparative_Analysis_of_Classification_Accuracy_of_Six_Machine_Learning_Algorithms_on_New_York_City_Dataset_for_Crime_Prediction" TargetMode="External"/><Relationship Id="rId6" Type="http://schemas.openxmlformats.org/officeDocument/2006/relationships/hyperlink" Target="https://www.researchgate.net/publication/340863124_Comparative_Analysis_of_Classification_Accuracy_of_Six_Machine_Learning_Algorithms_on_New_York_City_Dataset_for_Crime_Predi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6"/>
          <p:cNvGrpSpPr/>
          <p:nvPr/>
        </p:nvGrpSpPr>
        <p:grpSpPr>
          <a:xfrm>
            <a:off x="315468" y="5372100"/>
            <a:ext cx="11567159" cy="1289304"/>
            <a:chOff x="315468" y="5372100"/>
            <a:chExt cx="11567159" cy="1289304"/>
          </a:xfrm>
        </p:grpSpPr>
        <p:pic>
          <p:nvPicPr>
            <p:cNvPr id="48" name="Google Shape;4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453372" y="5372100"/>
              <a:ext cx="2429255" cy="1289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5468" y="6030468"/>
              <a:ext cx="2884932" cy="63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" name="Google Shape;50;p6"/>
          <p:cNvSpPr txBox="1"/>
          <p:nvPr/>
        </p:nvSpPr>
        <p:spPr>
          <a:xfrm>
            <a:off x="492300" y="1559340"/>
            <a:ext cx="11207400" cy="18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Data Mining and Machine Learning</a:t>
            </a:r>
            <a:br>
              <a:rPr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</a:t>
            </a:r>
            <a:r>
              <a:rPr b="1" i="1" lang="en-US" sz="4400">
                <a:latin typeface="Calibri"/>
                <a:ea typeface="Calibri"/>
                <a:cs typeface="Calibri"/>
                <a:sym typeface="Calibri"/>
              </a:rPr>
              <a:t>Proposal</a:t>
            </a:r>
            <a:br>
              <a:rPr b="1" i="1" lang="en-US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 sz="4400">
                <a:latin typeface="Calibri"/>
                <a:ea typeface="Calibri"/>
                <a:cs typeface="Calibri"/>
                <a:sym typeface="Calibri"/>
              </a:rPr>
              <a:t>NYC Crimes Analyzer</a:t>
            </a:r>
            <a:endParaRPr i="1"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2173350" y="3730265"/>
            <a:ext cx="7845300" cy="15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Year 2024-2025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Ferdinando Muraca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Carlo Vincenzo Stanzione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347268" y="283591"/>
            <a:ext cx="6414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description</a:t>
            </a:r>
            <a:endParaRPr/>
          </a:p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347275" y="672150"/>
            <a:ext cx="5010600" cy="59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3350">
            <a:sp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i="0" lang="en-US"/>
              <a:t>Objective</a:t>
            </a:r>
            <a:br>
              <a:rPr b="1" i="0" lang="en-US" sz="2500"/>
            </a:br>
            <a:r>
              <a:rPr i="0" lang="en-US" sz="2600"/>
              <a:t>Present a machine learning model to help both </a:t>
            </a:r>
            <a:r>
              <a:rPr b="1" i="0" lang="en-US" sz="2600"/>
              <a:t>police officers </a:t>
            </a:r>
            <a:r>
              <a:rPr i="0" lang="en-US" sz="2600"/>
              <a:t>and </a:t>
            </a:r>
            <a:r>
              <a:rPr b="1" i="0" lang="en-US" sz="2600"/>
              <a:t>tourists </a:t>
            </a:r>
            <a:r>
              <a:rPr i="0" lang="en-US" sz="2600"/>
              <a:t>make informed decisions by:</a:t>
            </a:r>
            <a:endParaRPr i="0"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i="0" lang="en-US" sz="2600"/>
              <a:t>Optimizing resource allocation for law enforcement.</a:t>
            </a:r>
            <a:endParaRPr i="0"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i="0" lang="en-US" sz="2600"/>
              <a:t>Enhancing safety measures in urban environments</a:t>
            </a:r>
            <a:endParaRPr i="0" sz="2600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○"/>
            </a:pPr>
            <a:r>
              <a:rPr i="0" lang="en-US" sz="2600"/>
              <a:t>Providing data-driven insights on risk areas.</a:t>
            </a:r>
            <a:endParaRPr i="0" sz="2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8" name="Google Shape;58;p7"/>
          <p:cNvSpPr txBox="1"/>
          <p:nvPr/>
        </p:nvSpPr>
        <p:spPr>
          <a:xfrm>
            <a:off x="11848845" y="88518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5875850" y="1203900"/>
            <a:ext cx="5973000" cy="4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 of DMML techniques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identify crime hotspots by type, location and time.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 &amp; Sequential Pattern Analysis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detect recurring behaviors (e.g., thefts near stations during rush hour).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predict the risk level of a specific address by combining location factors with personal characteristics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347268" y="283591"/>
            <a:ext cx="6414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65" name="Google Shape;65;p8"/>
          <p:cNvSpPr txBox="1"/>
          <p:nvPr/>
        </p:nvSpPr>
        <p:spPr>
          <a:xfrm>
            <a:off x="347263" y="1271925"/>
            <a:ext cx="3828900" cy="23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b="1" i="1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NYPD Complaint Data Historic</a:t>
            </a:r>
            <a:endParaRPr b="1" i="1" sz="26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35 features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8.91M rows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11848845" y="88518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4422450" y="1271925"/>
            <a:ext cx="3988500" cy="1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67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b="1" i="1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NYPD Complaint Data Current (Year To Date)</a:t>
            </a:r>
            <a:endParaRPr b="1" i="1"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 features</a:t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577K rows</a:t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559800" y="3687950"/>
            <a:ext cx="110724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b="1" i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format</a:t>
            </a:r>
            <a:endParaRPr b="1" i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1"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Geoportal </a:t>
            </a: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visualizing </a:t>
            </a:r>
            <a:r>
              <a:rPr b="1"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heatmaps</a:t>
            </a: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enabling law enforcement to effectively operate and mitigate risks in high-crime areas</a:t>
            </a:r>
            <a:endParaRPr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spcBef>
                <a:spcPts val="66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○"/>
            </a:pPr>
            <a:r>
              <a:rPr b="1"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Browser extension </a:t>
            </a: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that, when detecting an address on a webpage, displays the </a:t>
            </a:r>
            <a:r>
              <a:rPr b="1"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level </a:t>
            </a: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visiting the neighborhood, along with insights extracted from </a:t>
            </a:r>
            <a:r>
              <a:rPr b="1"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 pattern analysis</a:t>
            </a: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/>
          </a:p>
        </p:txBody>
      </p:sp>
      <p:sp>
        <p:nvSpPr>
          <p:cNvPr id="69" name="Google Shape;69;p8"/>
          <p:cNvSpPr txBox="1"/>
          <p:nvPr/>
        </p:nvSpPr>
        <p:spPr>
          <a:xfrm>
            <a:off x="8410950" y="1279563"/>
            <a:ext cx="3729600" cy="22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b="1" i="1" lang="en-US" sz="2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OSM data</a:t>
            </a:r>
            <a:endParaRPr b="1" i="1" sz="2600" u="sng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 features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SzPts val="2500"/>
              <a:buFont typeface="Calibri"/>
              <a:buChar char="○"/>
            </a:pPr>
            <a:r>
              <a:rPr i="1" lang="en-US" sz="2500">
                <a:latin typeface="Calibri"/>
                <a:ea typeface="Calibri"/>
                <a:cs typeface="Calibri"/>
                <a:sym typeface="Calibri"/>
              </a:rPr>
              <a:t>integrated in the other datasets</a:t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347268" y="283591"/>
            <a:ext cx="64149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11848845" y="88518"/>
            <a:ext cx="12827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347275" y="1126350"/>
            <a:ext cx="3753000" cy="37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i="1" lang="en-US" sz="2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Predictive Analytics in Law Enforcement: Unveiling Patterns in NYPD Crime through Machine Learning and Data Mining</a:t>
            </a:r>
            <a:endParaRPr b="1" i="1"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historical patterns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future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trends forecasting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2006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2017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4219500" y="1126350"/>
            <a:ext cx="3753000" cy="3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alibri"/>
              <a:buChar char="●"/>
            </a:pPr>
            <a:r>
              <a:rPr b="1" i="1" lang="en-US" sz="2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Investigating Crime Patterns in New York City using Spatial Point Pattern Analysis Techniques</a:t>
            </a:r>
            <a:endParaRPr b="1" i="1" sz="21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dentifying patterns and trends in the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distribution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2016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2019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8091725" y="1126350"/>
            <a:ext cx="37530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●"/>
            </a:pPr>
            <a:r>
              <a:rPr b="1" i="1" lang="en-US" sz="21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Comparative Analysis of Class</a:t>
            </a:r>
            <a:r>
              <a:rPr b="1" i="1" lang="en-US" sz="2000" u="sng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ification Accuracy of Six Machine Learning Algorithms on New York City Dataset for Crime Prediction</a:t>
            </a:r>
            <a:endParaRPr b="1" i="1" sz="2000" u="sng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April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the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of six different machine learning algorithms in order to select the best model for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crime prediction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2006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2018 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2025-03-20T17:22:43Z</dcterms:created>
  <dc:creator>Alessandro Alessandro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2025-03-20T00:00:00Z</vt:filetime>
  </property>
  <property fmtid="{D5CDD505-2E9C-101B-9397-08002B2CF9AE}" pid="5" name="Producer">
    <vt:lpwstr>Microsoft® PowerPoint® for Microsoft 365</vt:lpwstr>
  </property>
</Properties>
</file>