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8" r:id="rId4"/>
    <p:sldId id="257" r:id="rId5"/>
    <p:sldId id="258" r:id="rId6"/>
    <p:sldId id="273" r:id="rId7"/>
    <p:sldId id="260" r:id="rId8"/>
    <p:sldId id="259" r:id="rId9"/>
    <p:sldId id="272" r:id="rId10"/>
    <p:sldId id="263" r:id="rId11"/>
    <p:sldId id="271" r:id="rId12"/>
    <p:sldId id="274" r:id="rId13"/>
    <p:sldId id="270" r:id="rId14"/>
    <p:sldId id="269" r:id="rId15"/>
    <p:sldId id="265" r:id="rId16"/>
    <p:sldId id="266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855"/>
    <a:srgbClr val="E9BDB3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6433" autoAdjust="0"/>
  </p:normalViewPr>
  <p:slideViewPr>
    <p:cSldViewPr>
      <p:cViewPr>
        <p:scale>
          <a:sx n="100" d="100"/>
          <a:sy n="100" d="100"/>
        </p:scale>
        <p:origin x="-1236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68ED0D3-5748-4B2E-A79D-06150E3C6674}" type="datetimeFigureOut">
              <a:rPr lang="zh-CN" altLang="en-US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1CC2FCD-17A2-44D4-B096-1438E00000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568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反垃圾邮件的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C2FCD-17A2-44D4-B096-1438E00000C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256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ca</a:t>
            </a:r>
            <a:r>
              <a:rPr lang="zh-CN" altLang="en-US" dirty="0" smtClean="0"/>
              <a:t>认证是为了防止中间人攻击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C2FCD-17A2-44D4-B096-1438E00000CC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62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反垃圾邮件的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C2FCD-17A2-44D4-B096-1438E00000CC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256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5D8D8-75A0-4023-9F7B-6E304652BE7E}" type="datetimeFigureOut">
              <a:rPr lang="zh-CN" altLang="en-US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2BF40-6464-495A-A34D-7E82FB3C41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2196B-58F7-4C58-B4DA-B1722205FB64}" type="datetimeFigureOut">
              <a:rPr lang="zh-CN" altLang="en-US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79B04-82F2-42FB-A931-6FA45B569A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470DB-F7B6-4D5F-B2A6-D67978114936}" type="datetimeFigureOut">
              <a:rPr lang="zh-CN" altLang="en-US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5D0E5-18E9-4756-921A-EB1B23D4B6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DDC14-F008-48E2-8B08-B918D86231C6}" type="datetimeFigureOut">
              <a:rPr lang="zh-CN" altLang="en-US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C6398-6118-47AA-97EF-2AF5F1AA9E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039CB-38DA-438D-BF1D-C8F539AEE919}" type="datetimeFigureOut">
              <a:rPr lang="zh-CN" altLang="en-US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9D0B3-DB4A-4036-8D68-0F8B3D0A8D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63937-542F-47BF-95B8-B5B5EC596CF1}" type="datetimeFigureOut">
              <a:rPr lang="zh-CN" altLang="en-US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19268-9E5C-47CB-9964-FDA9370D70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C8ED6-F90E-4793-922C-315EE3297060}" type="datetimeFigureOut">
              <a:rPr lang="zh-CN" altLang="en-US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AC65D-486D-4A9E-A2F7-632A25B0D5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A7259-C5B6-484D-A13A-A1DEE931F075}" type="datetimeFigureOut">
              <a:rPr lang="zh-CN" altLang="en-US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98046-54CB-4695-88A9-96776024E9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B2CCD-3835-4C23-A704-96975AEFB323}" type="datetimeFigureOut">
              <a:rPr lang="zh-CN" altLang="en-US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32ABC-8D72-49E9-9C55-1631084926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FB207-4965-4FE4-A79B-305AA1231564}" type="datetimeFigureOut">
              <a:rPr lang="zh-CN" altLang="en-US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C82EC-4A83-48E9-BCB0-A9289D81A7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B1894-6EDB-4095-9354-C0C1383D18D0}" type="datetimeFigureOut">
              <a:rPr lang="zh-CN" altLang="en-US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78306-4D9D-417A-AF47-685F44ADFA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1EED6C5-88FD-4C1C-BE0F-455F3F75FA6F}" type="datetimeFigureOut">
              <a:rPr lang="zh-CN" altLang="en-US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FD260B2-C10A-4A8F-A56D-0A363040A4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www.51ppt.com.cn/Article/PPTTips/2013-03-15/Article_20130315013834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2915816" y="1952973"/>
            <a:ext cx="38576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kern="1500" spc="1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罗少华</a:t>
            </a:r>
          </a:p>
          <a:p>
            <a:pPr>
              <a:defRPr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2771800" y="1123949"/>
            <a:ext cx="48577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Calibri" pitchFamily="34" charset="0"/>
              </a:rPr>
              <a:t>网站开发的理想与现实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2915816" y="1624013"/>
            <a:ext cx="3960440" cy="15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1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2" name="矩形 6"/>
          <p:cNvSpPr>
            <a:spLocks noChangeArrowheads="1"/>
          </p:cNvSpPr>
          <p:nvPr/>
        </p:nvSpPr>
        <p:spPr bwMode="auto">
          <a:xfrm>
            <a:off x="357188" y="285750"/>
            <a:ext cx="55956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六、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vesion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静态文件版本和缓存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244725" y="1143000"/>
            <a:ext cx="6113463" cy="1198563"/>
          </a:xfrm>
          <a:prstGeom prst="rect">
            <a:avLst/>
          </a:prstGeom>
          <a:solidFill>
            <a:schemeClr val="bg1"/>
          </a:solidFill>
          <a:ln>
            <a:solidFill>
              <a:srgbClr val="2F3855"/>
            </a:solidFill>
          </a:ln>
          <a:effectLst>
            <a:outerShdw sx="1000" sy="1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 rot="13395966">
            <a:off x="1952625" y="1501775"/>
            <a:ext cx="42863" cy="1590675"/>
          </a:xfrm>
          <a:prstGeom prst="rect">
            <a:avLst/>
          </a:prstGeom>
          <a:gradFill flip="none" rotWithShape="1">
            <a:gsLst>
              <a:gs pos="49000">
                <a:schemeClr val="bg1">
                  <a:lumMod val="85000"/>
                </a:schemeClr>
              </a:gs>
              <a:gs pos="9000">
                <a:schemeClr val="bg1">
                  <a:lumMod val="50000"/>
                </a:schemeClr>
              </a:gs>
              <a:gs pos="98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Oval 65"/>
          <p:cNvSpPr>
            <a:spLocks noChangeArrowheads="1"/>
          </p:cNvSpPr>
          <p:nvPr/>
        </p:nvSpPr>
        <p:spPr bwMode="auto">
          <a:xfrm>
            <a:off x="877888" y="3287713"/>
            <a:ext cx="769937" cy="153987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椭圆 10"/>
          <p:cNvSpPr/>
          <p:nvPr/>
        </p:nvSpPr>
        <p:spPr bwMode="auto">
          <a:xfrm rot="1267204">
            <a:off x="838200" y="2457450"/>
            <a:ext cx="890588" cy="892175"/>
          </a:xfrm>
          <a:prstGeom prst="ellipse">
            <a:avLst/>
          </a:prstGeom>
          <a:solidFill>
            <a:srgbClr val="2F3855"/>
          </a:solidFill>
          <a:ln w="6350">
            <a:noFill/>
          </a:ln>
          <a:effectLst>
            <a:outerShdw blurRad="50800" dist="38100" sx="1000" sy="1000" algn="t" rotWithShape="0">
              <a:srgbClr val="5967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 bwMode="auto">
          <a:xfrm>
            <a:off x="2416175" y="1584325"/>
            <a:ext cx="238125" cy="2397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椭圆 13"/>
          <p:cNvSpPr/>
          <p:nvPr/>
        </p:nvSpPr>
        <p:spPr bwMode="auto">
          <a:xfrm rot="2140418">
            <a:off x="2455863" y="1603375"/>
            <a:ext cx="153987" cy="142875"/>
          </a:xfrm>
          <a:prstGeom prst="ellipse">
            <a:avLst/>
          </a:prstGeom>
          <a:solidFill>
            <a:srgbClr val="2F3855"/>
          </a:solidFill>
          <a:ln>
            <a:solidFill>
              <a:srgbClr val="2F385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 bwMode="auto">
          <a:xfrm>
            <a:off x="3138488" y="2598738"/>
            <a:ext cx="5219700" cy="1200150"/>
          </a:xfrm>
          <a:prstGeom prst="rect">
            <a:avLst/>
          </a:prstGeom>
          <a:solidFill>
            <a:srgbClr val="E9BDB3"/>
          </a:solidFill>
          <a:ln>
            <a:noFill/>
          </a:ln>
          <a:effectLst>
            <a:outerShdw sx="1000" sy="1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 bwMode="auto">
          <a:xfrm rot="13395966" flipH="1">
            <a:off x="2876550" y="2987675"/>
            <a:ext cx="46038" cy="1590675"/>
          </a:xfrm>
          <a:prstGeom prst="rect">
            <a:avLst/>
          </a:prstGeom>
          <a:gradFill flip="none" rotWithShape="1">
            <a:gsLst>
              <a:gs pos="49000">
                <a:schemeClr val="bg1">
                  <a:lumMod val="85000"/>
                </a:schemeClr>
              </a:gs>
              <a:gs pos="9000">
                <a:schemeClr val="bg1">
                  <a:lumMod val="50000"/>
                </a:schemeClr>
              </a:gs>
              <a:gs pos="98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Oval 65"/>
          <p:cNvSpPr>
            <a:spLocks noChangeArrowheads="1"/>
          </p:cNvSpPr>
          <p:nvPr/>
        </p:nvSpPr>
        <p:spPr bwMode="auto">
          <a:xfrm>
            <a:off x="1768475" y="4730750"/>
            <a:ext cx="755650" cy="150813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椭圆 17"/>
          <p:cNvSpPr/>
          <p:nvPr/>
        </p:nvSpPr>
        <p:spPr bwMode="auto">
          <a:xfrm rot="1267204">
            <a:off x="1712279" y="3920165"/>
            <a:ext cx="920133" cy="959464"/>
          </a:xfrm>
          <a:prstGeom prst="ellipse">
            <a:avLst/>
          </a:prstGeom>
          <a:solidFill>
            <a:srgbClr val="E9BDB3"/>
          </a:solidFill>
          <a:ln w="6350">
            <a:noFill/>
          </a:ln>
          <a:effectLst>
            <a:outerShdw dist="38100" dir="4200000" sx="1000" sy="1000" algn="t" rotWithShape="0">
              <a:srgbClr val="5967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椭圆 19"/>
          <p:cNvSpPr/>
          <p:nvPr/>
        </p:nvSpPr>
        <p:spPr bwMode="auto">
          <a:xfrm rot="1267204">
            <a:off x="3427413" y="3027363"/>
            <a:ext cx="188912" cy="188912"/>
          </a:xfrm>
          <a:prstGeom prst="ellipse">
            <a:avLst/>
          </a:prstGeom>
          <a:solidFill>
            <a:srgbClr val="2F3855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 bwMode="auto">
          <a:xfrm>
            <a:off x="4117975" y="4056063"/>
            <a:ext cx="4240213" cy="1198562"/>
          </a:xfrm>
          <a:prstGeom prst="rect">
            <a:avLst/>
          </a:prstGeom>
          <a:solidFill>
            <a:schemeClr val="bg1"/>
          </a:solidFill>
          <a:ln>
            <a:solidFill>
              <a:srgbClr val="2F3855"/>
            </a:solidFill>
          </a:ln>
          <a:effectLst>
            <a:outerShdw sx="1000" sy="1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 bwMode="auto">
          <a:xfrm rot="13395966">
            <a:off x="3827463" y="4416425"/>
            <a:ext cx="42862" cy="1589088"/>
          </a:xfrm>
          <a:prstGeom prst="rect">
            <a:avLst/>
          </a:prstGeom>
          <a:gradFill flip="none" rotWithShape="1">
            <a:gsLst>
              <a:gs pos="49000">
                <a:schemeClr val="bg1">
                  <a:lumMod val="85000"/>
                </a:schemeClr>
              </a:gs>
              <a:gs pos="9000">
                <a:schemeClr val="bg1">
                  <a:lumMod val="50000"/>
                </a:schemeClr>
              </a:gs>
              <a:gs pos="98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Oval 65"/>
          <p:cNvSpPr>
            <a:spLocks noChangeArrowheads="1"/>
          </p:cNvSpPr>
          <p:nvPr/>
        </p:nvSpPr>
        <p:spPr bwMode="auto">
          <a:xfrm>
            <a:off x="2740025" y="6172200"/>
            <a:ext cx="742950" cy="149225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椭圆 23"/>
          <p:cNvSpPr/>
          <p:nvPr/>
        </p:nvSpPr>
        <p:spPr bwMode="auto">
          <a:xfrm rot="1267204">
            <a:off x="2700338" y="5372100"/>
            <a:ext cx="862012" cy="860425"/>
          </a:xfrm>
          <a:prstGeom prst="ellipse">
            <a:avLst/>
          </a:prstGeom>
          <a:solidFill>
            <a:srgbClr val="FF0000"/>
          </a:solidFill>
          <a:ln w="6350">
            <a:noFill/>
          </a:ln>
          <a:effectLst>
            <a:outerShdw blurRad="50800" dist="38100" sx="1000" sy="1000" algn="t" rotWithShape="0">
              <a:srgbClr val="5967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椭圆 24"/>
          <p:cNvSpPr/>
          <p:nvPr/>
        </p:nvSpPr>
        <p:spPr bwMode="auto">
          <a:xfrm>
            <a:off x="4289425" y="4497388"/>
            <a:ext cx="238125" cy="2397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椭圆 26"/>
          <p:cNvSpPr/>
          <p:nvPr/>
        </p:nvSpPr>
        <p:spPr bwMode="auto">
          <a:xfrm rot="2140418">
            <a:off x="4341813" y="4540250"/>
            <a:ext cx="155575" cy="142875"/>
          </a:xfrm>
          <a:prstGeom prst="ellipse">
            <a:avLst/>
          </a:prstGeom>
          <a:solidFill>
            <a:srgbClr val="2F3855"/>
          </a:solidFill>
          <a:ln>
            <a:solidFill>
              <a:srgbClr val="2F385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TextBox 27"/>
          <p:cNvSpPr txBox="1"/>
          <p:nvPr/>
        </p:nvSpPr>
        <p:spPr bwMode="auto">
          <a:xfrm>
            <a:off x="693708" y="2720945"/>
            <a:ext cx="1132056" cy="400110"/>
          </a:xfrm>
          <a:prstGeom prst="rect">
            <a:avLst/>
          </a:prstGeom>
          <a:noFill/>
          <a:scene3d>
            <a:camera prst="orthographicFront"/>
            <a:lightRig rig="flat" dir="t"/>
          </a:scene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？</a:t>
            </a:r>
            <a:r>
              <a:rPr lang="en-US" altLang="zh-C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v=xx</a:t>
            </a:r>
            <a:endParaRPr lang="zh-CN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1697682" y="4056063"/>
            <a:ext cx="949325" cy="707886"/>
          </a:xfrm>
          <a:prstGeom prst="rect">
            <a:avLst/>
          </a:prstGeom>
          <a:noFill/>
          <a:scene3d>
            <a:camera prst="orthographicFront"/>
            <a:lightRig rig="flat" dir="t"/>
          </a:scene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max-age</a:t>
            </a:r>
            <a:r>
              <a:rPr lang="zh-CN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等</a:t>
            </a:r>
            <a:endParaRPr lang="zh-CN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2689898" y="5646352"/>
            <a:ext cx="883272" cy="400110"/>
          </a:xfrm>
          <a:prstGeom prst="rect">
            <a:avLst/>
          </a:prstGeom>
          <a:noFill/>
          <a:scene3d>
            <a:camera prst="orthographicFront"/>
            <a:lightRig rig="flat" dir="t"/>
          </a:scene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！！！</a:t>
            </a:r>
            <a:endParaRPr lang="zh-CN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43" name="TextBox 49"/>
          <p:cNvSpPr txBox="1">
            <a:spLocks noChangeArrowheads="1"/>
          </p:cNvSpPr>
          <p:nvPr/>
        </p:nvSpPr>
        <p:spPr bwMode="auto">
          <a:xfrm>
            <a:off x="2695575" y="1236663"/>
            <a:ext cx="2559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E9BDB3"/>
                </a:solidFill>
                <a:latin typeface="微软雅黑" pitchFamily="34" charset="-122"/>
                <a:ea typeface="微软雅黑" pitchFamily="34" charset="-122"/>
              </a:rPr>
              <a:t>添加版本号</a:t>
            </a:r>
            <a:endParaRPr lang="zh-CN" altLang="en-US" b="1" dirty="0">
              <a:solidFill>
                <a:srgbClr val="E9BDB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44" name="TextBox 50"/>
          <p:cNvSpPr txBox="1">
            <a:spLocks noChangeArrowheads="1"/>
          </p:cNvSpPr>
          <p:nvPr/>
        </p:nvSpPr>
        <p:spPr bwMode="auto">
          <a:xfrm>
            <a:off x="2674938" y="1641475"/>
            <a:ext cx="5527675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、打包时添加；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、运行时添加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45" name="TextBox 51"/>
          <p:cNvSpPr txBox="1">
            <a:spLocks noChangeArrowheads="1"/>
          </p:cNvSpPr>
          <p:nvPr/>
        </p:nvSpPr>
        <p:spPr bwMode="auto">
          <a:xfrm>
            <a:off x="3590925" y="2736850"/>
            <a:ext cx="25574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2F3855"/>
                </a:solidFill>
                <a:latin typeface="微软雅黑" pitchFamily="34" charset="-122"/>
                <a:ea typeface="微软雅黑" pitchFamily="34" charset="-122"/>
              </a:rPr>
              <a:t>添加过期时间</a:t>
            </a:r>
            <a:endParaRPr lang="zh-CN" altLang="en-US" b="1" dirty="0">
              <a:solidFill>
                <a:srgbClr val="2F38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46" name="TextBox 52"/>
          <p:cNvSpPr txBox="1">
            <a:spLocks noChangeArrowheads="1"/>
          </p:cNvSpPr>
          <p:nvPr/>
        </p:nvSpPr>
        <p:spPr bwMode="auto">
          <a:xfrm>
            <a:off x="3568700" y="3140075"/>
            <a:ext cx="4789488" cy="308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node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中间件里发现请求资源有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参数，添加过期时间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47" name="TextBox 53"/>
          <p:cNvSpPr txBox="1">
            <a:spLocks noChangeArrowheads="1"/>
          </p:cNvSpPr>
          <p:nvPr/>
        </p:nvSpPr>
        <p:spPr bwMode="auto">
          <a:xfrm>
            <a:off x="4549775" y="4156075"/>
            <a:ext cx="25590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E9BDB3"/>
                </a:solidFill>
                <a:latin typeface="微软雅黑" pitchFamily="34" charset="-122"/>
                <a:ea typeface="微软雅黑" pitchFamily="34" charset="-122"/>
              </a:rPr>
              <a:t>注意事项</a:t>
            </a:r>
            <a:endParaRPr lang="zh-CN" altLang="en-US" b="1" dirty="0">
              <a:solidFill>
                <a:srgbClr val="E9BDB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48" name="TextBox 54"/>
          <p:cNvSpPr txBox="1">
            <a:spLocks noChangeArrowheads="1"/>
          </p:cNvSpPr>
          <p:nvPr/>
        </p:nvSpPr>
        <p:spPr bwMode="auto">
          <a:xfrm>
            <a:off x="4529138" y="4559300"/>
            <a:ext cx="3697287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模板里直接引入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模板里面直接引入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4" name="矩形 6"/>
          <p:cNvSpPr>
            <a:spLocks noChangeArrowheads="1"/>
          </p:cNvSpPr>
          <p:nvPr/>
        </p:nvSpPr>
        <p:spPr bwMode="auto">
          <a:xfrm>
            <a:off x="357188" y="285750"/>
            <a:ext cx="54152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七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(1/2)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、统一消息系统（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GMS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 rot="-2700000">
            <a:off x="6267450" y="2578100"/>
            <a:ext cx="1120775" cy="1120775"/>
          </a:xfrm>
          <a:custGeom>
            <a:avLst/>
            <a:gdLst>
              <a:gd name="T0" fmla="*/ 41499 w 1120064"/>
              <a:gd name="T1" fmla="*/ 0 h 1120063"/>
              <a:gd name="T2" fmla="*/ 1063387 w 1120064"/>
              <a:gd name="T3" fmla="*/ 58100 h 1120063"/>
              <a:gd name="T4" fmla="*/ 1121486 w 1120064"/>
              <a:gd name="T5" fmla="*/ 1079988 h 1120063"/>
              <a:gd name="T6" fmla="*/ 0 w 1120064"/>
              <a:gd name="T7" fmla="*/ 1121487 h 1120063"/>
              <a:gd name="T8" fmla="*/ 41499 w 1120064"/>
              <a:gd name="T9" fmla="*/ 0 h 1120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0064"/>
              <a:gd name="T16" fmla="*/ 0 h 1120063"/>
              <a:gd name="T17" fmla="*/ 1120064 w 1120064"/>
              <a:gd name="T18" fmla="*/ 1120063 h 11200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0064" h="1120063">
                <a:moveTo>
                  <a:pt x="41447" y="0"/>
                </a:moveTo>
                <a:lnTo>
                  <a:pt x="1062038" y="58026"/>
                </a:lnTo>
                <a:lnTo>
                  <a:pt x="1120064" y="1078616"/>
                </a:lnTo>
                <a:lnTo>
                  <a:pt x="0" y="1120063"/>
                </a:lnTo>
                <a:lnTo>
                  <a:pt x="41447" y="0"/>
                </a:lnTo>
                <a:close/>
              </a:path>
            </a:pathLst>
          </a:custGeom>
          <a:solidFill>
            <a:srgbClr val="FB9881"/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7176" name="Rectangle 6"/>
          <p:cNvSpPr>
            <a:spLocks noChangeArrowheads="1"/>
          </p:cNvSpPr>
          <p:nvPr/>
        </p:nvSpPr>
        <p:spPr bwMode="auto">
          <a:xfrm rot="-2700000">
            <a:off x="4049713" y="2578100"/>
            <a:ext cx="1119187" cy="1120775"/>
          </a:xfrm>
          <a:custGeom>
            <a:avLst/>
            <a:gdLst>
              <a:gd name="T0" fmla="*/ 41383 w 1120064"/>
              <a:gd name="T1" fmla="*/ 0 h 1120063"/>
              <a:gd name="T2" fmla="*/ 1060375 w 1120064"/>
              <a:gd name="T3" fmla="*/ 58100 h 1120063"/>
              <a:gd name="T4" fmla="*/ 1118311 w 1120064"/>
              <a:gd name="T5" fmla="*/ 1079988 h 1120063"/>
              <a:gd name="T6" fmla="*/ 0 w 1120064"/>
              <a:gd name="T7" fmla="*/ 1121487 h 1120063"/>
              <a:gd name="T8" fmla="*/ 41383 w 1120064"/>
              <a:gd name="T9" fmla="*/ 0 h 1120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0064"/>
              <a:gd name="T16" fmla="*/ 0 h 1120063"/>
              <a:gd name="T17" fmla="*/ 1120064 w 1120064"/>
              <a:gd name="T18" fmla="*/ 1120063 h 11200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0064" h="1120063">
                <a:moveTo>
                  <a:pt x="41447" y="0"/>
                </a:moveTo>
                <a:lnTo>
                  <a:pt x="1062038" y="58026"/>
                </a:lnTo>
                <a:lnTo>
                  <a:pt x="1120064" y="1078616"/>
                </a:lnTo>
                <a:lnTo>
                  <a:pt x="0" y="1120063"/>
                </a:lnTo>
                <a:lnTo>
                  <a:pt x="41447" y="0"/>
                </a:lnTo>
                <a:close/>
              </a:path>
            </a:pathLst>
          </a:custGeom>
          <a:solidFill>
            <a:srgbClr val="FB9881"/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7177" name="Rectangle 6"/>
          <p:cNvSpPr>
            <a:spLocks noChangeArrowheads="1"/>
          </p:cNvSpPr>
          <p:nvPr/>
        </p:nvSpPr>
        <p:spPr bwMode="auto">
          <a:xfrm rot="-2700000">
            <a:off x="1804988" y="2582863"/>
            <a:ext cx="1120775" cy="1120775"/>
          </a:xfrm>
          <a:custGeom>
            <a:avLst/>
            <a:gdLst>
              <a:gd name="T0" fmla="*/ 41499 w 1120064"/>
              <a:gd name="T1" fmla="*/ 0 h 1120063"/>
              <a:gd name="T2" fmla="*/ 1063387 w 1120064"/>
              <a:gd name="T3" fmla="*/ 58100 h 1120063"/>
              <a:gd name="T4" fmla="*/ 1121486 w 1120064"/>
              <a:gd name="T5" fmla="*/ 1079988 h 1120063"/>
              <a:gd name="T6" fmla="*/ 0 w 1120064"/>
              <a:gd name="T7" fmla="*/ 1121487 h 1120063"/>
              <a:gd name="T8" fmla="*/ 41499 w 1120064"/>
              <a:gd name="T9" fmla="*/ 0 h 1120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0064"/>
              <a:gd name="T16" fmla="*/ 0 h 1120063"/>
              <a:gd name="T17" fmla="*/ 1120064 w 1120064"/>
              <a:gd name="T18" fmla="*/ 1120063 h 11200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0064" h="1120063">
                <a:moveTo>
                  <a:pt x="41447" y="0"/>
                </a:moveTo>
                <a:lnTo>
                  <a:pt x="1062038" y="58026"/>
                </a:lnTo>
                <a:lnTo>
                  <a:pt x="1120064" y="1078616"/>
                </a:lnTo>
                <a:lnTo>
                  <a:pt x="0" y="1120063"/>
                </a:lnTo>
                <a:lnTo>
                  <a:pt x="41447" y="0"/>
                </a:lnTo>
                <a:close/>
              </a:path>
            </a:pathLst>
          </a:custGeom>
          <a:solidFill>
            <a:srgbClr val="FB9881"/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7178" name="Freeform 4"/>
          <p:cNvSpPr>
            <a:spLocks/>
          </p:cNvSpPr>
          <p:nvPr/>
        </p:nvSpPr>
        <p:spPr bwMode="auto">
          <a:xfrm>
            <a:off x="1300162" y="2007393"/>
            <a:ext cx="4238625" cy="2212975"/>
          </a:xfrm>
          <a:custGeom>
            <a:avLst/>
            <a:gdLst>
              <a:gd name="T0" fmla="*/ 2147483647 w 1558"/>
              <a:gd name="T1" fmla="*/ 2147483647 h 814"/>
              <a:gd name="T2" fmla="*/ 2147483647 w 1558"/>
              <a:gd name="T3" fmla="*/ 0 h 814"/>
              <a:gd name="T4" fmla="*/ 2147483647 w 1558"/>
              <a:gd name="T5" fmla="*/ 2147483647 h 814"/>
              <a:gd name="T6" fmla="*/ 0 w 1558"/>
              <a:gd name="T7" fmla="*/ 2147483647 h 814"/>
              <a:gd name="T8" fmla="*/ 2147483647 w 1558"/>
              <a:gd name="T9" fmla="*/ 36954507 h 814"/>
              <a:gd name="T10" fmla="*/ 2147483647 w 1558"/>
              <a:gd name="T11" fmla="*/ 2147483647 h 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58"/>
              <a:gd name="T19" fmla="*/ 0 h 814"/>
              <a:gd name="T20" fmla="*/ 1558 w 1558"/>
              <a:gd name="T21" fmla="*/ 814 h 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58" h="814">
                <a:moveTo>
                  <a:pt x="1558" y="337"/>
                </a:moveTo>
                <a:lnTo>
                  <a:pt x="1221" y="0"/>
                </a:lnTo>
                <a:lnTo>
                  <a:pt x="407" y="814"/>
                </a:lnTo>
                <a:lnTo>
                  <a:pt x="0" y="407"/>
                </a:lnTo>
                <a:lnTo>
                  <a:pt x="402" y="5"/>
                </a:lnTo>
                <a:lnTo>
                  <a:pt x="734" y="337"/>
                </a:lnTo>
              </a:path>
            </a:pathLst>
          </a:custGeom>
          <a:noFill/>
          <a:ln w="25400">
            <a:solidFill>
              <a:srgbClr val="2F3855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7179" name="Freeform 5"/>
          <p:cNvSpPr>
            <a:spLocks/>
          </p:cNvSpPr>
          <p:nvPr/>
        </p:nvSpPr>
        <p:spPr bwMode="auto">
          <a:xfrm flipH="1" flipV="1">
            <a:off x="3699297" y="1993404"/>
            <a:ext cx="4238625" cy="2212975"/>
          </a:xfrm>
          <a:custGeom>
            <a:avLst/>
            <a:gdLst>
              <a:gd name="T0" fmla="*/ 2147483647 w 1558"/>
              <a:gd name="T1" fmla="*/ 2147483647 h 814"/>
              <a:gd name="T2" fmla="*/ 2147483647 w 1558"/>
              <a:gd name="T3" fmla="*/ 0 h 814"/>
              <a:gd name="T4" fmla="*/ 2147483647 w 1558"/>
              <a:gd name="T5" fmla="*/ 2147483647 h 814"/>
              <a:gd name="T6" fmla="*/ 0 w 1558"/>
              <a:gd name="T7" fmla="*/ 2147483647 h 814"/>
              <a:gd name="T8" fmla="*/ 2147483647 w 1558"/>
              <a:gd name="T9" fmla="*/ 36954507 h 814"/>
              <a:gd name="T10" fmla="*/ 2147483647 w 1558"/>
              <a:gd name="T11" fmla="*/ 2147483647 h 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58"/>
              <a:gd name="T19" fmla="*/ 0 h 814"/>
              <a:gd name="T20" fmla="*/ 1558 w 1558"/>
              <a:gd name="T21" fmla="*/ 814 h 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58" h="814">
                <a:moveTo>
                  <a:pt x="1558" y="337"/>
                </a:moveTo>
                <a:lnTo>
                  <a:pt x="1221" y="0"/>
                </a:lnTo>
                <a:lnTo>
                  <a:pt x="407" y="814"/>
                </a:lnTo>
                <a:lnTo>
                  <a:pt x="0" y="407"/>
                </a:lnTo>
                <a:lnTo>
                  <a:pt x="402" y="5"/>
                </a:lnTo>
                <a:lnTo>
                  <a:pt x="734" y="337"/>
                </a:lnTo>
              </a:path>
            </a:pathLst>
          </a:custGeom>
          <a:noFill/>
          <a:ln w="25400">
            <a:solidFill>
              <a:srgbClr val="2F3855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7180" name="Rectangle 6"/>
          <p:cNvSpPr>
            <a:spLocks noChangeArrowheads="1"/>
          </p:cNvSpPr>
          <p:nvPr/>
        </p:nvSpPr>
        <p:spPr bwMode="auto">
          <a:xfrm rot="-2700000">
            <a:off x="1835150" y="2578100"/>
            <a:ext cx="1062038" cy="1062038"/>
          </a:xfrm>
          <a:prstGeom prst="rect">
            <a:avLst/>
          </a:prstGeom>
          <a:solidFill>
            <a:srgbClr val="E9BDB3"/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7181" name="Rectangle 7"/>
          <p:cNvSpPr>
            <a:spLocks noChangeArrowheads="1"/>
          </p:cNvSpPr>
          <p:nvPr/>
        </p:nvSpPr>
        <p:spPr bwMode="auto">
          <a:xfrm rot="-2700000">
            <a:off x="4078288" y="2578100"/>
            <a:ext cx="1062037" cy="1062038"/>
          </a:xfrm>
          <a:prstGeom prst="rect">
            <a:avLst/>
          </a:prstGeom>
          <a:solidFill>
            <a:srgbClr val="E9BDB3"/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7182" name="Rectangle 8"/>
          <p:cNvSpPr>
            <a:spLocks noChangeArrowheads="1"/>
          </p:cNvSpPr>
          <p:nvPr/>
        </p:nvSpPr>
        <p:spPr bwMode="auto">
          <a:xfrm rot="-2700000">
            <a:off x="6300788" y="2578100"/>
            <a:ext cx="1062037" cy="1062038"/>
          </a:xfrm>
          <a:prstGeom prst="rect">
            <a:avLst/>
          </a:prstGeom>
          <a:solidFill>
            <a:srgbClr val="E9BDB3"/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zh-CN" altLang="en-US" sz="1300" b="1">
              <a:solidFill>
                <a:srgbClr val="000000"/>
              </a:solidFill>
            </a:endParaRPr>
          </a:p>
        </p:txBody>
      </p:sp>
      <p:sp>
        <p:nvSpPr>
          <p:cNvPr id="7183" name="矩形 13"/>
          <p:cNvSpPr>
            <a:spLocks noChangeArrowheads="1"/>
          </p:cNvSpPr>
          <p:nvPr/>
        </p:nvSpPr>
        <p:spPr bwMode="auto">
          <a:xfrm>
            <a:off x="3932550" y="2924944"/>
            <a:ext cx="1353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websocket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84" name="矩形 13"/>
          <p:cNvSpPr>
            <a:spLocks noChangeArrowheads="1"/>
          </p:cNvSpPr>
          <p:nvPr/>
        </p:nvSpPr>
        <p:spPr bwMode="auto">
          <a:xfrm>
            <a:off x="6027580" y="2811243"/>
            <a:ext cx="20008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EventEmitter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rocess.on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/send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85" name="矩形 13"/>
          <p:cNvSpPr>
            <a:spLocks noChangeArrowheads="1"/>
          </p:cNvSpPr>
          <p:nvPr/>
        </p:nvSpPr>
        <p:spPr bwMode="auto">
          <a:xfrm>
            <a:off x="1671716" y="2962276"/>
            <a:ext cx="1388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471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19922537">
            <a:off x="877888" y="1941513"/>
            <a:ext cx="2054225" cy="2428875"/>
          </a:xfrm>
          <a:prstGeom prst="rect">
            <a:avLst/>
          </a:prstGeom>
          <a:solidFill>
            <a:srgbClr val="E9BDB3"/>
          </a:solidFill>
          <a:ln w="25400" cap="flat" cmpd="sng" algn="ctr">
            <a:solidFill>
              <a:srgbClr val="2F3855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pic>
        <p:nvPicPr>
          <p:cNvPr id="12" name="Picture 2" descr="E:\PPT背景\未标题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85965">
            <a:off x="2036763" y="1604963"/>
            <a:ext cx="247650" cy="423862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</p:pic>
      <p:sp>
        <p:nvSpPr>
          <p:cNvPr id="13" name="矩形 12"/>
          <p:cNvSpPr/>
          <p:nvPr/>
        </p:nvSpPr>
        <p:spPr>
          <a:xfrm rot="19922537">
            <a:off x="3521075" y="1976438"/>
            <a:ext cx="2054225" cy="2428875"/>
          </a:xfrm>
          <a:prstGeom prst="rect">
            <a:avLst/>
          </a:prstGeom>
          <a:solidFill>
            <a:srgbClr val="E9BDB3"/>
          </a:solidFill>
          <a:ln w="25400" cap="flat" cmpd="sng" algn="ctr">
            <a:solidFill>
              <a:srgbClr val="2F3855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pic>
        <p:nvPicPr>
          <p:cNvPr id="14" name="Picture 2" descr="E:\PPT背景\未标题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85965">
            <a:off x="4679950" y="1639888"/>
            <a:ext cx="247650" cy="423862"/>
          </a:xfrm>
          <a:prstGeom prst="rect">
            <a:avLst/>
          </a:prstGeom>
          <a:solidFill>
            <a:srgbClr val="E9BDB3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</p:pic>
      <p:sp>
        <p:nvSpPr>
          <p:cNvPr id="15" name="矩形 14"/>
          <p:cNvSpPr/>
          <p:nvPr/>
        </p:nvSpPr>
        <p:spPr>
          <a:xfrm rot="19922537">
            <a:off x="6235700" y="2093913"/>
            <a:ext cx="2054225" cy="2428875"/>
          </a:xfrm>
          <a:prstGeom prst="rect">
            <a:avLst/>
          </a:prstGeom>
          <a:solidFill>
            <a:srgbClr val="E9BDB3"/>
          </a:solidFill>
          <a:ln w="25400" cap="flat" cmpd="sng" algn="ctr">
            <a:solidFill>
              <a:srgbClr val="2F3855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pic>
        <p:nvPicPr>
          <p:cNvPr id="16" name="Picture 2" descr="E:\PPT背景\未标题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85965">
            <a:off x="7394575" y="1757363"/>
            <a:ext cx="247650" cy="423862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</p:pic>
      <p:sp>
        <p:nvSpPr>
          <p:cNvPr id="512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2" name="矩形 6"/>
          <p:cNvSpPr>
            <a:spLocks noChangeArrowheads="1"/>
          </p:cNvSpPr>
          <p:nvPr/>
        </p:nvSpPr>
        <p:spPr bwMode="auto">
          <a:xfrm>
            <a:off x="357188" y="285750"/>
            <a:ext cx="63850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七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(2/2)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统一消息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系统需要考虑的事情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33" name="矩形 12"/>
          <p:cNvSpPr>
            <a:spLocks noChangeArrowheads="1"/>
          </p:cNvSpPr>
          <p:nvPr/>
        </p:nvSpPr>
        <p:spPr bwMode="auto">
          <a:xfrm>
            <a:off x="3714750" y="2780928"/>
            <a:ext cx="15696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多服务器以及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node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34" name="矩形 13"/>
          <p:cNvSpPr>
            <a:spLocks noChangeArrowheads="1"/>
          </p:cNvSpPr>
          <p:nvPr/>
        </p:nvSpPr>
        <p:spPr bwMode="auto">
          <a:xfrm>
            <a:off x="6273869" y="2276872"/>
            <a:ext cx="204254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个消息通知范围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、所有在线设备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node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所有进程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、当前设备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、当前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node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、指定设备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、指定用户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…….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35" name="矩形 15"/>
          <p:cNvSpPr>
            <a:spLocks noChangeArrowheads="1"/>
          </p:cNvSpPr>
          <p:nvPr/>
        </p:nvSpPr>
        <p:spPr bwMode="auto">
          <a:xfrm>
            <a:off x="796071" y="2636912"/>
            <a:ext cx="226376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公司的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接入平台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第三方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cdn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不支持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websocket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1478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1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2" name="矩形 6"/>
          <p:cNvSpPr>
            <a:spLocks noChangeArrowheads="1"/>
          </p:cNvSpPr>
          <p:nvPr/>
        </p:nvSpPr>
        <p:spPr bwMode="auto">
          <a:xfrm>
            <a:off x="357188" y="285750"/>
            <a:ext cx="49487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八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(1/3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、文件服务器上传接口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244725" y="1143000"/>
            <a:ext cx="6113463" cy="1198563"/>
          </a:xfrm>
          <a:prstGeom prst="rect">
            <a:avLst/>
          </a:prstGeom>
          <a:solidFill>
            <a:schemeClr val="bg1"/>
          </a:solidFill>
          <a:ln>
            <a:solidFill>
              <a:srgbClr val="2F3855"/>
            </a:solidFill>
          </a:ln>
          <a:effectLst>
            <a:outerShdw sx="1000" sy="1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 rot="13395966">
            <a:off x="1952625" y="1501775"/>
            <a:ext cx="42863" cy="1590675"/>
          </a:xfrm>
          <a:prstGeom prst="rect">
            <a:avLst/>
          </a:prstGeom>
          <a:gradFill flip="none" rotWithShape="1">
            <a:gsLst>
              <a:gs pos="49000">
                <a:schemeClr val="bg1">
                  <a:lumMod val="85000"/>
                </a:schemeClr>
              </a:gs>
              <a:gs pos="9000">
                <a:schemeClr val="bg1">
                  <a:lumMod val="50000"/>
                </a:schemeClr>
              </a:gs>
              <a:gs pos="98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Oval 65"/>
          <p:cNvSpPr>
            <a:spLocks noChangeArrowheads="1"/>
          </p:cNvSpPr>
          <p:nvPr/>
        </p:nvSpPr>
        <p:spPr bwMode="auto">
          <a:xfrm>
            <a:off x="877888" y="3287713"/>
            <a:ext cx="769937" cy="153987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椭圆 10"/>
          <p:cNvSpPr/>
          <p:nvPr/>
        </p:nvSpPr>
        <p:spPr bwMode="auto">
          <a:xfrm rot="1267204">
            <a:off x="838200" y="2457450"/>
            <a:ext cx="890588" cy="892175"/>
          </a:xfrm>
          <a:prstGeom prst="ellipse">
            <a:avLst/>
          </a:prstGeom>
          <a:solidFill>
            <a:srgbClr val="2F3855"/>
          </a:solidFill>
          <a:ln w="6350">
            <a:noFill/>
          </a:ln>
          <a:effectLst>
            <a:outerShdw blurRad="50800" dist="38100" sx="1000" sy="1000" algn="t" rotWithShape="0">
              <a:srgbClr val="5967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 bwMode="auto">
          <a:xfrm>
            <a:off x="2416175" y="1584325"/>
            <a:ext cx="238125" cy="2397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椭圆 13"/>
          <p:cNvSpPr/>
          <p:nvPr/>
        </p:nvSpPr>
        <p:spPr bwMode="auto">
          <a:xfrm rot="2140418">
            <a:off x="2455863" y="1603375"/>
            <a:ext cx="153987" cy="142875"/>
          </a:xfrm>
          <a:prstGeom prst="ellipse">
            <a:avLst/>
          </a:prstGeom>
          <a:solidFill>
            <a:srgbClr val="2F3855"/>
          </a:solidFill>
          <a:ln>
            <a:solidFill>
              <a:srgbClr val="2F385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 bwMode="auto">
          <a:xfrm>
            <a:off x="3138488" y="2598738"/>
            <a:ext cx="5219700" cy="1200150"/>
          </a:xfrm>
          <a:prstGeom prst="rect">
            <a:avLst/>
          </a:prstGeom>
          <a:solidFill>
            <a:srgbClr val="E9BDB3"/>
          </a:solidFill>
          <a:ln>
            <a:noFill/>
          </a:ln>
          <a:effectLst>
            <a:outerShdw sx="1000" sy="1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 bwMode="auto">
          <a:xfrm rot="13395966" flipH="1">
            <a:off x="2876550" y="2987675"/>
            <a:ext cx="46038" cy="1590675"/>
          </a:xfrm>
          <a:prstGeom prst="rect">
            <a:avLst/>
          </a:prstGeom>
          <a:gradFill flip="none" rotWithShape="1">
            <a:gsLst>
              <a:gs pos="49000">
                <a:schemeClr val="bg1">
                  <a:lumMod val="85000"/>
                </a:schemeClr>
              </a:gs>
              <a:gs pos="9000">
                <a:schemeClr val="bg1">
                  <a:lumMod val="50000"/>
                </a:schemeClr>
              </a:gs>
              <a:gs pos="98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Oval 65"/>
          <p:cNvSpPr>
            <a:spLocks noChangeArrowheads="1"/>
          </p:cNvSpPr>
          <p:nvPr/>
        </p:nvSpPr>
        <p:spPr bwMode="auto">
          <a:xfrm>
            <a:off x="1768475" y="4730750"/>
            <a:ext cx="755650" cy="150813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椭圆 17"/>
          <p:cNvSpPr/>
          <p:nvPr/>
        </p:nvSpPr>
        <p:spPr bwMode="auto">
          <a:xfrm rot="1267204">
            <a:off x="1712279" y="3920165"/>
            <a:ext cx="920133" cy="959464"/>
          </a:xfrm>
          <a:prstGeom prst="ellipse">
            <a:avLst/>
          </a:prstGeom>
          <a:solidFill>
            <a:srgbClr val="E9BDB3"/>
          </a:solidFill>
          <a:ln w="6350">
            <a:noFill/>
          </a:ln>
          <a:effectLst>
            <a:outerShdw dist="38100" dir="4200000" sx="1000" sy="1000" algn="t" rotWithShape="0">
              <a:srgbClr val="5967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椭圆 19"/>
          <p:cNvSpPr/>
          <p:nvPr/>
        </p:nvSpPr>
        <p:spPr bwMode="auto">
          <a:xfrm rot="1267204">
            <a:off x="3427413" y="3027363"/>
            <a:ext cx="188912" cy="188912"/>
          </a:xfrm>
          <a:prstGeom prst="ellipse">
            <a:avLst/>
          </a:prstGeom>
          <a:solidFill>
            <a:srgbClr val="2F3855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 bwMode="auto">
          <a:xfrm>
            <a:off x="4117975" y="4056062"/>
            <a:ext cx="4240213" cy="2302867"/>
          </a:xfrm>
          <a:prstGeom prst="rect">
            <a:avLst/>
          </a:prstGeom>
          <a:solidFill>
            <a:schemeClr val="bg1"/>
          </a:solidFill>
          <a:ln>
            <a:solidFill>
              <a:srgbClr val="2F3855"/>
            </a:solidFill>
          </a:ln>
          <a:effectLst>
            <a:outerShdw sx="1000" sy="1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 bwMode="auto">
          <a:xfrm rot="13395966">
            <a:off x="3827463" y="4416425"/>
            <a:ext cx="42862" cy="1589088"/>
          </a:xfrm>
          <a:prstGeom prst="rect">
            <a:avLst/>
          </a:prstGeom>
          <a:gradFill flip="none" rotWithShape="1">
            <a:gsLst>
              <a:gs pos="49000">
                <a:schemeClr val="bg1">
                  <a:lumMod val="85000"/>
                </a:schemeClr>
              </a:gs>
              <a:gs pos="9000">
                <a:schemeClr val="bg1">
                  <a:lumMod val="50000"/>
                </a:schemeClr>
              </a:gs>
              <a:gs pos="98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Oval 65"/>
          <p:cNvSpPr>
            <a:spLocks noChangeArrowheads="1"/>
          </p:cNvSpPr>
          <p:nvPr/>
        </p:nvSpPr>
        <p:spPr bwMode="auto">
          <a:xfrm>
            <a:off x="2740025" y="6172200"/>
            <a:ext cx="742950" cy="149225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椭圆 23"/>
          <p:cNvSpPr/>
          <p:nvPr/>
        </p:nvSpPr>
        <p:spPr bwMode="auto">
          <a:xfrm rot="1267204">
            <a:off x="2700338" y="5372100"/>
            <a:ext cx="862012" cy="860425"/>
          </a:xfrm>
          <a:prstGeom prst="ellipse">
            <a:avLst/>
          </a:prstGeom>
          <a:solidFill>
            <a:srgbClr val="00B050"/>
          </a:solidFill>
          <a:ln w="6350">
            <a:noFill/>
          </a:ln>
          <a:effectLst>
            <a:outerShdw blurRad="50800" dist="38100" sx="1000" sy="1000" algn="t" rotWithShape="0">
              <a:srgbClr val="5967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椭圆 24"/>
          <p:cNvSpPr/>
          <p:nvPr/>
        </p:nvSpPr>
        <p:spPr bwMode="auto">
          <a:xfrm>
            <a:off x="4289425" y="4497388"/>
            <a:ext cx="238125" cy="2397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椭圆 26"/>
          <p:cNvSpPr/>
          <p:nvPr/>
        </p:nvSpPr>
        <p:spPr bwMode="auto">
          <a:xfrm rot="2140418">
            <a:off x="4341813" y="4540250"/>
            <a:ext cx="155575" cy="142875"/>
          </a:xfrm>
          <a:prstGeom prst="ellipse">
            <a:avLst/>
          </a:prstGeom>
          <a:solidFill>
            <a:srgbClr val="2F3855"/>
          </a:solidFill>
          <a:ln>
            <a:solidFill>
              <a:srgbClr val="2F385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TextBox 27"/>
          <p:cNvSpPr txBox="1"/>
          <p:nvPr/>
        </p:nvSpPr>
        <p:spPr bwMode="auto">
          <a:xfrm>
            <a:off x="693708" y="2720945"/>
            <a:ext cx="1132056" cy="400110"/>
          </a:xfrm>
          <a:prstGeom prst="rect">
            <a:avLst/>
          </a:prstGeom>
          <a:noFill/>
          <a:scene3d>
            <a:camera prst="orthographicFront"/>
            <a:lightRig rig="flat" dir="t"/>
          </a:scene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en-US" altLang="zh-C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1697682" y="4206488"/>
            <a:ext cx="949325" cy="400110"/>
          </a:xfrm>
          <a:prstGeom prst="rect">
            <a:avLst/>
          </a:prstGeom>
          <a:noFill/>
          <a:scene3d>
            <a:camera prst="orthographicFront"/>
            <a:lightRig rig="flat" dir="t"/>
          </a:scene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en-US" altLang="zh-C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2689898" y="5646352"/>
            <a:ext cx="883272" cy="400110"/>
          </a:xfrm>
          <a:prstGeom prst="rect">
            <a:avLst/>
          </a:prstGeom>
          <a:noFill/>
          <a:scene3d>
            <a:camera prst="orthographicFront"/>
            <a:lightRig rig="flat" dir="t"/>
          </a:scene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en-US" altLang="zh-C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43" name="TextBox 49"/>
          <p:cNvSpPr txBox="1">
            <a:spLocks noChangeArrowheads="1"/>
          </p:cNvSpPr>
          <p:nvPr/>
        </p:nvSpPr>
        <p:spPr bwMode="auto">
          <a:xfrm>
            <a:off x="2695575" y="1236663"/>
            <a:ext cx="2559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E9BDB3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 smtClean="0">
                <a:solidFill>
                  <a:srgbClr val="E9BDB3"/>
                </a:solidFill>
                <a:latin typeface="微软雅黑" pitchFamily="34" charset="-122"/>
                <a:ea typeface="微软雅黑" pitchFamily="34" charset="-122"/>
              </a:rPr>
              <a:t>、经典文件上传方式</a:t>
            </a:r>
            <a:endParaRPr lang="zh-CN" altLang="en-US" b="1" dirty="0">
              <a:solidFill>
                <a:srgbClr val="E9BDB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44" name="TextBox 50"/>
          <p:cNvSpPr txBox="1">
            <a:spLocks noChangeArrowheads="1"/>
          </p:cNvSpPr>
          <p:nvPr/>
        </p:nvSpPr>
        <p:spPr bwMode="auto">
          <a:xfrm>
            <a:off x="2674938" y="1641475"/>
            <a:ext cx="5527675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/upload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45" name="TextBox 51"/>
          <p:cNvSpPr txBox="1">
            <a:spLocks noChangeArrowheads="1"/>
          </p:cNvSpPr>
          <p:nvPr/>
        </p:nvSpPr>
        <p:spPr bwMode="auto">
          <a:xfrm>
            <a:off x="3590925" y="2736850"/>
            <a:ext cx="32133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2F3855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 smtClean="0">
                <a:solidFill>
                  <a:srgbClr val="2F3855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 smtClean="0">
                <a:solidFill>
                  <a:srgbClr val="2F3855"/>
                </a:solidFill>
                <a:latin typeface="微软雅黑" pitchFamily="34" charset="-122"/>
                <a:ea typeface="微软雅黑" pitchFamily="34" charset="-122"/>
              </a:rPr>
              <a:t>angular</a:t>
            </a:r>
            <a:r>
              <a:rPr lang="zh-CN" altLang="en-US" b="1" dirty="0" smtClean="0">
                <a:solidFill>
                  <a:srgbClr val="2F3855"/>
                </a:solidFill>
                <a:latin typeface="微软雅黑" pitchFamily="34" charset="-122"/>
                <a:ea typeface="微软雅黑" pitchFamily="34" charset="-122"/>
              </a:rPr>
              <a:t>版文件上传方式</a:t>
            </a:r>
            <a:endParaRPr lang="zh-CN" altLang="en-US" b="1" dirty="0">
              <a:solidFill>
                <a:srgbClr val="2F38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46" name="TextBox 52"/>
          <p:cNvSpPr txBox="1">
            <a:spLocks noChangeArrowheads="1"/>
          </p:cNvSpPr>
          <p:nvPr/>
        </p:nvSpPr>
        <p:spPr bwMode="auto">
          <a:xfrm>
            <a:off x="3568700" y="3140075"/>
            <a:ext cx="4789488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file(s) =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documentService.createDocument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(s)(…)</a:t>
            </a: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file(s).$promise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file(s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).$</a:t>
            </a:r>
            <a:r>
              <a:rPr lang="en-US" altLang="zh-CN" sz="1200" dirty="0" err="1" smtClean="0"/>
              <a:t>promiseOnSelect</a:t>
            </a:r>
            <a:endParaRPr lang="en-US" altLang="zh-CN" sz="1200" dirty="0"/>
          </a:p>
        </p:txBody>
      </p:sp>
      <p:sp>
        <p:nvSpPr>
          <p:cNvPr id="9247" name="TextBox 53"/>
          <p:cNvSpPr txBox="1">
            <a:spLocks noChangeArrowheads="1"/>
          </p:cNvSpPr>
          <p:nvPr/>
        </p:nvSpPr>
        <p:spPr bwMode="auto">
          <a:xfrm>
            <a:off x="4549774" y="4156075"/>
            <a:ext cx="3046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E9BDB3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 smtClean="0">
                <a:solidFill>
                  <a:srgbClr val="E9BDB3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 smtClean="0">
                <a:solidFill>
                  <a:srgbClr val="E9BDB3"/>
                </a:solidFill>
                <a:latin typeface="微软雅黑" pitchFamily="34" charset="-122"/>
                <a:ea typeface="微软雅黑" pitchFamily="34" charset="-122"/>
              </a:rPr>
              <a:t>require</a:t>
            </a:r>
            <a:r>
              <a:rPr lang="zh-CN" altLang="en-US" b="1" dirty="0" smtClean="0">
                <a:solidFill>
                  <a:srgbClr val="E9BDB3"/>
                </a:solidFill>
                <a:latin typeface="微软雅黑" pitchFamily="34" charset="-122"/>
                <a:ea typeface="微软雅黑" pitchFamily="34" charset="-122"/>
              </a:rPr>
              <a:t>版文件上传方式</a:t>
            </a:r>
            <a:endParaRPr lang="zh-CN" altLang="en-US" b="1" dirty="0">
              <a:solidFill>
                <a:srgbClr val="E9BDB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48" name="TextBox 54"/>
          <p:cNvSpPr txBox="1">
            <a:spLocks noChangeArrowheads="1"/>
          </p:cNvSpPr>
          <p:nvPr/>
        </p:nvSpPr>
        <p:spPr bwMode="auto">
          <a:xfrm>
            <a:off x="4529138" y="4559300"/>
            <a:ext cx="3697287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fileFactroy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=require(‘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fileFactory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’)</a:t>
            </a:r>
          </a:p>
          <a:p>
            <a:pPr>
              <a:lnSpc>
                <a:spcPct val="130000"/>
              </a:lnSpc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fileFactory.uploadFile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(s)(…)</a:t>
            </a: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特点：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）前后台都可以使用，代码形式一样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）参数类型：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认为是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filepath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buf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认为是文件字节流；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、浏览器端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200" dirty="0" smtClean="0"/>
              <a:t>Blob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对象；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或空时，在浏览器端时弹出文件选择对话框</a:t>
            </a:r>
            <a:endParaRPr lang="en-US" altLang="zh-CN" sz="1200" dirty="0"/>
          </a:p>
          <a:p>
            <a:pPr>
              <a:lnSpc>
                <a:spcPct val="130000"/>
              </a:lnSpc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2241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1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2" name="矩形 6"/>
          <p:cNvSpPr>
            <a:spLocks noChangeArrowheads="1"/>
          </p:cNvSpPr>
          <p:nvPr/>
        </p:nvSpPr>
        <p:spPr bwMode="auto">
          <a:xfrm>
            <a:off x="357188" y="285750"/>
            <a:ext cx="49487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八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(2/3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、文件服务器下载接口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244725" y="1143000"/>
            <a:ext cx="6113463" cy="1198563"/>
          </a:xfrm>
          <a:prstGeom prst="rect">
            <a:avLst/>
          </a:prstGeom>
          <a:solidFill>
            <a:schemeClr val="bg1"/>
          </a:solidFill>
          <a:ln>
            <a:solidFill>
              <a:srgbClr val="2F3855"/>
            </a:solidFill>
          </a:ln>
          <a:effectLst>
            <a:outerShdw sx="1000" sy="1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 rot="13395966">
            <a:off x="1952625" y="1501775"/>
            <a:ext cx="42863" cy="1590675"/>
          </a:xfrm>
          <a:prstGeom prst="rect">
            <a:avLst/>
          </a:prstGeom>
          <a:gradFill flip="none" rotWithShape="1">
            <a:gsLst>
              <a:gs pos="49000">
                <a:schemeClr val="bg1">
                  <a:lumMod val="85000"/>
                </a:schemeClr>
              </a:gs>
              <a:gs pos="9000">
                <a:schemeClr val="bg1">
                  <a:lumMod val="50000"/>
                </a:schemeClr>
              </a:gs>
              <a:gs pos="98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Oval 65"/>
          <p:cNvSpPr>
            <a:spLocks noChangeArrowheads="1"/>
          </p:cNvSpPr>
          <p:nvPr/>
        </p:nvSpPr>
        <p:spPr bwMode="auto">
          <a:xfrm>
            <a:off x="877888" y="3287713"/>
            <a:ext cx="769937" cy="153987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椭圆 10"/>
          <p:cNvSpPr/>
          <p:nvPr/>
        </p:nvSpPr>
        <p:spPr bwMode="auto">
          <a:xfrm rot="1267204">
            <a:off x="838200" y="2457450"/>
            <a:ext cx="890588" cy="892175"/>
          </a:xfrm>
          <a:prstGeom prst="ellipse">
            <a:avLst/>
          </a:prstGeom>
          <a:solidFill>
            <a:srgbClr val="2F3855"/>
          </a:solidFill>
          <a:ln w="6350">
            <a:noFill/>
          </a:ln>
          <a:effectLst>
            <a:outerShdw blurRad="50800" dist="38100" sx="1000" sy="1000" algn="t" rotWithShape="0">
              <a:srgbClr val="5967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 bwMode="auto">
          <a:xfrm>
            <a:off x="2416175" y="1584325"/>
            <a:ext cx="238125" cy="2397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椭圆 13"/>
          <p:cNvSpPr/>
          <p:nvPr/>
        </p:nvSpPr>
        <p:spPr bwMode="auto">
          <a:xfrm rot="2140418">
            <a:off x="2455863" y="1603375"/>
            <a:ext cx="153987" cy="142875"/>
          </a:xfrm>
          <a:prstGeom prst="ellipse">
            <a:avLst/>
          </a:prstGeom>
          <a:solidFill>
            <a:srgbClr val="2F3855"/>
          </a:solidFill>
          <a:ln>
            <a:solidFill>
              <a:srgbClr val="2F385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 bwMode="auto">
          <a:xfrm>
            <a:off x="3138488" y="2598738"/>
            <a:ext cx="5219700" cy="1200150"/>
          </a:xfrm>
          <a:prstGeom prst="rect">
            <a:avLst/>
          </a:prstGeom>
          <a:solidFill>
            <a:srgbClr val="E9BDB3"/>
          </a:solidFill>
          <a:ln>
            <a:noFill/>
          </a:ln>
          <a:effectLst>
            <a:outerShdw sx="1000" sy="1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 bwMode="auto">
          <a:xfrm rot="13395966" flipH="1">
            <a:off x="2876550" y="2987675"/>
            <a:ext cx="46038" cy="1590675"/>
          </a:xfrm>
          <a:prstGeom prst="rect">
            <a:avLst/>
          </a:prstGeom>
          <a:gradFill flip="none" rotWithShape="1">
            <a:gsLst>
              <a:gs pos="49000">
                <a:schemeClr val="bg1">
                  <a:lumMod val="85000"/>
                </a:schemeClr>
              </a:gs>
              <a:gs pos="9000">
                <a:schemeClr val="bg1">
                  <a:lumMod val="50000"/>
                </a:schemeClr>
              </a:gs>
              <a:gs pos="98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Oval 65"/>
          <p:cNvSpPr>
            <a:spLocks noChangeArrowheads="1"/>
          </p:cNvSpPr>
          <p:nvPr/>
        </p:nvSpPr>
        <p:spPr bwMode="auto">
          <a:xfrm>
            <a:off x="1768475" y="4730750"/>
            <a:ext cx="755650" cy="150813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椭圆 17"/>
          <p:cNvSpPr/>
          <p:nvPr/>
        </p:nvSpPr>
        <p:spPr bwMode="auto">
          <a:xfrm rot="1267204">
            <a:off x="1712279" y="3920165"/>
            <a:ext cx="920133" cy="959464"/>
          </a:xfrm>
          <a:prstGeom prst="ellipse">
            <a:avLst/>
          </a:prstGeom>
          <a:solidFill>
            <a:srgbClr val="E9BDB3"/>
          </a:solidFill>
          <a:ln w="6350">
            <a:noFill/>
          </a:ln>
          <a:effectLst>
            <a:outerShdw dist="38100" dir="4200000" sx="1000" sy="1000" algn="t" rotWithShape="0">
              <a:srgbClr val="5967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椭圆 19"/>
          <p:cNvSpPr/>
          <p:nvPr/>
        </p:nvSpPr>
        <p:spPr bwMode="auto">
          <a:xfrm rot="1267204">
            <a:off x="3427413" y="3027363"/>
            <a:ext cx="188912" cy="188912"/>
          </a:xfrm>
          <a:prstGeom prst="ellipse">
            <a:avLst/>
          </a:prstGeom>
          <a:solidFill>
            <a:srgbClr val="2F3855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 bwMode="auto">
          <a:xfrm>
            <a:off x="4117975" y="4056063"/>
            <a:ext cx="4240213" cy="1198562"/>
          </a:xfrm>
          <a:prstGeom prst="rect">
            <a:avLst/>
          </a:prstGeom>
          <a:solidFill>
            <a:schemeClr val="bg1"/>
          </a:solidFill>
          <a:ln>
            <a:solidFill>
              <a:srgbClr val="2F3855"/>
            </a:solidFill>
          </a:ln>
          <a:effectLst>
            <a:outerShdw sx="1000" sy="1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 bwMode="auto">
          <a:xfrm rot="13395966">
            <a:off x="3827463" y="4416425"/>
            <a:ext cx="42862" cy="1589088"/>
          </a:xfrm>
          <a:prstGeom prst="rect">
            <a:avLst/>
          </a:prstGeom>
          <a:gradFill flip="none" rotWithShape="1">
            <a:gsLst>
              <a:gs pos="49000">
                <a:schemeClr val="bg1">
                  <a:lumMod val="85000"/>
                </a:schemeClr>
              </a:gs>
              <a:gs pos="9000">
                <a:schemeClr val="bg1">
                  <a:lumMod val="50000"/>
                </a:schemeClr>
              </a:gs>
              <a:gs pos="98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Oval 65"/>
          <p:cNvSpPr>
            <a:spLocks noChangeArrowheads="1"/>
          </p:cNvSpPr>
          <p:nvPr/>
        </p:nvSpPr>
        <p:spPr bwMode="auto">
          <a:xfrm>
            <a:off x="2740025" y="6172200"/>
            <a:ext cx="742950" cy="149225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椭圆 23"/>
          <p:cNvSpPr/>
          <p:nvPr/>
        </p:nvSpPr>
        <p:spPr bwMode="auto">
          <a:xfrm rot="1267204">
            <a:off x="2700338" y="5372100"/>
            <a:ext cx="862012" cy="86042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>
            <a:outerShdw blurRad="50800" dist="38100" sx="1000" sy="1000" algn="t" rotWithShape="0">
              <a:srgbClr val="5967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椭圆 24"/>
          <p:cNvSpPr/>
          <p:nvPr/>
        </p:nvSpPr>
        <p:spPr bwMode="auto">
          <a:xfrm>
            <a:off x="4289425" y="4497388"/>
            <a:ext cx="238125" cy="2397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椭圆 26"/>
          <p:cNvSpPr/>
          <p:nvPr/>
        </p:nvSpPr>
        <p:spPr bwMode="auto">
          <a:xfrm rot="2140418">
            <a:off x="4341813" y="4540250"/>
            <a:ext cx="155575" cy="142875"/>
          </a:xfrm>
          <a:prstGeom prst="ellipse">
            <a:avLst/>
          </a:prstGeom>
          <a:solidFill>
            <a:srgbClr val="2F3855"/>
          </a:solidFill>
          <a:ln>
            <a:solidFill>
              <a:srgbClr val="2F385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TextBox 27"/>
          <p:cNvSpPr txBox="1"/>
          <p:nvPr/>
        </p:nvSpPr>
        <p:spPr bwMode="auto">
          <a:xfrm>
            <a:off x="693708" y="2720945"/>
            <a:ext cx="1132056" cy="400110"/>
          </a:xfrm>
          <a:prstGeom prst="rect">
            <a:avLst/>
          </a:prstGeom>
          <a:noFill/>
          <a:scene3d>
            <a:camera prst="orthographicFront"/>
            <a:lightRig rig="flat" dir="t"/>
          </a:scene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en-US" altLang="zh-C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1697682" y="4177883"/>
            <a:ext cx="949325" cy="400110"/>
          </a:xfrm>
          <a:prstGeom prst="rect">
            <a:avLst/>
          </a:prstGeom>
          <a:noFill/>
          <a:scene3d>
            <a:camera prst="orthographicFront"/>
            <a:lightRig rig="flat" dir="t"/>
          </a:scene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en-US" altLang="zh-C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2689898" y="5604173"/>
            <a:ext cx="883272" cy="400110"/>
          </a:xfrm>
          <a:prstGeom prst="rect">
            <a:avLst/>
          </a:prstGeom>
          <a:noFill/>
          <a:scene3d>
            <a:camera prst="orthographicFront"/>
            <a:lightRig rig="flat" dir="t"/>
          </a:scene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en-US" altLang="zh-C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43" name="TextBox 49"/>
          <p:cNvSpPr txBox="1">
            <a:spLocks noChangeArrowheads="1"/>
          </p:cNvSpPr>
          <p:nvPr/>
        </p:nvSpPr>
        <p:spPr bwMode="auto">
          <a:xfrm>
            <a:off x="2695575" y="1236663"/>
            <a:ext cx="2559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E9BDB3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 smtClean="0">
                <a:solidFill>
                  <a:srgbClr val="E9BDB3"/>
                </a:solidFill>
                <a:latin typeface="微软雅黑" pitchFamily="34" charset="-122"/>
                <a:ea typeface="微软雅黑" pitchFamily="34" charset="-122"/>
              </a:rPr>
              <a:t>、普通下载</a:t>
            </a:r>
            <a:endParaRPr lang="zh-CN" altLang="en-US" b="1" dirty="0">
              <a:solidFill>
                <a:srgbClr val="E9BDB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44" name="TextBox 50"/>
          <p:cNvSpPr txBox="1">
            <a:spLocks noChangeArrowheads="1"/>
          </p:cNvSpPr>
          <p:nvPr/>
        </p:nvSpPr>
        <p:spPr bwMode="auto">
          <a:xfrm>
            <a:off x="2680494" y="1571880"/>
            <a:ext cx="5527675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://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file.mt.sogou.com/g2/M00/00/00/CoZa6FZUCx2AEE7_A BJLgAi6uys829.gif?n=a.gif</a:t>
            </a: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&amp;type=view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（废弃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type=text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noAttachment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=true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参数）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45" name="TextBox 51"/>
          <p:cNvSpPr txBox="1">
            <a:spLocks noChangeArrowheads="1"/>
          </p:cNvSpPr>
          <p:nvPr/>
        </p:nvSpPr>
        <p:spPr bwMode="auto">
          <a:xfrm>
            <a:off x="3590925" y="2736850"/>
            <a:ext cx="25574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2F3855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 smtClean="0">
                <a:solidFill>
                  <a:srgbClr val="2F3855"/>
                </a:solidFill>
                <a:latin typeface="微软雅黑" pitchFamily="34" charset="-122"/>
                <a:ea typeface="微软雅黑" pitchFamily="34" charset="-122"/>
              </a:rPr>
              <a:t>、缩略图下载</a:t>
            </a:r>
            <a:endParaRPr lang="zh-CN" altLang="en-US" b="1" dirty="0">
              <a:solidFill>
                <a:srgbClr val="2F38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46" name="TextBox 52"/>
          <p:cNvSpPr txBox="1">
            <a:spLocks noChangeArrowheads="1"/>
          </p:cNvSpPr>
          <p:nvPr/>
        </p:nvSpPr>
        <p:spPr bwMode="auto">
          <a:xfrm>
            <a:off x="3568700" y="3140075"/>
            <a:ext cx="4789488" cy="308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&amp;type=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thumb&amp;height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xxx&amp;width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yyy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47" name="TextBox 53"/>
          <p:cNvSpPr txBox="1">
            <a:spLocks noChangeArrowheads="1"/>
          </p:cNvSpPr>
          <p:nvPr/>
        </p:nvSpPr>
        <p:spPr bwMode="auto">
          <a:xfrm>
            <a:off x="4549775" y="4156075"/>
            <a:ext cx="25590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E9BDB3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 smtClean="0">
                <a:solidFill>
                  <a:srgbClr val="E9BDB3"/>
                </a:solidFill>
                <a:latin typeface="微软雅黑" pitchFamily="34" charset="-122"/>
                <a:ea typeface="微软雅黑" pitchFamily="34" charset="-122"/>
              </a:rPr>
              <a:t>、自定义下载文件名</a:t>
            </a:r>
            <a:endParaRPr lang="zh-CN" altLang="en-US" b="1" dirty="0">
              <a:solidFill>
                <a:srgbClr val="E9BDB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54"/>
          <p:cNvSpPr txBox="1">
            <a:spLocks noChangeArrowheads="1"/>
          </p:cNvSpPr>
          <p:nvPr/>
        </p:nvSpPr>
        <p:spPr bwMode="auto">
          <a:xfrm>
            <a:off x="4529138" y="4559300"/>
            <a:ext cx="3697287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、修改下载链接里的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参数即可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410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6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6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6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0" name="矩形 6"/>
          <p:cNvSpPr>
            <a:spLocks noChangeArrowheads="1"/>
          </p:cNvSpPr>
          <p:nvPr/>
        </p:nvSpPr>
        <p:spPr bwMode="auto">
          <a:xfrm>
            <a:off x="357188" y="285750"/>
            <a:ext cx="49487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八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(3/3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、文件服务器域名安排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6"/>
          <p:cNvSpPr/>
          <p:nvPr/>
        </p:nvSpPr>
        <p:spPr>
          <a:xfrm rot="20104383">
            <a:off x="898525" y="5289550"/>
            <a:ext cx="7153275" cy="1238250"/>
          </a:xfrm>
          <a:custGeom>
            <a:avLst/>
            <a:gdLst/>
            <a:ahLst/>
            <a:cxnLst/>
            <a:rect l="l" t="t" r="r" b="b"/>
            <a:pathLst>
              <a:path w="7152904" h="1238810">
                <a:moveTo>
                  <a:pt x="6139125" y="0"/>
                </a:moveTo>
                <a:lnTo>
                  <a:pt x="7152904" y="1227282"/>
                </a:lnTo>
                <a:lnTo>
                  <a:pt x="2656707" y="1238810"/>
                </a:lnTo>
                <a:lnTo>
                  <a:pt x="0" y="4088"/>
                </a:lnTo>
                <a:close/>
              </a:path>
            </a:pathLst>
          </a:custGeom>
          <a:solidFill>
            <a:srgbClr val="E9BDB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8" name="矩形 16"/>
          <p:cNvSpPr/>
          <p:nvPr/>
        </p:nvSpPr>
        <p:spPr>
          <a:xfrm rot="20104383">
            <a:off x="-514350" y="3470275"/>
            <a:ext cx="5494338" cy="1227138"/>
          </a:xfrm>
          <a:custGeom>
            <a:avLst/>
            <a:gdLst/>
            <a:ahLst/>
            <a:cxnLst/>
            <a:rect l="l" t="t" r="r" b="b"/>
            <a:pathLst>
              <a:path w="5494499" h="1227282">
                <a:moveTo>
                  <a:pt x="4480720" y="0"/>
                </a:moveTo>
                <a:lnTo>
                  <a:pt x="5494499" y="1227282"/>
                </a:lnTo>
                <a:lnTo>
                  <a:pt x="0" y="1227282"/>
                </a:lnTo>
                <a:lnTo>
                  <a:pt x="570387" y="0"/>
                </a:lnTo>
                <a:close/>
              </a:path>
            </a:pathLst>
          </a:custGeom>
          <a:solidFill>
            <a:srgbClr val="E9BDB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3191256" y="1052736"/>
            <a:ext cx="2520280" cy="2376264"/>
          </a:xfrm>
          <a:prstGeom prst="cube">
            <a:avLst>
              <a:gd name="adj" fmla="val 24472"/>
            </a:avLst>
          </a:prstGeom>
          <a:solidFill>
            <a:srgbClr val="E9BDB3"/>
          </a:solidFill>
          <a:ln w="25400" cap="flat" cmpd="sng" algn="ctr">
            <a:noFill/>
            <a:prstDash val="solid"/>
          </a:ln>
          <a:effectLst/>
          <a:scene3d>
            <a:camera prst="isometricLeftDown">
              <a:rot lat="1800000" lon="2700002" rev="0"/>
            </a:camera>
            <a:lightRig rig="threePt" dir="t"/>
          </a:scene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0" name="立方体 9"/>
          <p:cNvSpPr/>
          <p:nvPr/>
        </p:nvSpPr>
        <p:spPr>
          <a:xfrm>
            <a:off x="4703490" y="1771390"/>
            <a:ext cx="2520280" cy="2376264"/>
          </a:xfrm>
          <a:prstGeom prst="cube">
            <a:avLst>
              <a:gd name="adj" fmla="val 24472"/>
            </a:avLst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/>
          <a:scene3d>
            <a:camera prst="isometricLeftDown">
              <a:rot lat="1800000" lon="2700002" rev="0"/>
            </a:camera>
            <a:lightRig rig="threePt" dir="t"/>
          </a:scene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1" name="立方体 10"/>
          <p:cNvSpPr/>
          <p:nvPr/>
        </p:nvSpPr>
        <p:spPr>
          <a:xfrm>
            <a:off x="6203066" y="2491470"/>
            <a:ext cx="2520280" cy="2376264"/>
          </a:xfrm>
          <a:prstGeom prst="cube">
            <a:avLst>
              <a:gd name="adj" fmla="val 24472"/>
            </a:avLst>
          </a:prstGeom>
          <a:solidFill>
            <a:srgbClr val="E9BDB3"/>
          </a:solidFill>
          <a:ln w="25400" cap="flat" cmpd="sng" algn="ctr">
            <a:noFill/>
            <a:prstDash val="solid"/>
          </a:ln>
          <a:effectLst/>
          <a:scene3d>
            <a:camera prst="isometricLeftDown">
              <a:rot lat="1800000" lon="2700002" rev="0"/>
            </a:camera>
            <a:lightRig rig="threePt" dir="t"/>
          </a:scene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矩形 2"/>
          <p:cNvSpPr/>
          <p:nvPr/>
        </p:nvSpPr>
        <p:spPr>
          <a:xfrm>
            <a:off x="6516688" y="2708275"/>
            <a:ext cx="1849437" cy="971550"/>
          </a:xfrm>
          <a:custGeom>
            <a:avLst/>
            <a:gdLst>
              <a:gd name="connsiteX0" fmla="*/ 0 w 1800200"/>
              <a:gd name="connsiteY0" fmla="*/ 0 h 970682"/>
              <a:gd name="connsiteX1" fmla="*/ 1800200 w 1800200"/>
              <a:gd name="connsiteY1" fmla="*/ 0 h 970682"/>
              <a:gd name="connsiteX2" fmla="*/ 1800200 w 1800200"/>
              <a:gd name="connsiteY2" fmla="*/ 970682 h 970682"/>
              <a:gd name="connsiteX3" fmla="*/ 0 w 1800200"/>
              <a:gd name="connsiteY3" fmla="*/ 970682 h 970682"/>
              <a:gd name="connsiteX4" fmla="*/ 0 w 1800200"/>
              <a:gd name="connsiteY4" fmla="*/ 0 h 970682"/>
              <a:gd name="connsiteX0" fmla="*/ 0 w 1850304"/>
              <a:gd name="connsiteY0" fmla="*/ 0 h 970682"/>
              <a:gd name="connsiteX1" fmla="*/ 1850304 w 1850304"/>
              <a:gd name="connsiteY1" fmla="*/ 400833 h 970682"/>
              <a:gd name="connsiteX2" fmla="*/ 1800200 w 1850304"/>
              <a:gd name="connsiteY2" fmla="*/ 970682 h 970682"/>
              <a:gd name="connsiteX3" fmla="*/ 0 w 1850304"/>
              <a:gd name="connsiteY3" fmla="*/ 970682 h 970682"/>
              <a:gd name="connsiteX4" fmla="*/ 0 w 1850304"/>
              <a:gd name="connsiteY4" fmla="*/ 0 h 970682"/>
              <a:gd name="connsiteX0" fmla="*/ 0 w 1850304"/>
              <a:gd name="connsiteY0" fmla="*/ 0 h 970682"/>
              <a:gd name="connsiteX1" fmla="*/ 1850304 w 1850304"/>
              <a:gd name="connsiteY1" fmla="*/ 400833 h 970682"/>
              <a:gd name="connsiteX2" fmla="*/ 1424419 w 1850304"/>
              <a:gd name="connsiteY2" fmla="*/ 945630 h 970682"/>
              <a:gd name="connsiteX3" fmla="*/ 0 w 1850304"/>
              <a:gd name="connsiteY3" fmla="*/ 970682 h 970682"/>
              <a:gd name="connsiteX4" fmla="*/ 0 w 1850304"/>
              <a:gd name="connsiteY4" fmla="*/ 0 h 970682"/>
              <a:gd name="connsiteX0" fmla="*/ 0 w 1850304"/>
              <a:gd name="connsiteY0" fmla="*/ 0 h 970682"/>
              <a:gd name="connsiteX1" fmla="*/ 1850304 w 1850304"/>
              <a:gd name="connsiteY1" fmla="*/ 400833 h 970682"/>
              <a:gd name="connsiteX2" fmla="*/ 1424419 w 1850304"/>
              <a:gd name="connsiteY2" fmla="*/ 945630 h 970682"/>
              <a:gd name="connsiteX3" fmla="*/ 50104 w 1850304"/>
              <a:gd name="connsiteY3" fmla="*/ 970682 h 970682"/>
              <a:gd name="connsiteX4" fmla="*/ 0 w 1850304"/>
              <a:gd name="connsiteY4" fmla="*/ 0 h 970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0304" h="970682">
                <a:moveTo>
                  <a:pt x="0" y="0"/>
                </a:moveTo>
                <a:lnTo>
                  <a:pt x="1850304" y="400833"/>
                </a:lnTo>
                <a:lnTo>
                  <a:pt x="1424419" y="945630"/>
                </a:lnTo>
                <a:lnTo>
                  <a:pt x="50104" y="970682"/>
                </a:lnTo>
                <a:lnTo>
                  <a:pt x="0" y="0"/>
                </a:lnTo>
                <a:close/>
              </a:path>
            </a:pathLst>
          </a:custGeom>
          <a:solidFill>
            <a:srgbClr val="E9BDB3">
              <a:alpha val="19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矩形 2"/>
          <p:cNvSpPr/>
          <p:nvPr/>
        </p:nvSpPr>
        <p:spPr>
          <a:xfrm>
            <a:off x="5038725" y="1989138"/>
            <a:ext cx="1849438" cy="969962"/>
          </a:xfrm>
          <a:custGeom>
            <a:avLst/>
            <a:gdLst>
              <a:gd name="connsiteX0" fmla="*/ 0 w 1800200"/>
              <a:gd name="connsiteY0" fmla="*/ 0 h 970682"/>
              <a:gd name="connsiteX1" fmla="*/ 1800200 w 1800200"/>
              <a:gd name="connsiteY1" fmla="*/ 0 h 970682"/>
              <a:gd name="connsiteX2" fmla="*/ 1800200 w 1800200"/>
              <a:gd name="connsiteY2" fmla="*/ 970682 h 970682"/>
              <a:gd name="connsiteX3" fmla="*/ 0 w 1800200"/>
              <a:gd name="connsiteY3" fmla="*/ 970682 h 970682"/>
              <a:gd name="connsiteX4" fmla="*/ 0 w 1800200"/>
              <a:gd name="connsiteY4" fmla="*/ 0 h 970682"/>
              <a:gd name="connsiteX0" fmla="*/ 0 w 1850304"/>
              <a:gd name="connsiteY0" fmla="*/ 0 h 970682"/>
              <a:gd name="connsiteX1" fmla="*/ 1850304 w 1850304"/>
              <a:gd name="connsiteY1" fmla="*/ 400833 h 970682"/>
              <a:gd name="connsiteX2" fmla="*/ 1800200 w 1850304"/>
              <a:gd name="connsiteY2" fmla="*/ 970682 h 970682"/>
              <a:gd name="connsiteX3" fmla="*/ 0 w 1850304"/>
              <a:gd name="connsiteY3" fmla="*/ 970682 h 970682"/>
              <a:gd name="connsiteX4" fmla="*/ 0 w 1850304"/>
              <a:gd name="connsiteY4" fmla="*/ 0 h 970682"/>
              <a:gd name="connsiteX0" fmla="*/ 0 w 1850304"/>
              <a:gd name="connsiteY0" fmla="*/ 0 h 970682"/>
              <a:gd name="connsiteX1" fmla="*/ 1850304 w 1850304"/>
              <a:gd name="connsiteY1" fmla="*/ 400833 h 970682"/>
              <a:gd name="connsiteX2" fmla="*/ 1424419 w 1850304"/>
              <a:gd name="connsiteY2" fmla="*/ 945630 h 970682"/>
              <a:gd name="connsiteX3" fmla="*/ 0 w 1850304"/>
              <a:gd name="connsiteY3" fmla="*/ 970682 h 970682"/>
              <a:gd name="connsiteX4" fmla="*/ 0 w 1850304"/>
              <a:gd name="connsiteY4" fmla="*/ 0 h 970682"/>
              <a:gd name="connsiteX0" fmla="*/ 0 w 1850304"/>
              <a:gd name="connsiteY0" fmla="*/ 0 h 970682"/>
              <a:gd name="connsiteX1" fmla="*/ 1850304 w 1850304"/>
              <a:gd name="connsiteY1" fmla="*/ 400833 h 970682"/>
              <a:gd name="connsiteX2" fmla="*/ 1424419 w 1850304"/>
              <a:gd name="connsiteY2" fmla="*/ 945630 h 970682"/>
              <a:gd name="connsiteX3" fmla="*/ 50104 w 1850304"/>
              <a:gd name="connsiteY3" fmla="*/ 970682 h 970682"/>
              <a:gd name="connsiteX4" fmla="*/ 0 w 1850304"/>
              <a:gd name="connsiteY4" fmla="*/ 0 h 970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0304" h="970682">
                <a:moveTo>
                  <a:pt x="0" y="0"/>
                </a:moveTo>
                <a:lnTo>
                  <a:pt x="1850304" y="400833"/>
                </a:lnTo>
                <a:lnTo>
                  <a:pt x="1424419" y="945630"/>
                </a:lnTo>
                <a:lnTo>
                  <a:pt x="50104" y="9706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8824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2"/>
          <p:cNvSpPr/>
          <p:nvPr/>
        </p:nvSpPr>
        <p:spPr>
          <a:xfrm>
            <a:off x="3525838" y="1270000"/>
            <a:ext cx="1851025" cy="971550"/>
          </a:xfrm>
          <a:custGeom>
            <a:avLst/>
            <a:gdLst>
              <a:gd name="connsiteX0" fmla="*/ 0 w 1800200"/>
              <a:gd name="connsiteY0" fmla="*/ 0 h 970682"/>
              <a:gd name="connsiteX1" fmla="*/ 1800200 w 1800200"/>
              <a:gd name="connsiteY1" fmla="*/ 0 h 970682"/>
              <a:gd name="connsiteX2" fmla="*/ 1800200 w 1800200"/>
              <a:gd name="connsiteY2" fmla="*/ 970682 h 970682"/>
              <a:gd name="connsiteX3" fmla="*/ 0 w 1800200"/>
              <a:gd name="connsiteY3" fmla="*/ 970682 h 970682"/>
              <a:gd name="connsiteX4" fmla="*/ 0 w 1800200"/>
              <a:gd name="connsiteY4" fmla="*/ 0 h 970682"/>
              <a:gd name="connsiteX0" fmla="*/ 0 w 1850304"/>
              <a:gd name="connsiteY0" fmla="*/ 0 h 970682"/>
              <a:gd name="connsiteX1" fmla="*/ 1850304 w 1850304"/>
              <a:gd name="connsiteY1" fmla="*/ 400833 h 970682"/>
              <a:gd name="connsiteX2" fmla="*/ 1800200 w 1850304"/>
              <a:gd name="connsiteY2" fmla="*/ 970682 h 970682"/>
              <a:gd name="connsiteX3" fmla="*/ 0 w 1850304"/>
              <a:gd name="connsiteY3" fmla="*/ 970682 h 970682"/>
              <a:gd name="connsiteX4" fmla="*/ 0 w 1850304"/>
              <a:gd name="connsiteY4" fmla="*/ 0 h 970682"/>
              <a:gd name="connsiteX0" fmla="*/ 0 w 1850304"/>
              <a:gd name="connsiteY0" fmla="*/ 0 h 970682"/>
              <a:gd name="connsiteX1" fmla="*/ 1850304 w 1850304"/>
              <a:gd name="connsiteY1" fmla="*/ 400833 h 970682"/>
              <a:gd name="connsiteX2" fmla="*/ 1424419 w 1850304"/>
              <a:gd name="connsiteY2" fmla="*/ 945630 h 970682"/>
              <a:gd name="connsiteX3" fmla="*/ 0 w 1850304"/>
              <a:gd name="connsiteY3" fmla="*/ 970682 h 970682"/>
              <a:gd name="connsiteX4" fmla="*/ 0 w 1850304"/>
              <a:gd name="connsiteY4" fmla="*/ 0 h 970682"/>
              <a:gd name="connsiteX0" fmla="*/ 0 w 1850304"/>
              <a:gd name="connsiteY0" fmla="*/ 0 h 970682"/>
              <a:gd name="connsiteX1" fmla="*/ 1850304 w 1850304"/>
              <a:gd name="connsiteY1" fmla="*/ 400833 h 970682"/>
              <a:gd name="connsiteX2" fmla="*/ 1424419 w 1850304"/>
              <a:gd name="connsiteY2" fmla="*/ 945630 h 970682"/>
              <a:gd name="connsiteX3" fmla="*/ 50104 w 1850304"/>
              <a:gd name="connsiteY3" fmla="*/ 970682 h 970682"/>
              <a:gd name="connsiteX4" fmla="*/ 0 w 1850304"/>
              <a:gd name="connsiteY4" fmla="*/ 0 h 970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0304" h="970682">
                <a:moveTo>
                  <a:pt x="0" y="0"/>
                </a:moveTo>
                <a:lnTo>
                  <a:pt x="1850304" y="400833"/>
                </a:lnTo>
                <a:lnTo>
                  <a:pt x="1424419" y="945630"/>
                </a:lnTo>
                <a:lnTo>
                  <a:pt x="50104" y="9706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8824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5" name="矩形 6"/>
          <p:cNvSpPr/>
          <p:nvPr/>
        </p:nvSpPr>
        <p:spPr>
          <a:xfrm>
            <a:off x="3535363" y="1314450"/>
            <a:ext cx="1381125" cy="2193925"/>
          </a:xfrm>
          <a:custGeom>
            <a:avLst/>
            <a:gdLst>
              <a:gd name="connsiteX0" fmla="*/ 0 w 1393204"/>
              <a:gd name="connsiteY0" fmla="*/ 0 h 2232248"/>
              <a:gd name="connsiteX1" fmla="*/ 1393204 w 1393204"/>
              <a:gd name="connsiteY1" fmla="*/ 0 h 2232248"/>
              <a:gd name="connsiteX2" fmla="*/ 1393204 w 1393204"/>
              <a:gd name="connsiteY2" fmla="*/ 2232248 h 2232248"/>
              <a:gd name="connsiteX3" fmla="*/ 0 w 1393204"/>
              <a:gd name="connsiteY3" fmla="*/ 2232248 h 2232248"/>
              <a:gd name="connsiteX4" fmla="*/ 0 w 1393204"/>
              <a:gd name="connsiteY4" fmla="*/ 0 h 2232248"/>
              <a:gd name="connsiteX0" fmla="*/ 0 w 1393204"/>
              <a:gd name="connsiteY0" fmla="*/ 0 h 2232248"/>
              <a:gd name="connsiteX1" fmla="*/ 1393204 w 1393204"/>
              <a:gd name="connsiteY1" fmla="*/ 0 h 2232248"/>
              <a:gd name="connsiteX2" fmla="*/ 1393204 w 1393204"/>
              <a:gd name="connsiteY2" fmla="*/ 2232248 h 2232248"/>
              <a:gd name="connsiteX3" fmla="*/ 112735 w 1393204"/>
              <a:gd name="connsiteY3" fmla="*/ 1054802 h 2232248"/>
              <a:gd name="connsiteX4" fmla="*/ 0 w 1393204"/>
              <a:gd name="connsiteY4" fmla="*/ 0 h 2232248"/>
              <a:gd name="connsiteX0" fmla="*/ 0 w 1393204"/>
              <a:gd name="connsiteY0" fmla="*/ 0 h 2232248"/>
              <a:gd name="connsiteX1" fmla="*/ 1393204 w 1393204"/>
              <a:gd name="connsiteY1" fmla="*/ 0 h 2232248"/>
              <a:gd name="connsiteX2" fmla="*/ 1393204 w 1393204"/>
              <a:gd name="connsiteY2" fmla="*/ 2232248 h 2232248"/>
              <a:gd name="connsiteX3" fmla="*/ 50104 w 1393204"/>
              <a:gd name="connsiteY3" fmla="*/ 1468161 h 2232248"/>
              <a:gd name="connsiteX4" fmla="*/ 0 w 1393204"/>
              <a:gd name="connsiteY4" fmla="*/ 0 h 2232248"/>
              <a:gd name="connsiteX0" fmla="*/ 0 w 1393204"/>
              <a:gd name="connsiteY0" fmla="*/ 0 h 2232248"/>
              <a:gd name="connsiteX1" fmla="*/ 1393204 w 1393204"/>
              <a:gd name="connsiteY1" fmla="*/ 2232248 h 2232248"/>
              <a:gd name="connsiteX2" fmla="*/ 50104 w 1393204"/>
              <a:gd name="connsiteY2" fmla="*/ 1468161 h 2232248"/>
              <a:gd name="connsiteX3" fmla="*/ 0 w 1393204"/>
              <a:gd name="connsiteY3" fmla="*/ 0 h 2232248"/>
              <a:gd name="connsiteX0" fmla="*/ 0 w 1393204"/>
              <a:gd name="connsiteY0" fmla="*/ 0 h 2232248"/>
              <a:gd name="connsiteX1" fmla="*/ 1393204 w 1393204"/>
              <a:gd name="connsiteY1" fmla="*/ 2232248 h 2232248"/>
              <a:gd name="connsiteX2" fmla="*/ 50104 w 1393204"/>
              <a:gd name="connsiteY2" fmla="*/ 1505739 h 2232248"/>
              <a:gd name="connsiteX3" fmla="*/ 0 w 1393204"/>
              <a:gd name="connsiteY3" fmla="*/ 0 h 2232248"/>
              <a:gd name="connsiteX0" fmla="*/ 0 w 1393204"/>
              <a:gd name="connsiteY0" fmla="*/ 0 h 2232248"/>
              <a:gd name="connsiteX1" fmla="*/ 1393204 w 1393204"/>
              <a:gd name="connsiteY1" fmla="*/ 2232248 h 2232248"/>
              <a:gd name="connsiteX2" fmla="*/ 25051 w 1393204"/>
              <a:gd name="connsiteY2" fmla="*/ 1455635 h 2232248"/>
              <a:gd name="connsiteX3" fmla="*/ 0 w 1393204"/>
              <a:gd name="connsiteY3" fmla="*/ 0 h 2232248"/>
              <a:gd name="connsiteX0" fmla="*/ 0 w 1393204"/>
              <a:gd name="connsiteY0" fmla="*/ 0 h 2232248"/>
              <a:gd name="connsiteX1" fmla="*/ 1393204 w 1393204"/>
              <a:gd name="connsiteY1" fmla="*/ 2232248 h 2232248"/>
              <a:gd name="connsiteX2" fmla="*/ 12525 w 1393204"/>
              <a:gd name="connsiteY2" fmla="*/ 1493214 h 2232248"/>
              <a:gd name="connsiteX3" fmla="*/ 0 w 1393204"/>
              <a:gd name="connsiteY3" fmla="*/ 0 h 2232248"/>
              <a:gd name="connsiteX0" fmla="*/ 0 w 1455835"/>
              <a:gd name="connsiteY0" fmla="*/ 0 h 2182144"/>
              <a:gd name="connsiteX1" fmla="*/ 1455835 w 1455835"/>
              <a:gd name="connsiteY1" fmla="*/ 2182144 h 2182144"/>
              <a:gd name="connsiteX2" fmla="*/ 12525 w 1455835"/>
              <a:gd name="connsiteY2" fmla="*/ 1493214 h 2182144"/>
              <a:gd name="connsiteX3" fmla="*/ 0 w 1455835"/>
              <a:gd name="connsiteY3" fmla="*/ 0 h 2182144"/>
              <a:gd name="connsiteX0" fmla="*/ 0 w 1380678"/>
              <a:gd name="connsiteY0" fmla="*/ 0 h 2194670"/>
              <a:gd name="connsiteX1" fmla="*/ 1380678 w 1380678"/>
              <a:gd name="connsiteY1" fmla="*/ 2194670 h 2194670"/>
              <a:gd name="connsiteX2" fmla="*/ 12525 w 1380678"/>
              <a:gd name="connsiteY2" fmla="*/ 1493214 h 2194670"/>
              <a:gd name="connsiteX3" fmla="*/ 0 w 1380678"/>
              <a:gd name="connsiteY3" fmla="*/ 0 h 2194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678" h="2194670">
                <a:moveTo>
                  <a:pt x="0" y="0"/>
                </a:moveTo>
                <a:lnTo>
                  <a:pt x="1380678" y="2194670"/>
                </a:lnTo>
                <a:lnTo>
                  <a:pt x="12525" y="149321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DA6C9E">
                  <a:shade val="30000"/>
                  <a:satMod val="115000"/>
                  <a:alpha val="38000"/>
                </a:srgbClr>
              </a:gs>
              <a:gs pos="100000">
                <a:srgbClr val="DA6C9E">
                  <a:shade val="100000"/>
                  <a:satMod val="115000"/>
                  <a:alpha val="43000"/>
                </a:srgb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6" name="矩形 6"/>
          <p:cNvSpPr/>
          <p:nvPr/>
        </p:nvSpPr>
        <p:spPr>
          <a:xfrm>
            <a:off x="5038725" y="2005013"/>
            <a:ext cx="1381125" cy="2193925"/>
          </a:xfrm>
          <a:custGeom>
            <a:avLst/>
            <a:gdLst>
              <a:gd name="connsiteX0" fmla="*/ 0 w 1393204"/>
              <a:gd name="connsiteY0" fmla="*/ 0 h 2232248"/>
              <a:gd name="connsiteX1" fmla="*/ 1393204 w 1393204"/>
              <a:gd name="connsiteY1" fmla="*/ 0 h 2232248"/>
              <a:gd name="connsiteX2" fmla="*/ 1393204 w 1393204"/>
              <a:gd name="connsiteY2" fmla="*/ 2232248 h 2232248"/>
              <a:gd name="connsiteX3" fmla="*/ 0 w 1393204"/>
              <a:gd name="connsiteY3" fmla="*/ 2232248 h 2232248"/>
              <a:gd name="connsiteX4" fmla="*/ 0 w 1393204"/>
              <a:gd name="connsiteY4" fmla="*/ 0 h 2232248"/>
              <a:gd name="connsiteX0" fmla="*/ 0 w 1393204"/>
              <a:gd name="connsiteY0" fmla="*/ 0 h 2232248"/>
              <a:gd name="connsiteX1" fmla="*/ 1393204 w 1393204"/>
              <a:gd name="connsiteY1" fmla="*/ 0 h 2232248"/>
              <a:gd name="connsiteX2" fmla="*/ 1393204 w 1393204"/>
              <a:gd name="connsiteY2" fmla="*/ 2232248 h 2232248"/>
              <a:gd name="connsiteX3" fmla="*/ 112735 w 1393204"/>
              <a:gd name="connsiteY3" fmla="*/ 1054802 h 2232248"/>
              <a:gd name="connsiteX4" fmla="*/ 0 w 1393204"/>
              <a:gd name="connsiteY4" fmla="*/ 0 h 2232248"/>
              <a:gd name="connsiteX0" fmla="*/ 0 w 1393204"/>
              <a:gd name="connsiteY0" fmla="*/ 0 h 2232248"/>
              <a:gd name="connsiteX1" fmla="*/ 1393204 w 1393204"/>
              <a:gd name="connsiteY1" fmla="*/ 0 h 2232248"/>
              <a:gd name="connsiteX2" fmla="*/ 1393204 w 1393204"/>
              <a:gd name="connsiteY2" fmla="*/ 2232248 h 2232248"/>
              <a:gd name="connsiteX3" fmla="*/ 50104 w 1393204"/>
              <a:gd name="connsiteY3" fmla="*/ 1468161 h 2232248"/>
              <a:gd name="connsiteX4" fmla="*/ 0 w 1393204"/>
              <a:gd name="connsiteY4" fmla="*/ 0 h 2232248"/>
              <a:gd name="connsiteX0" fmla="*/ 0 w 1393204"/>
              <a:gd name="connsiteY0" fmla="*/ 0 h 2232248"/>
              <a:gd name="connsiteX1" fmla="*/ 1393204 w 1393204"/>
              <a:gd name="connsiteY1" fmla="*/ 2232248 h 2232248"/>
              <a:gd name="connsiteX2" fmla="*/ 50104 w 1393204"/>
              <a:gd name="connsiteY2" fmla="*/ 1468161 h 2232248"/>
              <a:gd name="connsiteX3" fmla="*/ 0 w 1393204"/>
              <a:gd name="connsiteY3" fmla="*/ 0 h 2232248"/>
              <a:gd name="connsiteX0" fmla="*/ 0 w 1393204"/>
              <a:gd name="connsiteY0" fmla="*/ 0 h 2232248"/>
              <a:gd name="connsiteX1" fmla="*/ 1393204 w 1393204"/>
              <a:gd name="connsiteY1" fmla="*/ 2232248 h 2232248"/>
              <a:gd name="connsiteX2" fmla="*/ 50104 w 1393204"/>
              <a:gd name="connsiteY2" fmla="*/ 1505739 h 2232248"/>
              <a:gd name="connsiteX3" fmla="*/ 0 w 1393204"/>
              <a:gd name="connsiteY3" fmla="*/ 0 h 2232248"/>
              <a:gd name="connsiteX0" fmla="*/ 0 w 1393204"/>
              <a:gd name="connsiteY0" fmla="*/ 0 h 2232248"/>
              <a:gd name="connsiteX1" fmla="*/ 1393204 w 1393204"/>
              <a:gd name="connsiteY1" fmla="*/ 2232248 h 2232248"/>
              <a:gd name="connsiteX2" fmla="*/ 25051 w 1393204"/>
              <a:gd name="connsiteY2" fmla="*/ 1455635 h 2232248"/>
              <a:gd name="connsiteX3" fmla="*/ 0 w 1393204"/>
              <a:gd name="connsiteY3" fmla="*/ 0 h 2232248"/>
              <a:gd name="connsiteX0" fmla="*/ 0 w 1393204"/>
              <a:gd name="connsiteY0" fmla="*/ 0 h 2232248"/>
              <a:gd name="connsiteX1" fmla="*/ 1393204 w 1393204"/>
              <a:gd name="connsiteY1" fmla="*/ 2232248 h 2232248"/>
              <a:gd name="connsiteX2" fmla="*/ 12525 w 1393204"/>
              <a:gd name="connsiteY2" fmla="*/ 1493214 h 2232248"/>
              <a:gd name="connsiteX3" fmla="*/ 0 w 1393204"/>
              <a:gd name="connsiteY3" fmla="*/ 0 h 2232248"/>
              <a:gd name="connsiteX0" fmla="*/ 0 w 1455835"/>
              <a:gd name="connsiteY0" fmla="*/ 0 h 2182144"/>
              <a:gd name="connsiteX1" fmla="*/ 1455835 w 1455835"/>
              <a:gd name="connsiteY1" fmla="*/ 2182144 h 2182144"/>
              <a:gd name="connsiteX2" fmla="*/ 12525 w 1455835"/>
              <a:gd name="connsiteY2" fmla="*/ 1493214 h 2182144"/>
              <a:gd name="connsiteX3" fmla="*/ 0 w 1455835"/>
              <a:gd name="connsiteY3" fmla="*/ 0 h 2182144"/>
              <a:gd name="connsiteX0" fmla="*/ 0 w 1380678"/>
              <a:gd name="connsiteY0" fmla="*/ 0 h 2194670"/>
              <a:gd name="connsiteX1" fmla="*/ 1380678 w 1380678"/>
              <a:gd name="connsiteY1" fmla="*/ 2194670 h 2194670"/>
              <a:gd name="connsiteX2" fmla="*/ 12525 w 1380678"/>
              <a:gd name="connsiteY2" fmla="*/ 1493214 h 2194670"/>
              <a:gd name="connsiteX3" fmla="*/ 0 w 1380678"/>
              <a:gd name="connsiteY3" fmla="*/ 0 h 2194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678" h="2194670">
                <a:moveTo>
                  <a:pt x="0" y="0"/>
                </a:moveTo>
                <a:lnTo>
                  <a:pt x="1380678" y="2194670"/>
                </a:lnTo>
                <a:lnTo>
                  <a:pt x="12525" y="149321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7" name="矩形 16"/>
          <p:cNvSpPr/>
          <p:nvPr/>
        </p:nvSpPr>
        <p:spPr>
          <a:xfrm rot="20104383">
            <a:off x="-441325" y="4510088"/>
            <a:ext cx="7016750" cy="1243012"/>
          </a:xfrm>
          <a:custGeom>
            <a:avLst/>
            <a:gdLst/>
            <a:ahLst/>
            <a:cxnLst/>
            <a:rect l="l" t="t" r="r" b="b"/>
            <a:pathLst>
              <a:path w="7017069" h="1243348">
                <a:moveTo>
                  <a:pt x="6003290" y="0"/>
                </a:moveTo>
                <a:lnTo>
                  <a:pt x="7017069" y="1227282"/>
                </a:lnTo>
                <a:lnTo>
                  <a:pt x="750786" y="1243348"/>
                </a:lnTo>
                <a:lnTo>
                  <a:pt x="0" y="894416"/>
                </a:lnTo>
                <a:lnTo>
                  <a:pt x="413955" y="372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1282" name="矩形 12"/>
          <p:cNvSpPr>
            <a:spLocks noChangeArrowheads="1"/>
          </p:cNvSpPr>
          <p:nvPr/>
        </p:nvSpPr>
        <p:spPr bwMode="auto">
          <a:xfrm rot="20099214">
            <a:off x="1828360" y="4857736"/>
            <a:ext cx="28793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http://file.mt.sogou.com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83" name="矩形 14"/>
          <p:cNvSpPr>
            <a:spLocks noChangeArrowheads="1"/>
          </p:cNvSpPr>
          <p:nvPr/>
        </p:nvSpPr>
        <p:spPr bwMode="auto">
          <a:xfrm rot="20115658">
            <a:off x="3116178" y="5633805"/>
            <a:ext cx="30691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http://test.desktopqa.com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84" name="矩形 15"/>
          <p:cNvSpPr>
            <a:spLocks noChangeArrowheads="1"/>
          </p:cNvSpPr>
          <p:nvPr/>
        </p:nvSpPr>
        <p:spPr bwMode="auto">
          <a:xfrm rot="20148987">
            <a:off x="987831" y="3893126"/>
            <a:ext cx="26965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https://mt.sogou.com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9" descr="未标式 题-1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bg1">
                <a:tint val="45000"/>
                <a:satMod val="400000"/>
              </a:schemeClr>
            </a:duotone>
            <a:lum bright="100000"/>
          </a:blip>
          <a:stretch>
            <a:fillRect/>
          </a:stretch>
        </p:blipFill>
        <p:spPr>
          <a:xfrm rot="20279432">
            <a:off x="5668163" y="4659896"/>
            <a:ext cx="219267" cy="324000"/>
          </a:xfrm>
          <a:prstGeom prst="rect">
            <a:avLst/>
          </a:prstGeom>
        </p:spPr>
      </p:pic>
      <p:sp>
        <p:nvSpPr>
          <p:cNvPr id="4" name="圆角矩形 3">
            <a:hlinkClick r:id="rId4"/>
          </p:cNvPr>
          <p:cNvSpPr/>
          <p:nvPr/>
        </p:nvSpPr>
        <p:spPr>
          <a:xfrm>
            <a:off x="5724128" y="2852936"/>
            <a:ext cx="1349813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>
            <a:hlinkClick r:id="rId4"/>
          </p:cNvPr>
          <p:cNvSpPr/>
          <p:nvPr/>
        </p:nvSpPr>
        <p:spPr>
          <a:xfrm>
            <a:off x="2411760" y="3803939"/>
            <a:ext cx="1349813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442" y="1472602"/>
            <a:ext cx="2456635" cy="33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7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mmexport144829549947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900238"/>
            <a:ext cx="52197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00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14"/>
          <p:cNvGrpSpPr>
            <a:grpSpLocks/>
          </p:cNvGrpSpPr>
          <p:nvPr/>
        </p:nvGrpSpPr>
        <p:grpSpPr bwMode="auto">
          <a:xfrm>
            <a:off x="3000375" y="1857375"/>
            <a:ext cx="3346450" cy="590550"/>
            <a:chOff x="1904982" y="1404923"/>
            <a:chExt cx="5275262" cy="930275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1904982" y="1404923"/>
              <a:ext cx="5275262" cy="930275"/>
            </a:xfrm>
            <a:prstGeom prst="roundRect">
              <a:avLst>
                <a:gd name="adj" fmla="val 19262"/>
              </a:avLst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charset="-122"/>
                <a:ea typeface="时尚中黑简体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1930007" y="1429930"/>
              <a:ext cx="5195182" cy="855253"/>
            </a:xfrm>
            <a:prstGeom prst="roundRect">
              <a:avLst/>
            </a:prstGeom>
            <a:gradFill>
              <a:gsLst>
                <a:gs pos="46000">
                  <a:schemeClr val="bg1"/>
                </a:gs>
                <a:gs pos="0">
                  <a:schemeClr val="bg1"/>
                </a:gs>
                <a:gs pos="47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charset="-122"/>
                <a:ea typeface="时尚中黑简体" charset="-122"/>
              </a:endParaRPr>
            </a:p>
          </p:txBody>
        </p:sp>
        <p:sp>
          <p:nvSpPr>
            <p:cNvPr id="12" name="同侧圆角矩形 11"/>
            <p:cNvSpPr/>
            <p:nvPr/>
          </p:nvSpPr>
          <p:spPr bwMode="auto">
            <a:xfrm rot="16200000">
              <a:off x="1798911" y="1598552"/>
              <a:ext cx="807738" cy="505504"/>
            </a:xfrm>
            <a:prstGeom prst="round2SameRect">
              <a:avLst>
                <a:gd name="adj1" fmla="val 24886"/>
                <a:gd name="adj2" fmla="val 0"/>
              </a:avLst>
            </a:prstGeom>
            <a:solidFill>
              <a:srgbClr val="2F38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charset="-122"/>
                <a:ea typeface="时尚中黑简体" charset="-122"/>
              </a:endParaRPr>
            </a:p>
          </p:txBody>
        </p:sp>
        <p:sp>
          <p:nvSpPr>
            <p:cNvPr id="13" name="L 形 12"/>
            <p:cNvSpPr/>
            <p:nvPr/>
          </p:nvSpPr>
          <p:spPr bwMode="auto">
            <a:xfrm rot="13500000">
              <a:off x="2025302" y="1742277"/>
              <a:ext cx="240195" cy="240172"/>
            </a:xfrm>
            <a:prstGeom prst="corner">
              <a:avLst>
                <a:gd name="adj1" fmla="val 26712"/>
                <a:gd name="adj2" fmla="val 26712"/>
              </a:avLst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charset="-122"/>
                <a:ea typeface="时尚中黑简体" charset="-122"/>
              </a:endParaRPr>
            </a:p>
          </p:txBody>
        </p:sp>
      </p:grpSp>
      <p:grpSp>
        <p:nvGrpSpPr>
          <p:cNvPr id="3075" name="组合 15"/>
          <p:cNvGrpSpPr>
            <a:grpSpLocks/>
          </p:cNvGrpSpPr>
          <p:nvPr/>
        </p:nvGrpSpPr>
        <p:grpSpPr bwMode="auto">
          <a:xfrm>
            <a:off x="3000375" y="2571750"/>
            <a:ext cx="3346450" cy="590550"/>
            <a:chOff x="1904982" y="1404923"/>
            <a:chExt cx="5275262" cy="930275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1904982" y="1404923"/>
              <a:ext cx="5275262" cy="930275"/>
            </a:xfrm>
            <a:prstGeom prst="roundRect">
              <a:avLst>
                <a:gd name="adj" fmla="val 19262"/>
              </a:avLst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charset="-122"/>
                <a:ea typeface="时尚中黑简体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1930007" y="1429930"/>
              <a:ext cx="5195182" cy="855253"/>
            </a:xfrm>
            <a:prstGeom prst="roundRect">
              <a:avLst/>
            </a:prstGeom>
            <a:gradFill>
              <a:gsLst>
                <a:gs pos="46000">
                  <a:schemeClr val="bg1"/>
                </a:gs>
                <a:gs pos="0">
                  <a:schemeClr val="bg1"/>
                </a:gs>
                <a:gs pos="47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charset="-122"/>
                <a:ea typeface="时尚中黑简体" charset="-122"/>
              </a:endParaRPr>
            </a:p>
          </p:txBody>
        </p:sp>
        <p:sp>
          <p:nvSpPr>
            <p:cNvPr id="19" name="同侧圆角矩形 18"/>
            <p:cNvSpPr/>
            <p:nvPr/>
          </p:nvSpPr>
          <p:spPr bwMode="auto">
            <a:xfrm rot="16200000">
              <a:off x="1798911" y="1598552"/>
              <a:ext cx="807738" cy="505504"/>
            </a:xfrm>
            <a:prstGeom prst="round2SameRect">
              <a:avLst>
                <a:gd name="adj1" fmla="val 24886"/>
                <a:gd name="adj2" fmla="val 0"/>
              </a:avLst>
            </a:prstGeom>
            <a:solidFill>
              <a:srgbClr val="E9BD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charset="-122"/>
                <a:ea typeface="时尚中黑简体" charset="-122"/>
              </a:endParaRPr>
            </a:p>
          </p:txBody>
        </p:sp>
        <p:sp>
          <p:nvSpPr>
            <p:cNvPr id="20" name="L 形 19"/>
            <p:cNvSpPr/>
            <p:nvPr/>
          </p:nvSpPr>
          <p:spPr bwMode="auto">
            <a:xfrm rot="13500000">
              <a:off x="2025302" y="1742277"/>
              <a:ext cx="240195" cy="240172"/>
            </a:xfrm>
            <a:prstGeom prst="corner">
              <a:avLst>
                <a:gd name="adj1" fmla="val 26712"/>
                <a:gd name="adj2" fmla="val 26712"/>
              </a:avLst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charset="-122"/>
                <a:ea typeface="时尚中黑简体" charset="-122"/>
              </a:endParaRPr>
            </a:p>
          </p:txBody>
        </p:sp>
      </p:grpSp>
      <p:grpSp>
        <p:nvGrpSpPr>
          <p:cNvPr id="3076" name="组合 20"/>
          <p:cNvGrpSpPr>
            <a:grpSpLocks/>
          </p:cNvGrpSpPr>
          <p:nvPr/>
        </p:nvGrpSpPr>
        <p:grpSpPr bwMode="auto">
          <a:xfrm>
            <a:off x="3000375" y="3286125"/>
            <a:ext cx="3346450" cy="590550"/>
            <a:chOff x="1904982" y="1404923"/>
            <a:chExt cx="5275262" cy="930275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1904982" y="1404923"/>
              <a:ext cx="5275262" cy="930275"/>
            </a:xfrm>
            <a:prstGeom prst="roundRect">
              <a:avLst>
                <a:gd name="adj" fmla="val 19262"/>
              </a:avLst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charset="-122"/>
                <a:ea typeface="时尚中黑简体" charset="-122"/>
              </a:endParaRPr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1930007" y="1429930"/>
              <a:ext cx="5195182" cy="855253"/>
            </a:xfrm>
            <a:prstGeom prst="roundRect">
              <a:avLst/>
            </a:prstGeom>
            <a:gradFill>
              <a:gsLst>
                <a:gs pos="46000">
                  <a:schemeClr val="bg1"/>
                </a:gs>
                <a:gs pos="0">
                  <a:schemeClr val="bg1"/>
                </a:gs>
                <a:gs pos="47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charset="-122"/>
                <a:ea typeface="时尚中黑简体" charset="-122"/>
              </a:endParaRPr>
            </a:p>
          </p:txBody>
        </p:sp>
        <p:sp>
          <p:nvSpPr>
            <p:cNvPr id="24" name="同侧圆角矩形 23"/>
            <p:cNvSpPr/>
            <p:nvPr/>
          </p:nvSpPr>
          <p:spPr bwMode="auto">
            <a:xfrm rot="16200000">
              <a:off x="1798911" y="1598552"/>
              <a:ext cx="807738" cy="505504"/>
            </a:xfrm>
            <a:prstGeom prst="round2SameRect">
              <a:avLst>
                <a:gd name="adj1" fmla="val 24886"/>
                <a:gd name="adj2" fmla="val 0"/>
              </a:avLst>
            </a:prstGeom>
            <a:solidFill>
              <a:srgbClr val="2F38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charset="-122"/>
                <a:ea typeface="时尚中黑简体" charset="-122"/>
              </a:endParaRPr>
            </a:p>
          </p:txBody>
        </p:sp>
        <p:sp>
          <p:nvSpPr>
            <p:cNvPr id="25" name="L 形 24"/>
            <p:cNvSpPr/>
            <p:nvPr/>
          </p:nvSpPr>
          <p:spPr bwMode="auto">
            <a:xfrm rot="13500000">
              <a:off x="2025302" y="1742277"/>
              <a:ext cx="240195" cy="240172"/>
            </a:xfrm>
            <a:prstGeom prst="corner">
              <a:avLst>
                <a:gd name="adj1" fmla="val 26712"/>
                <a:gd name="adj2" fmla="val 26712"/>
              </a:avLst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charset="-122"/>
                <a:ea typeface="时尚中黑简体" charset="-122"/>
              </a:endParaRPr>
            </a:p>
          </p:txBody>
        </p:sp>
      </p:grpSp>
      <p:grpSp>
        <p:nvGrpSpPr>
          <p:cNvPr id="3077" name="组合 25"/>
          <p:cNvGrpSpPr>
            <a:grpSpLocks/>
          </p:cNvGrpSpPr>
          <p:nvPr/>
        </p:nvGrpSpPr>
        <p:grpSpPr bwMode="auto">
          <a:xfrm>
            <a:off x="3000375" y="4000500"/>
            <a:ext cx="3346450" cy="590550"/>
            <a:chOff x="1904982" y="1404923"/>
            <a:chExt cx="5275262" cy="930275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1904982" y="1404923"/>
              <a:ext cx="5275262" cy="930275"/>
            </a:xfrm>
            <a:prstGeom prst="roundRect">
              <a:avLst>
                <a:gd name="adj" fmla="val 19262"/>
              </a:avLst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charset="-122"/>
                <a:ea typeface="时尚中黑简体" charset="-122"/>
              </a:endParaRPr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1930007" y="1429930"/>
              <a:ext cx="5195182" cy="855253"/>
            </a:xfrm>
            <a:prstGeom prst="roundRect">
              <a:avLst/>
            </a:prstGeom>
            <a:gradFill>
              <a:gsLst>
                <a:gs pos="46000">
                  <a:schemeClr val="bg1"/>
                </a:gs>
                <a:gs pos="0">
                  <a:schemeClr val="bg1"/>
                </a:gs>
                <a:gs pos="47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charset="-122"/>
                <a:ea typeface="时尚中黑简体" charset="-122"/>
              </a:endParaRPr>
            </a:p>
          </p:txBody>
        </p:sp>
        <p:sp>
          <p:nvSpPr>
            <p:cNvPr id="29" name="同侧圆角矩形 28"/>
            <p:cNvSpPr/>
            <p:nvPr/>
          </p:nvSpPr>
          <p:spPr bwMode="auto">
            <a:xfrm rot="16200000">
              <a:off x="1798911" y="1598552"/>
              <a:ext cx="807738" cy="505504"/>
            </a:xfrm>
            <a:prstGeom prst="round2SameRect">
              <a:avLst>
                <a:gd name="adj1" fmla="val 24886"/>
                <a:gd name="adj2" fmla="val 0"/>
              </a:avLst>
            </a:prstGeom>
            <a:solidFill>
              <a:srgbClr val="E9BD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charset="-122"/>
                <a:ea typeface="时尚中黑简体" charset="-122"/>
              </a:endParaRPr>
            </a:p>
          </p:txBody>
        </p:sp>
        <p:sp>
          <p:nvSpPr>
            <p:cNvPr id="30" name="L 形 29"/>
            <p:cNvSpPr/>
            <p:nvPr/>
          </p:nvSpPr>
          <p:spPr bwMode="auto">
            <a:xfrm rot="13500000">
              <a:off x="2025302" y="1742277"/>
              <a:ext cx="240195" cy="240172"/>
            </a:xfrm>
            <a:prstGeom prst="corner">
              <a:avLst>
                <a:gd name="adj1" fmla="val 26712"/>
                <a:gd name="adj2" fmla="val 26712"/>
              </a:avLst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charset="-122"/>
                <a:ea typeface="时尚中黑简体" charset="-122"/>
              </a:endParaRPr>
            </a:p>
          </p:txBody>
        </p:sp>
      </p:grpSp>
      <p:sp>
        <p:nvSpPr>
          <p:cNvPr id="307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2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1000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3083" name="矩形 20"/>
          <p:cNvSpPr>
            <a:spLocks noChangeArrowheads="1"/>
          </p:cNvSpPr>
          <p:nvPr/>
        </p:nvSpPr>
        <p:spPr bwMode="auto">
          <a:xfrm>
            <a:off x="3989388" y="2662238"/>
            <a:ext cx="14300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require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4" name="矩形 21"/>
          <p:cNvSpPr>
            <a:spLocks noChangeArrowheads="1"/>
          </p:cNvSpPr>
          <p:nvPr/>
        </p:nvSpPr>
        <p:spPr bwMode="auto">
          <a:xfrm>
            <a:off x="3989388" y="1947863"/>
            <a:ext cx="18950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CommonJS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5" name="矩形 22"/>
          <p:cNvSpPr>
            <a:spLocks noChangeArrowheads="1"/>
          </p:cNvSpPr>
          <p:nvPr/>
        </p:nvSpPr>
        <p:spPr bwMode="auto">
          <a:xfrm>
            <a:off x="3990975" y="3376613"/>
            <a:ext cx="15919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resource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6" name="矩形 22"/>
          <p:cNvSpPr>
            <a:spLocks noChangeArrowheads="1"/>
          </p:cNvSpPr>
          <p:nvPr/>
        </p:nvSpPr>
        <p:spPr bwMode="auto">
          <a:xfrm>
            <a:off x="3989388" y="4090988"/>
            <a:ext cx="15488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dns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cdn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872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14"/>
          <p:cNvGrpSpPr>
            <a:grpSpLocks/>
          </p:cNvGrpSpPr>
          <p:nvPr/>
        </p:nvGrpSpPr>
        <p:grpSpPr bwMode="auto">
          <a:xfrm>
            <a:off x="3000375" y="1857375"/>
            <a:ext cx="3346450" cy="590550"/>
            <a:chOff x="1904982" y="1404923"/>
            <a:chExt cx="5275262" cy="930275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1904982" y="1404923"/>
              <a:ext cx="5275262" cy="930275"/>
            </a:xfrm>
            <a:prstGeom prst="roundRect">
              <a:avLst>
                <a:gd name="adj" fmla="val 19262"/>
              </a:avLst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charset="-122"/>
                <a:ea typeface="时尚中黑简体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1930007" y="1429930"/>
              <a:ext cx="5195182" cy="855253"/>
            </a:xfrm>
            <a:prstGeom prst="roundRect">
              <a:avLst/>
            </a:prstGeom>
            <a:gradFill>
              <a:gsLst>
                <a:gs pos="46000">
                  <a:schemeClr val="bg1"/>
                </a:gs>
                <a:gs pos="0">
                  <a:schemeClr val="bg1"/>
                </a:gs>
                <a:gs pos="47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charset="-122"/>
                <a:ea typeface="时尚中黑简体" charset="-122"/>
              </a:endParaRPr>
            </a:p>
          </p:txBody>
        </p:sp>
        <p:sp>
          <p:nvSpPr>
            <p:cNvPr id="12" name="同侧圆角矩形 11"/>
            <p:cNvSpPr/>
            <p:nvPr/>
          </p:nvSpPr>
          <p:spPr bwMode="auto">
            <a:xfrm rot="16200000">
              <a:off x="1798911" y="1598552"/>
              <a:ext cx="807738" cy="505504"/>
            </a:xfrm>
            <a:prstGeom prst="round2SameRect">
              <a:avLst>
                <a:gd name="adj1" fmla="val 24886"/>
                <a:gd name="adj2" fmla="val 0"/>
              </a:avLst>
            </a:prstGeom>
            <a:solidFill>
              <a:srgbClr val="2F38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charset="-122"/>
                <a:ea typeface="时尚中黑简体" charset="-122"/>
              </a:endParaRPr>
            </a:p>
          </p:txBody>
        </p:sp>
        <p:sp>
          <p:nvSpPr>
            <p:cNvPr id="13" name="L 形 12"/>
            <p:cNvSpPr/>
            <p:nvPr/>
          </p:nvSpPr>
          <p:spPr bwMode="auto">
            <a:xfrm rot="13500000">
              <a:off x="2025302" y="1742277"/>
              <a:ext cx="240195" cy="240172"/>
            </a:xfrm>
            <a:prstGeom prst="corner">
              <a:avLst>
                <a:gd name="adj1" fmla="val 26712"/>
                <a:gd name="adj2" fmla="val 26712"/>
              </a:avLst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charset="-122"/>
                <a:ea typeface="时尚中黑简体" charset="-122"/>
              </a:endParaRPr>
            </a:p>
          </p:txBody>
        </p:sp>
      </p:grpSp>
      <p:grpSp>
        <p:nvGrpSpPr>
          <p:cNvPr id="3075" name="组合 15"/>
          <p:cNvGrpSpPr>
            <a:grpSpLocks/>
          </p:cNvGrpSpPr>
          <p:nvPr/>
        </p:nvGrpSpPr>
        <p:grpSpPr bwMode="auto">
          <a:xfrm>
            <a:off x="3000375" y="2571750"/>
            <a:ext cx="3346450" cy="590550"/>
            <a:chOff x="1904982" y="1404923"/>
            <a:chExt cx="5275262" cy="930275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1904982" y="1404923"/>
              <a:ext cx="5275262" cy="930275"/>
            </a:xfrm>
            <a:prstGeom prst="roundRect">
              <a:avLst>
                <a:gd name="adj" fmla="val 19262"/>
              </a:avLst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charset="-122"/>
                <a:ea typeface="时尚中黑简体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1930007" y="1429930"/>
              <a:ext cx="5195182" cy="855253"/>
            </a:xfrm>
            <a:prstGeom prst="roundRect">
              <a:avLst/>
            </a:prstGeom>
            <a:gradFill>
              <a:gsLst>
                <a:gs pos="46000">
                  <a:schemeClr val="bg1"/>
                </a:gs>
                <a:gs pos="0">
                  <a:schemeClr val="bg1"/>
                </a:gs>
                <a:gs pos="47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charset="-122"/>
                <a:ea typeface="时尚中黑简体" charset="-122"/>
              </a:endParaRPr>
            </a:p>
          </p:txBody>
        </p:sp>
        <p:sp>
          <p:nvSpPr>
            <p:cNvPr id="19" name="同侧圆角矩形 18"/>
            <p:cNvSpPr/>
            <p:nvPr/>
          </p:nvSpPr>
          <p:spPr bwMode="auto">
            <a:xfrm rot="16200000">
              <a:off x="1798911" y="1598552"/>
              <a:ext cx="807738" cy="505504"/>
            </a:xfrm>
            <a:prstGeom prst="round2SameRect">
              <a:avLst>
                <a:gd name="adj1" fmla="val 24886"/>
                <a:gd name="adj2" fmla="val 0"/>
              </a:avLst>
            </a:prstGeom>
            <a:solidFill>
              <a:srgbClr val="E9BD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charset="-122"/>
                <a:ea typeface="时尚中黑简体" charset="-122"/>
              </a:endParaRPr>
            </a:p>
          </p:txBody>
        </p:sp>
        <p:sp>
          <p:nvSpPr>
            <p:cNvPr id="20" name="L 形 19"/>
            <p:cNvSpPr/>
            <p:nvPr/>
          </p:nvSpPr>
          <p:spPr bwMode="auto">
            <a:xfrm rot="13500000">
              <a:off x="2025302" y="1742277"/>
              <a:ext cx="240195" cy="240172"/>
            </a:xfrm>
            <a:prstGeom prst="corner">
              <a:avLst>
                <a:gd name="adj1" fmla="val 26712"/>
                <a:gd name="adj2" fmla="val 26712"/>
              </a:avLst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charset="-122"/>
                <a:ea typeface="时尚中黑简体" charset="-122"/>
              </a:endParaRPr>
            </a:p>
          </p:txBody>
        </p:sp>
      </p:grpSp>
      <p:grpSp>
        <p:nvGrpSpPr>
          <p:cNvPr id="3076" name="组合 20"/>
          <p:cNvGrpSpPr>
            <a:grpSpLocks/>
          </p:cNvGrpSpPr>
          <p:nvPr/>
        </p:nvGrpSpPr>
        <p:grpSpPr bwMode="auto">
          <a:xfrm>
            <a:off x="3000375" y="3286125"/>
            <a:ext cx="3346450" cy="590550"/>
            <a:chOff x="1904982" y="1404923"/>
            <a:chExt cx="5275262" cy="930275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1904982" y="1404923"/>
              <a:ext cx="5275262" cy="930275"/>
            </a:xfrm>
            <a:prstGeom prst="roundRect">
              <a:avLst>
                <a:gd name="adj" fmla="val 19262"/>
              </a:avLst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charset="-122"/>
                <a:ea typeface="时尚中黑简体" charset="-122"/>
              </a:endParaRPr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1930007" y="1429930"/>
              <a:ext cx="5195182" cy="855253"/>
            </a:xfrm>
            <a:prstGeom prst="roundRect">
              <a:avLst/>
            </a:prstGeom>
            <a:gradFill>
              <a:gsLst>
                <a:gs pos="46000">
                  <a:schemeClr val="bg1"/>
                </a:gs>
                <a:gs pos="0">
                  <a:schemeClr val="bg1"/>
                </a:gs>
                <a:gs pos="47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charset="-122"/>
                <a:ea typeface="时尚中黑简体" charset="-122"/>
              </a:endParaRPr>
            </a:p>
          </p:txBody>
        </p:sp>
        <p:sp>
          <p:nvSpPr>
            <p:cNvPr id="24" name="同侧圆角矩形 23"/>
            <p:cNvSpPr/>
            <p:nvPr/>
          </p:nvSpPr>
          <p:spPr bwMode="auto">
            <a:xfrm rot="16200000">
              <a:off x="1798911" y="1598552"/>
              <a:ext cx="807738" cy="505504"/>
            </a:xfrm>
            <a:prstGeom prst="round2SameRect">
              <a:avLst>
                <a:gd name="adj1" fmla="val 24886"/>
                <a:gd name="adj2" fmla="val 0"/>
              </a:avLst>
            </a:prstGeom>
            <a:solidFill>
              <a:srgbClr val="2F38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charset="-122"/>
                <a:ea typeface="时尚中黑简体" charset="-122"/>
              </a:endParaRPr>
            </a:p>
          </p:txBody>
        </p:sp>
        <p:sp>
          <p:nvSpPr>
            <p:cNvPr id="25" name="L 形 24"/>
            <p:cNvSpPr/>
            <p:nvPr/>
          </p:nvSpPr>
          <p:spPr bwMode="auto">
            <a:xfrm rot="13500000">
              <a:off x="2025302" y="1742277"/>
              <a:ext cx="240195" cy="240172"/>
            </a:xfrm>
            <a:prstGeom prst="corner">
              <a:avLst>
                <a:gd name="adj1" fmla="val 26712"/>
                <a:gd name="adj2" fmla="val 26712"/>
              </a:avLst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charset="-122"/>
                <a:ea typeface="时尚中黑简体" charset="-122"/>
              </a:endParaRPr>
            </a:p>
          </p:txBody>
        </p:sp>
      </p:grpSp>
      <p:grpSp>
        <p:nvGrpSpPr>
          <p:cNvPr id="3077" name="组合 25"/>
          <p:cNvGrpSpPr>
            <a:grpSpLocks/>
          </p:cNvGrpSpPr>
          <p:nvPr/>
        </p:nvGrpSpPr>
        <p:grpSpPr bwMode="auto">
          <a:xfrm>
            <a:off x="3000375" y="4000500"/>
            <a:ext cx="3346450" cy="590550"/>
            <a:chOff x="1904982" y="1404923"/>
            <a:chExt cx="5275262" cy="930275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1904982" y="1404923"/>
              <a:ext cx="5275262" cy="930275"/>
            </a:xfrm>
            <a:prstGeom prst="roundRect">
              <a:avLst>
                <a:gd name="adj" fmla="val 19262"/>
              </a:avLst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charset="-122"/>
                <a:ea typeface="时尚中黑简体" charset="-122"/>
              </a:endParaRPr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1930007" y="1429930"/>
              <a:ext cx="5195182" cy="855253"/>
            </a:xfrm>
            <a:prstGeom prst="roundRect">
              <a:avLst/>
            </a:prstGeom>
            <a:gradFill>
              <a:gsLst>
                <a:gs pos="46000">
                  <a:schemeClr val="bg1"/>
                </a:gs>
                <a:gs pos="0">
                  <a:schemeClr val="bg1"/>
                </a:gs>
                <a:gs pos="47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charset="-122"/>
                <a:ea typeface="时尚中黑简体" charset="-122"/>
              </a:endParaRPr>
            </a:p>
          </p:txBody>
        </p:sp>
        <p:sp>
          <p:nvSpPr>
            <p:cNvPr id="29" name="同侧圆角矩形 28"/>
            <p:cNvSpPr/>
            <p:nvPr/>
          </p:nvSpPr>
          <p:spPr bwMode="auto">
            <a:xfrm rot="16200000">
              <a:off x="1798911" y="1598552"/>
              <a:ext cx="807738" cy="505504"/>
            </a:xfrm>
            <a:prstGeom prst="round2SameRect">
              <a:avLst>
                <a:gd name="adj1" fmla="val 24886"/>
                <a:gd name="adj2" fmla="val 0"/>
              </a:avLst>
            </a:prstGeom>
            <a:solidFill>
              <a:srgbClr val="E9BD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charset="-122"/>
                <a:ea typeface="时尚中黑简体" charset="-122"/>
              </a:endParaRPr>
            </a:p>
          </p:txBody>
        </p:sp>
        <p:sp>
          <p:nvSpPr>
            <p:cNvPr id="30" name="L 形 29"/>
            <p:cNvSpPr/>
            <p:nvPr/>
          </p:nvSpPr>
          <p:spPr bwMode="auto">
            <a:xfrm rot="13500000">
              <a:off x="2025302" y="1742277"/>
              <a:ext cx="240195" cy="240172"/>
            </a:xfrm>
            <a:prstGeom prst="corner">
              <a:avLst>
                <a:gd name="adj1" fmla="val 26712"/>
                <a:gd name="adj2" fmla="val 26712"/>
              </a:avLst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charset="-122"/>
                <a:ea typeface="时尚中黑简体" charset="-122"/>
              </a:endParaRPr>
            </a:p>
          </p:txBody>
        </p:sp>
      </p:grpSp>
      <p:sp>
        <p:nvSpPr>
          <p:cNvPr id="307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2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1000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3083" name="矩形 20"/>
          <p:cNvSpPr>
            <a:spLocks noChangeArrowheads="1"/>
          </p:cNvSpPr>
          <p:nvPr/>
        </p:nvSpPr>
        <p:spPr bwMode="auto">
          <a:xfrm>
            <a:off x="3989388" y="2662238"/>
            <a:ext cx="14464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六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version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4" name="矩形 21"/>
          <p:cNvSpPr>
            <a:spLocks noChangeArrowheads="1"/>
          </p:cNvSpPr>
          <p:nvPr/>
        </p:nvSpPr>
        <p:spPr bwMode="auto">
          <a:xfrm>
            <a:off x="3989388" y="1947863"/>
            <a:ext cx="121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https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5" name="矩形 22"/>
          <p:cNvSpPr>
            <a:spLocks noChangeArrowheads="1"/>
          </p:cNvSpPr>
          <p:nvPr/>
        </p:nvSpPr>
        <p:spPr bwMode="auto">
          <a:xfrm>
            <a:off x="3990975" y="3376613"/>
            <a:ext cx="2031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、统一消息系统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6" name="矩形 22"/>
          <p:cNvSpPr>
            <a:spLocks noChangeArrowheads="1"/>
          </p:cNvSpPr>
          <p:nvPr/>
        </p:nvSpPr>
        <p:spPr bwMode="auto">
          <a:xfrm>
            <a:off x="3989388" y="4090988"/>
            <a:ext cx="18004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八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、文件服务器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357188" y="285750"/>
            <a:ext cx="28424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CommonJS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2"/>
          <p:cNvSpPr/>
          <p:nvPr/>
        </p:nvSpPr>
        <p:spPr>
          <a:xfrm>
            <a:off x="231775" y="1822450"/>
            <a:ext cx="2736850" cy="2159000"/>
          </a:xfrm>
          <a:custGeom>
            <a:avLst/>
            <a:gdLst/>
            <a:ahLst/>
            <a:cxnLst/>
            <a:rect l="l" t="t" r="r" b="b"/>
            <a:pathLst>
              <a:path w="3600400" h="2842090">
                <a:moveTo>
                  <a:pt x="1800200" y="0"/>
                </a:moveTo>
                <a:cubicBezTo>
                  <a:pt x="2794423" y="0"/>
                  <a:pt x="3600400" y="805977"/>
                  <a:pt x="3600400" y="1800200"/>
                </a:cubicBezTo>
                <a:cubicBezTo>
                  <a:pt x="3600400" y="2188690"/>
                  <a:pt x="3477342" y="2548437"/>
                  <a:pt x="3267426" y="2842090"/>
                </a:cubicBezTo>
                <a:lnTo>
                  <a:pt x="332975" y="2842090"/>
                </a:lnTo>
                <a:cubicBezTo>
                  <a:pt x="123060" y="2548437"/>
                  <a:pt x="0" y="2188690"/>
                  <a:pt x="0" y="1800200"/>
                </a:cubicBezTo>
                <a:cubicBezTo>
                  <a:pt x="0" y="805977"/>
                  <a:pt x="805977" y="0"/>
                  <a:pt x="1800200" y="0"/>
                </a:cubicBezTo>
                <a:close/>
              </a:path>
            </a:pathLst>
          </a:custGeom>
          <a:solidFill>
            <a:srgbClr val="2F385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2" name="椭圆 2"/>
          <p:cNvSpPr/>
          <p:nvPr/>
        </p:nvSpPr>
        <p:spPr>
          <a:xfrm>
            <a:off x="395288" y="2006600"/>
            <a:ext cx="2408237" cy="1974850"/>
          </a:xfrm>
          <a:custGeom>
            <a:avLst/>
            <a:gdLst/>
            <a:ahLst/>
            <a:cxnLst/>
            <a:rect l="l" t="t" r="r" b="b"/>
            <a:pathLst>
              <a:path w="3600400" h="2953855">
                <a:moveTo>
                  <a:pt x="1800200" y="0"/>
                </a:moveTo>
                <a:cubicBezTo>
                  <a:pt x="2794423" y="0"/>
                  <a:pt x="3600400" y="805977"/>
                  <a:pt x="3600400" y="1800200"/>
                </a:cubicBezTo>
                <a:cubicBezTo>
                  <a:pt x="3600400" y="2239327"/>
                  <a:pt x="3443171" y="2641730"/>
                  <a:pt x="3181542" y="2953855"/>
                </a:cubicBezTo>
                <a:lnTo>
                  <a:pt x="418859" y="2953855"/>
                </a:lnTo>
                <a:cubicBezTo>
                  <a:pt x="157230" y="2641730"/>
                  <a:pt x="0" y="2239327"/>
                  <a:pt x="0" y="1800200"/>
                </a:cubicBezTo>
                <a:cubicBezTo>
                  <a:pt x="0" y="805977"/>
                  <a:pt x="805977" y="0"/>
                  <a:pt x="1800200" y="0"/>
                </a:cubicBezTo>
                <a:close/>
              </a:path>
            </a:pathLst>
          </a:custGeom>
          <a:solidFill>
            <a:srgbClr val="E9BDB3"/>
          </a:solidFill>
          <a:ln w="25400" cap="flat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3" name="椭圆 2"/>
          <p:cNvSpPr/>
          <p:nvPr/>
        </p:nvSpPr>
        <p:spPr>
          <a:xfrm>
            <a:off x="3170238" y="1816100"/>
            <a:ext cx="2736850" cy="2160588"/>
          </a:xfrm>
          <a:custGeom>
            <a:avLst/>
            <a:gdLst/>
            <a:ahLst/>
            <a:cxnLst/>
            <a:rect l="l" t="t" r="r" b="b"/>
            <a:pathLst>
              <a:path w="3600400" h="2842090">
                <a:moveTo>
                  <a:pt x="1800200" y="0"/>
                </a:moveTo>
                <a:cubicBezTo>
                  <a:pt x="2794423" y="0"/>
                  <a:pt x="3600400" y="805977"/>
                  <a:pt x="3600400" y="1800200"/>
                </a:cubicBezTo>
                <a:cubicBezTo>
                  <a:pt x="3600400" y="2188690"/>
                  <a:pt x="3477342" y="2548437"/>
                  <a:pt x="3267426" y="2842090"/>
                </a:cubicBezTo>
                <a:lnTo>
                  <a:pt x="332975" y="2842090"/>
                </a:lnTo>
                <a:cubicBezTo>
                  <a:pt x="123060" y="2548437"/>
                  <a:pt x="0" y="2188690"/>
                  <a:pt x="0" y="1800200"/>
                </a:cubicBezTo>
                <a:cubicBezTo>
                  <a:pt x="0" y="805977"/>
                  <a:pt x="805977" y="0"/>
                  <a:pt x="1800200" y="0"/>
                </a:cubicBezTo>
                <a:close/>
              </a:path>
            </a:pathLst>
          </a:custGeom>
          <a:solidFill>
            <a:srgbClr val="2F385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4" name="椭圆 2"/>
          <p:cNvSpPr/>
          <p:nvPr/>
        </p:nvSpPr>
        <p:spPr>
          <a:xfrm>
            <a:off x="3335338" y="2000250"/>
            <a:ext cx="2408237" cy="1976438"/>
          </a:xfrm>
          <a:custGeom>
            <a:avLst/>
            <a:gdLst/>
            <a:ahLst/>
            <a:cxnLst/>
            <a:rect l="l" t="t" r="r" b="b"/>
            <a:pathLst>
              <a:path w="3600400" h="2953855">
                <a:moveTo>
                  <a:pt x="1800200" y="0"/>
                </a:moveTo>
                <a:cubicBezTo>
                  <a:pt x="2794423" y="0"/>
                  <a:pt x="3600400" y="805977"/>
                  <a:pt x="3600400" y="1800200"/>
                </a:cubicBezTo>
                <a:cubicBezTo>
                  <a:pt x="3600400" y="2239327"/>
                  <a:pt x="3443171" y="2641730"/>
                  <a:pt x="3181542" y="2953855"/>
                </a:cubicBezTo>
                <a:lnTo>
                  <a:pt x="418859" y="2953855"/>
                </a:lnTo>
                <a:cubicBezTo>
                  <a:pt x="157230" y="2641730"/>
                  <a:pt x="0" y="2239327"/>
                  <a:pt x="0" y="1800200"/>
                </a:cubicBezTo>
                <a:cubicBezTo>
                  <a:pt x="0" y="805977"/>
                  <a:pt x="805977" y="0"/>
                  <a:pt x="1800200" y="0"/>
                </a:cubicBezTo>
                <a:close/>
              </a:path>
            </a:pathLst>
          </a:custGeom>
          <a:solidFill>
            <a:srgbClr val="E9BDB3"/>
          </a:solidFill>
          <a:ln w="25400" cap="flat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5" name="椭圆 2"/>
          <p:cNvSpPr/>
          <p:nvPr/>
        </p:nvSpPr>
        <p:spPr>
          <a:xfrm>
            <a:off x="6121400" y="1816100"/>
            <a:ext cx="2736850" cy="2160588"/>
          </a:xfrm>
          <a:custGeom>
            <a:avLst/>
            <a:gdLst/>
            <a:ahLst/>
            <a:cxnLst/>
            <a:rect l="l" t="t" r="r" b="b"/>
            <a:pathLst>
              <a:path w="3600400" h="2842090">
                <a:moveTo>
                  <a:pt x="1800200" y="0"/>
                </a:moveTo>
                <a:cubicBezTo>
                  <a:pt x="2794423" y="0"/>
                  <a:pt x="3600400" y="805977"/>
                  <a:pt x="3600400" y="1800200"/>
                </a:cubicBezTo>
                <a:cubicBezTo>
                  <a:pt x="3600400" y="2188690"/>
                  <a:pt x="3477342" y="2548437"/>
                  <a:pt x="3267426" y="2842090"/>
                </a:cubicBezTo>
                <a:lnTo>
                  <a:pt x="332975" y="2842090"/>
                </a:lnTo>
                <a:cubicBezTo>
                  <a:pt x="123060" y="2548437"/>
                  <a:pt x="0" y="2188690"/>
                  <a:pt x="0" y="1800200"/>
                </a:cubicBezTo>
                <a:cubicBezTo>
                  <a:pt x="0" y="805977"/>
                  <a:pt x="805977" y="0"/>
                  <a:pt x="1800200" y="0"/>
                </a:cubicBezTo>
                <a:close/>
              </a:path>
            </a:pathLst>
          </a:custGeom>
          <a:solidFill>
            <a:srgbClr val="2F385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6" name="椭圆 2"/>
          <p:cNvSpPr/>
          <p:nvPr/>
        </p:nvSpPr>
        <p:spPr>
          <a:xfrm>
            <a:off x="6286500" y="2000250"/>
            <a:ext cx="2408238" cy="1976438"/>
          </a:xfrm>
          <a:custGeom>
            <a:avLst/>
            <a:gdLst/>
            <a:ahLst/>
            <a:cxnLst/>
            <a:rect l="l" t="t" r="r" b="b"/>
            <a:pathLst>
              <a:path w="3600400" h="2953855">
                <a:moveTo>
                  <a:pt x="1800200" y="0"/>
                </a:moveTo>
                <a:cubicBezTo>
                  <a:pt x="2794423" y="0"/>
                  <a:pt x="3600400" y="805977"/>
                  <a:pt x="3600400" y="1800200"/>
                </a:cubicBezTo>
                <a:cubicBezTo>
                  <a:pt x="3600400" y="2239327"/>
                  <a:pt x="3443171" y="2641730"/>
                  <a:pt x="3181542" y="2953855"/>
                </a:cubicBezTo>
                <a:lnTo>
                  <a:pt x="418859" y="2953855"/>
                </a:lnTo>
                <a:cubicBezTo>
                  <a:pt x="157230" y="2641730"/>
                  <a:pt x="0" y="2239327"/>
                  <a:pt x="0" y="1800200"/>
                </a:cubicBezTo>
                <a:cubicBezTo>
                  <a:pt x="0" y="805977"/>
                  <a:pt x="805977" y="0"/>
                  <a:pt x="1800200" y="0"/>
                </a:cubicBezTo>
                <a:close/>
              </a:path>
            </a:pathLst>
          </a:custGeom>
          <a:solidFill>
            <a:srgbClr val="E9BDB3"/>
          </a:solidFill>
          <a:ln w="25400" cap="flat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4109" name="矩形 12"/>
          <p:cNvSpPr>
            <a:spLocks noChangeArrowheads="1"/>
          </p:cNvSpPr>
          <p:nvPr/>
        </p:nvSpPr>
        <p:spPr bwMode="auto">
          <a:xfrm>
            <a:off x="785813" y="3000375"/>
            <a:ext cx="13660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seajs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-wrap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0" name="矩形 13"/>
          <p:cNvSpPr>
            <a:spLocks noChangeArrowheads="1"/>
          </p:cNvSpPr>
          <p:nvPr/>
        </p:nvSpPr>
        <p:spPr bwMode="auto">
          <a:xfrm>
            <a:off x="6788150" y="2928938"/>
            <a:ext cx="12887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webstorm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1" name="矩形 14"/>
          <p:cNvSpPr>
            <a:spLocks noChangeArrowheads="1"/>
          </p:cNvSpPr>
          <p:nvPr/>
        </p:nvSpPr>
        <p:spPr bwMode="auto">
          <a:xfrm>
            <a:off x="3714750" y="3000375"/>
            <a:ext cx="16594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Nodejs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中间件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C0504D">
                <a:tint val="45000"/>
                <a:satMod val="400000"/>
              </a:srgbClr>
            </a:duotone>
            <a:extLst/>
          </a:blip>
          <a:srcRect t="-33684"/>
          <a:stretch/>
        </p:blipFill>
        <p:spPr bwMode="auto">
          <a:xfrm rot="10800000" flipH="1">
            <a:off x="0" y="3972595"/>
            <a:ext cx="9144000" cy="456536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8" name="矩形 6"/>
          <p:cNvSpPr>
            <a:spLocks noChangeArrowheads="1"/>
          </p:cNvSpPr>
          <p:nvPr/>
        </p:nvSpPr>
        <p:spPr bwMode="auto">
          <a:xfrm>
            <a:off x="357188" y="285750"/>
            <a:ext cx="42766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二、前台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require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后台模块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57500" y="5011738"/>
            <a:ext cx="4119563" cy="1044575"/>
          </a:xfrm>
          <a:prstGeom prst="roundRect">
            <a:avLst>
              <a:gd name="adj" fmla="val 4910"/>
            </a:avLst>
          </a:prstGeom>
          <a:solidFill>
            <a:srgbClr val="E9BDB3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32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857500" y="5011738"/>
            <a:ext cx="1219200" cy="1044575"/>
          </a:xfrm>
          <a:prstGeom prst="roundRect">
            <a:avLst>
              <a:gd name="adj" fmla="val 4910"/>
            </a:avLst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101600" algn="l" rotWithShape="0">
              <a:prstClr val="black">
                <a:alpha val="8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868613" y="3968750"/>
            <a:ext cx="4117975" cy="1042988"/>
          </a:xfrm>
          <a:prstGeom prst="roundRect">
            <a:avLst>
              <a:gd name="adj" fmla="val 4910"/>
            </a:avLst>
          </a:prstGeom>
          <a:solidFill>
            <a:schemeClr val="tx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32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857500" y="2932113"/>
            <a:ext cx="4119563" cy="1042987"/>
          </a:xfrm>
          <a:prstGeom prst="roundRect">
            <a:avLst>
              <a:gd name="adj" fmla="val 4910"/>
            </a:avLst>
          </a:prstGeom>
          <a:solidFill>
            <a:srgbClr val="E9BDB3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32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857500" y="2932113"/>
            <a:ext cx="1219200" cy="1042987"/>
          </a:xfrm>
          <a:prstGeom prst="roundRect">
            <a:avLst>
              <a:gd name="adj" fmla="val 4910"/>
            </a:avLst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101600" algn="l" rotWithShape="0">
              <a:prstClr val="black">
                <a:alpha val="8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868613" y="1882775"/>
            <a:ext cx="4117975" cy="1042988"/>
          </a:xfrm>
          <a:prstGeom prst="roundRect">
            <a:avLst>
              <a:gd name="adj" fmla="val 4910"/>
            </a:avLst>
          </a:prstGeom>
          <a:solidFill>
            <a:schemeClr val="tx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32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857500" y="844550"/>
            <a:ext cx="4119563" cy="1044575"/>
          </a:xfrm>
          <a:prstGeom prst="roundRect">
            <a:avLst>
              <a:gd name="adj" fmla="val 4910"/>
            </a:avLst>
          </a:prstGeom>
          <a:solidFill>
            <a:srgbClr val="E9BDB3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32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857500" y="844550"/>
            <a:ext cx="1219200" cy="1044575"/>
          </a:xfrm>
          <a:prstGeom prst="roundRect">
            <a:avLst>
              <a:gd name="adj" fmla="val 4910"/>
            </a:avLst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101600" algn="l" rotWithShape="0">
              <a:prstClr val="black">
                <a:alpha val="8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8207" name="矩形 12"/>
          <p:cNvSpPr>
            <a:spLocks noChangeArrowheads="1"/>
          </p:cNvSpPr>
          <p:nvPr/>
        </p:nvSpPr>
        <p:spPr bwMode="auto">
          <a:xfrm>
            <a:off x="3347864" y="4357688"/>
            <a:ext cx="36808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服务器桩代码：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module.js/call.js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08" name="矩形 13"/>
          <p:cNvSpPr>
            <a:spLocks noChangeArrowheads="1"/>
          </p:cNvSpPr>
          <p:nvPr/>
        </p:nvSpPr>
        <p:spPr bwMode="auto">
          <a:xfrm>
            <a:off x="4087994" y="1052736"/>
            <a:ext cx="286027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xxx=require(“xxx”)</a:t>
            </a: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xxx.action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(arg1,arg2)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09" name="矩形 14"/>
          <p:cNvSpPr>
            <a:spLocks noChangeArrowheads="1"/>
          </p:cNvSpPr>
          <p:nvPr/>
        </p:nvSpPr>
        <p:spPr bwMode="auto">
          <a:xfrm>
            <a:off x="2987824" y="3140968"/>
            <a:ext cx="46385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req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[“xxx”,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action”,[arg1,arg2]]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[null/err,result1,result2,…]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0" name="矩形 15"/>
          <p:cNvSpPr>
            <a:spLocks noChangeArrowheads="1"/>
          </p:cNvSpPr>
          <p:nvPr/>
        </p:nvSpPr>
        <p:spPr bwMode="auto">
          <a:xfrm>
            <a:off x="4258614" y="5373216"/>
            <a:ext cx="24736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xxx.action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(arg1,arg2)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1" name="矩形 14"/>
          <p:cNvSpPr>
            <a:spLocks noChangeArrowheads="1"/>
          </p:cNvSpPr>
          <p:nvPr/>
        </p:nvSpPr>
        <p:spPr bwMode="auto">
          <a:xfrm>
            <a:off x="3419872" y="2204864"/>
            <a:ext cx="2987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浏览器桩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_require.js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59832" y="105273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浏览器端代码</a:t>
            </a:r>
            <a:endParaRPr lang="zh-CN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059832" y="5229200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服务</a:t>
            </a:r>
            <a:r>
              <a:rPr lang="zh-CN" altLang="en-US" b="1" dirty="0" smtClean="0"/>
              <a:t>器端代码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2025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/>
          <p:cNvSpPr>
            <a:spLocks noChangeArrowheads="1"/>
          </p:cNvSpPr>
          <p:nvPr/>
        </p:nvSpPr>
        <p:spPr bwMode="auto">
          <a:xfrm>
            <a:off x="357188" y="285750"/>
            <a:ext cx="23706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resource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8"/>
          <p:cNvSpPr/>
          <p:nvPr/>
        </p:nvSpPr>
        <p:spPr bwMode="auto">
          <a:xfrm>
            <a:off x="428625" y="1705770"/>
            <a:ext cx="2627313" cy="446087"/>
          </a:xfrm>
          <a:custGeom>
            <a:avLst/>
            <a:gdLst>
              <a:gd name="connsiteX0" fmla="*/ 0 w 2880320"/>
              <a:gd name="connsiteY0" fmla="*/ 0 h 504056"/>
              <a:gd name="connsiteX1" fmla="*/ 2880320 w 2880320"/>
              <a:gd name="connsiteY1" fmla="*/ 0 h 504056"/>
              <a:gd name="connsiteX2" fmla="*/ 2880320 w 2880320"/>
              <a:gd name="connsiteY2" fmla="*/ 504056 h 504056"/>
              <a:gd name="connsiteX3" fmla="*/ 0 w 2880320"/>
              <a:gd name="connsiteY3" fmla="*/ 504056 h 504056"/>
              <a:gd name="connsiteX4" fmla="*/ 0 w 2880320"/>
              <a:gd name="connsiteY4" fmla="*/ 0 h 504056"/>
              <a:gd name="connsiteX0" fmla="*/ 275771 w 2880320"/>
              <a:gd name="connsiteY0" fmla="*/ 14514 h 504056"/>
              <a:gd name="connsiteX1" fmla="*/ 2880320 w 2880320"/>
              <a:gd name="connsiteY1" fmla="*/ 0 h 504056"/>
              <a:gd name="connsiteX2" fmla="*/ 2880320 w 2880320"/>
              <a:gd name="connsiteY2" fmla="*/ 504056 h 504056"/>
              <a:gd name="connsiteX3" fmla="*/ 0 w 2880320"/>
              <a:gd name="connsiteY3" fmla="*/ 504056 h 504056"/>
              <a:gd name="connsiteX4" fmla="*/ 275771 w 2880320"/>
              <a:gd name="connsiteY4" fmla="*/ 14514 h 504056"/>
              <a:gd name="connsiteX0" fmla="*/ 275771 w 2880320"/>
              <a:gd name="connsiteY0" fmla="*/ 14514 h 504056"/>
              <a:gd name="connsiteX1" fmla="*/ 2546492 w 2880320"/>
              <a:gd name="connsiteY1" fmla="*/ 0 h 504056"/>
              <a:gd name="connsiteX2" fmla="*/ 2880320 w 2880320"/>
              <a:gd name="connsiteY2" fmla="*/ 504056 h 504056"/>
              <a:gd name="connsiteX3" fmla="*/ 0 w 2880320"/>
              <a:gd name="connsiteY3" fmla="*/ 504056 h 504056"/>
              <a:gd name="connsiteX4" fmla="*/ 275771 w 2880320"/>
              <a:gd name="connsiteY4" fmla="*/ 14514 h 504056"/>
              <a:gd name="connsiteX0" fmla="*/ 275771 w 2880320"/>
              <a:gd name="connsiteY0" fmla="*/ 0 h 489542"/>
              <a:gd name="connsiteX1" fmla="*/ 2677120 w 2880320"/>
              <a:gd name="connsiteY1" fmla="*/ 1 h 489542"/>
              <a:gd name="connsiteX2" fmla="*/ 2880320 w 2880320"/>
              <a:gd name="connsiteY2" fmla="*/ 489542 h 489542"/>
              <a:gd name="connsiteX3" fmla="*/ 0 w 2880320"/>
              <a:gd name="connsiteY3" fmla="*/ 489542 h 489542"/>
              <a:gd name="connsiteX4" fmla="*/ 275771 w 2880320"/>
              <a:gd name="connsiteY4" fmla="*/ 0 h 489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0" h="489542">
                <a:moveTo>
                  <a:pt x="275771" y="0"/>
                </a:moveTo>
                <a:lnTo>
                  <a:pt x="2677120" y="1"/>
                </a:lnTo>
                <a:lnTo>
                  <a:pt x="2880320" y="489542"/>
                </a:lnTo>
                <a:lnTo>
                  <a:pt x="0" y="489542"/>
                </a:lnTo>
                <a:lnTo>
                  <a:pt x="275771" y="0"/>
                </a:lnTo>
                <a:close/>
              </a:path>
            </a:pathLst>
          </a:custGeom>
          <a:solidFill>
            <a:srgbClr val="E9B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41325" y="2151857"/>
            <a:ext cx="4006850" cy="722313"/>
          </a:xfrm>
          <a:prstGeom prst="rect">
            <a:avLst/>
          </a:prstGeom>
          <a:solidFill>
            <a:schemeClr val="bg1"/>
          </a:solidFill>
          <a:ln>
            <a:solidFill>
              <a:srgbClr val="2F38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8"/>
          <p:cNvSpPr/>
          <p:nvPr/>
        </p:nvSpPr>
        <p:spPr bwMode="auto">
          <a:xfrm>
            <a:off x="449263" y="3009107"/>
            <a:ext cx="2625725" cy="446088"/>
          </a:xfrm>
          <a:custGeom>
            <a:avLst/>
            <a:gdLst>
              <a:gd name="connsiteX0" fmla="*/ 0 w 2880320"/>
              <a:gd name="connsiteY0" fmla="*/ 0 h 504056"/>
              <a:gd name="connsiteX1" fmla="*/ 2880320 w 2880320"/>
              <a:gd name="connsiteY1" fmla="*/ 0 h 504056"/>
              <a:gd name="connsiteX2" fmla="*/ 2880320 w 2880320"/>
              <a:gd name="connsiteY2" fmla="*/ 504056 h 504056"/>
              <a:gd name="connsiteX3" fmla="*/ 0 w 2880320"/>
              <a:gd name="connsiteY3" fmla="*/ 504056 h 504056"/>
              <a:gd name="connsiteX4" fmla="*/ 0 w 2880320"/>
              <a:gd name="connsiteY4" fmla="*/ 0 h 504056"/>
              <a:gd name="connsiteX0" fmla="*/ 275771 w 2880320"/>
              <a:gd name="connsiteY0" fmla="*/ 14514 h 504056"/>
              <a:gd name="connsiteX1" fmla="*/ 2880320 w 2880320"/>
              <a:gd name="connsiteY1" fmla="*/ 0 h 504056"/>
              <a:gd name="connsiteX2" fmla="*/ 2880320 w 2880320"/>
              <a:gd name="connsiteY2" fmla="*/ 504056 h 504056"/>
              <a:gd name="connsiteX3" fmla="*/ 0 w 2880320"/>
              <a:gd name="connsiteY3" fmla="*/ 504056 h 504056"/>
              <a:gd name="connsiteX4" fmla="*/ 275771 w 2880320"/>
              <a:gd name="connsiteY4" fmla="*/ 14514 h 504056"/>
              <a:gd name="connsiteX0" fmla="*/ 275771 w 2880320"/>
              <a:gd name="connsiteY0" fmla="*/ 14514 h 504056"/>
              <a:gd name="connsiteX1" fmla="*/ 2546492 w 2880320"/>
              <a:gd name="connsiteY1" fmla="*/ 0 h 504056"/>
              <a:gd name="connsiteX2" fmla="*/ 2880320 w 2880320"/>
              <a:gd name="connsiteY2" fmla="*/ 504056 h 504056"/>
              <a:gd name="connsiteX3" fmla="*/ 0 w 2880320"/>
              <a:gd name="connsiteY3" fmla="*/ 504056 h 504056"/>
              <a:gd name="connsiteX4" fmla="*/ 275771 w 2880320"/>
              <a:gd name="connsiteY4" fmla="*/ 14514 h 504056"/>
              <a:gd name="connsiteX0" fmla="*/ 275771 w 2880320"/>
              <a:gd name="connsiteY0" fmla="*/ 0 h 489542"/>
              <a:gd name="connsiteX1" fmla="*/ 2677120 w 2880320"/>
              <a:gd name="connsiteY1" fmla="*/ 1 h 489542"/>
              <a:gd name="connsiteX2" fmla="*/ 2880320 w 2880320"/>
              <a:gd name="connsiteY2" fmla="*/ 489542 h 489542"/>
              <a:gd name="connsiteX3" fmla="*/ 0 w 2880320"/>
              <a:gd name="connsiteY3" fmla="*/ 489542 h 489542"/>
              <a:gd name="connsiteX4" fmla="*/ 275771 w 2880320"/>
              <a:gd name="connsiteY4" fmla="*/ 0 h 489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0" h="489542">
                <a:moveTo>
                  <a:pt x="275771" y="0"/>
                </a:moveTo>
                <a:lnTo>
                  <a:pt x="2677120" y="1"/>
                </a:lnTo>
                <a:lnTo>
                  <a:pt x="2880320" y="489542"/>
                </a:lnTo>
                <a:lnTo>
                  <a:pt x="0" y="489542"/>
                </a:lnTo>
                <a:lnTo>
                  <a:pt x="275771" y="0"/>
                </a:lnTo>
                <a:close/>
              </a:path>
            </a:pathLst>
          </a:custGeom>
          <a:solidFill>
            <a:srgbClr val="E9B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61963" y="3455195"/>
            <a:ext cx="4005262" cy="722312"/>
          </a:xfrm>
          <a:prstGeom prst="rect">
            <a:avLst/>
          </a:prstGeom>
          <a:solidFill>
            <a:schemeClr val="bg1"/>
          </a:solidFill>
          <a:ln>
            <a:solidFill>
              <a:srgbClr val="2F38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8"/>
          <p:cNvSpPr/>
          <p:nvPr/>
        </p:nvSpPr>
        <p:spPr bwMode="auto">
          <a:xfrm>
            <a:off x="4662488" y="3009107"/>
            <a:ext cx="2627312" cy="446088"/>
          </a:xfrm>
          <a:custGeom>
            <a:avLst/>
            <a:gdLst>
              <a:gd name="connsiteX0" fmla="*/ 0 w 2880320"/>
              <a:gd name="connsiteY0" fmla="*/ 0 h 504056"/>
              <a:gd name="connsiteX1" fmla="*/ 2880320 w 2880320"/>
              <a:gd name="connsiteY1" fmla="*/ 0 h 504056"/>
              <a:gd name="connsiteX2" fmla="*/ 2880320 w 2880320"/>
              <a:gd name="connsiteY2" fmla="*/ 504056 h 504056"/>
              <a:gd name="connsiteX3" fmla="*/ 0 w 2880320"/>
              <a:gd name="connsiteY3" fmla="*/ 504056 h 504056"/>
              <a:gd name="connsiteX4" fmla="*/ 0 w 2880320"/>
              <a:gd name="connsiteY4" fmla="*/ 0 h 504056"/>
              <a:gd name="connsiteX0" fmla="*/ 275771 w 2880320"/>
              <a:gd name="connsiteY0" fmla="*/ 14514 h 504056"/>
              <a:gd name="connsiteX1" fmla="*/ 2880320 w 2880320"/>
              <a:gd name="connsiteY1" fmla="*/ 0 h 504056"/>
              <a:gd name="connsiteX2" fmla="*/ 2880320 w 2880320"/>
              <a:gd name="connsiteY2" fmla="*/ 504056 h 504056"/>
              <a:gd name="connsiteX3" fmla="*/ 0 w 2880320"/>
              <a:gd name="connsiteY3" fmla="*/ 504056 h 504056"/>
              <a:gd name="connsiteX4" fmla="*/ 275771 w 2880320"/>
              <a:gd name="connsiteY4" fmla="*/ 14514 h 504056"/>
              <a:gd name="connsiteX0" fmla="*/ 275771 w 2880320"/>
              <a:gd name="connsiteY0" fmla="*/ 14514 h 504056"/>
              <a:gd name="connsiteX1" fmla="*/ 2546492 w 2880320"/>
              <a:gd name="connsiteY1" fmla="*/ 0 h 504056"/>
              <a:gd name="connsiteX2" fmla="*/ 2880320 w 2880320"/>
              <a:gd name="connsiteY2" fmla="*/ 504056 h 504056"/>
              <a:gd name="connsiteX3" fmla="*/ 0 w 2880320"/>
              <a:gd name="connsiteY3" fmla="*/ 504056 h 504056"/>
              <a:gd name="connsiteX4" fmla="*/ 275771 w 2880320"/>
              <a:gd name="connsiteY4" fmla="*/ 14514 h 504056"/>
              <a:gd name="connsiteX0" fmla="*/ 275771 w 2880320"/>
              <a:gd name="connsiteY0" fmla="*/ 0 h 489542"/>
              <a:gd name="connsiteX1" fmla="*/ 2677120 w 2880320"/>
              <a:gd name="connsiteY1" fmla="*/ 1 h 489542"/>
              <a:gd name="connsiteX2" fmla="*/ 2880320 w 2880320"/>
              <a:gd name="connsiteY2" fmla="*/ 489542 h 489542"/>
              <a:gd name="connsiteX3" fmla="*/ 0 w 2880320"/>
              <a:gd name="connsiteY3" fmla="*/ 489542 h 489542"/>
              <a:gd name="connsiteX4" fmla="*/ 275771 w 2880320"/>
              <a:gd name="connsiteY4" fmla="*/ 0 h 489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0" h="489542">
                <a:moveTo>
                  <a:pt x="275771" y="0"/>
                </a:moveTo>
                <a:lnTo>
                  <a:pt x="2677120" y="1"/>
                </a:lnTo>
                <a:lnTo>
                  <a:pt x="2880320" y="489542"/>
                </a:lnTo>
                <a:lnTo>
                  <a:pt x="0" y="489542"/>
                </a:lnTo>
                <a:lnTo>
                  <a:pt x="275771" y="0"/>
                </a:lnTo>
                <a:close/>
              </a:path>
            </a:pathLst>
          </a:custGeom>
          <a:solidFill>
            <a:srgbClr val="E9B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676775" y="3455195"/>
            <a:ext cx="4005263" cy="722312"/>
          </a:xfrm>
          <a:prstGeom prst="rect">
            <a:avLst/>
          </a:prstGeom>
          <a:solidFill>
            <a:schemeClr val="bg1"/>
          </a:solidFill>
          <a:ln>
            <a:solidFill>
              <a:srgbClr val="2F38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8"/>
          <p:cNvSpPr/>
          <p:nvPr/>
        </p:nvSpPr>
        <p:spPr bwMode="auto">
          <a:xfrm>
            <a:off x="4662488" y="1705770"/>
            <a:ext cx="2627312" cy="446087"/>
          </a:xfrm>
          <a:custGeom>
            <a:avLst/>
            <a:gdLst>
              <a:gd name="connsiteX0" fmla="*/ 0 w 2880320"/>
              <a:gd name="connsiteY0" fmla="*/ 0 h 504056"/>
              <a:gd name="connsiteX1" fmla="*/ 2880320 w 2880320"/>
              <a:gd name="connsiteY1" fmla="*/ 0 h 504056"/>
              <a:gd name="connsiteX2" fmla="*/ 2880320 w 2880320"/>
              <a:gd name="connsiteY2" fmla="*/ 504056 h 504056"/>
              <a:gd name="connsiteX3" fmla="*/ 0 w 2880320"/>
              <a:gd name="connsiteY3" fmla="*/ 504056 h 504056"/>
              <a:gd name="connsiteX4" fmla="*/ 0 w 2880320"/>
              <a:gd name="connsiteY4" fmla="*/ 0 h 504056"/>
              <a:gd name="connsiteX0" fmla="*/ 275771 w 2880320"/>
              <a:gd name="connsiteY0" fmla="*/ 14514 h 504056"/>
              <a:gd name="connsiteX1" fmla="*/ 2880320 w 2880320"/>
              <a:gd name="connsiteY1" fmla="*/ 0 h 504056"/>
              <a:gd name="connsiteX2" fmla="*/ 2880320 w 2880320"/>
              <a:gd name="connsiteY2" fmla="*/ 504056 h 504056"/>
              <a:gd name="connsiteX3" fmla="*/ 0 w 2880320"/>
              <a:gd name="connsiteY3" fmla="*/ 504056 h 504056"/>
              <a:gd name="connsiteX4" fmla="*/ 275771 w 2880320"/>
              <a:gd name="connsiteY4" fmla="*/ 14514 h 504056"/>
              <a:gd name="connsiteX0" fmla="*/ 275771 w 2880320"/>
              <a:gd name="connsiteY0" fmla="*/ 14514 h 504056"/>
              <a:gd name="connsiteX1" fmla="*/ 2546492 w 2880320"/>
              <a:gd name="connsiteY1" fmla="*/ 0 h 504056"/>
              <a:gd name="connsiteX2" fmla="*/ 2880320 w 2880320"/>
              <a:gd name="connsiteY2" fmla="*/ 504056 h 504056"/>
              <a:gd name="connsiteX3" fmla="*/ 0 w 2880320"/>
              <a:gd name="connsiteY3" fmla="*/ 504056 h 504056"/>
              <a:gd name="connsiteX4" fmla="*/ 275771 w 2880320"/>
              <a:gd name="connsiteY4" fmla="*/ 14514 h 504056"/>
              <a:gd name="connsiteX0" fmla="*/ 275771 w 2880320"/>
              <a:gd name="connsiteY0" fmla="*/ 0 h 489542"/>
              <a:gd name="connsiteX1" fmla="*/ 2677120 w 2880320"/>
              <a:gd name="connsiteY1" fmla="*/ 1 h 489542"/>
              <a:gd name="connsiteX2" fmla="*/ 2880320 w 2880320"/>
              <a:gd name="connsiteY2" fmla="*/ 489542 h 489542"/>
              <a:gd name="connsiteX3" fmla="*/ 0 w 2880320"/>
              <a:gd name="connsiteY3" fmla="*/ 489542 h 489542"/>
              <a:gd name="connsiteX4" fmla="*/ 275771 w 2880320"/>
              <a:gd name="connsiteY4" fmla="*/ 0 h 489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0" h="489542">
                <a:moveTo>
                  <a:pt x="275771" y="0"/>
                </a:moveTo>
                <a:lnTo>
                  <a:pt x="2677120" y="1"/>
                </a:lnTo>
                <a:lnTo>
                  <a:pt x="2880320" y="489542"/>
                </a:lnTo>
                <a:lnTo>
                  <a:pt x="0" y="489542"/>
                </a:lnTo>
                <a:lnTo>
                  <a:pt x="275771" y="0"/>
                </a:lnTo>
                <a:close/>
              </a:path>
            </a:pathLst>
          </a:custGeom>
          <a:solidFill>
            <a:srgbClr val="E9B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676775" y="2151857"/>
            <a:ext cx="4005263" cy="722313"/>
          </a:xfrm>
          <a:prstGeom prst="rect">
            <a:avLst/>
          </a:prstGeom>
          <a:solidFill>
            <a:schemeClr val="bg1"/>
          </a:solidFill>
          <a:ln>
            <a:solidFill>
              <a:srgbClr val="2F38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9" name="矩形 12"/>
          <p:cNvSpPr>
            <a:spLocks noChangeArrowheads="1"/>
          </p:cNvSpPr>
          <p:nvPr/>
        </p:nvSpPr>
        <p:spPr bwMode="auto">
          <a:xfrm>
            <a:off x="1179513" y="2348707"/>
            <a:ext cx="14093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/>
              <a:t>RESTful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60" name="矩形 13"/>
          <p:cNvSpPr>
            <a:spLocks noChangeArrowheads="1"/>
          </p:cNvSpPr>
          <p:nvPr/>
        </p:nvSpPr>
        <p:spPr bwMode="auto">
          <a:xfrm>
            <a:off x="5324475" y="3634582"/>
            <a:ext cx="33763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$save()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并返回一个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promise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61" name="矩形 14"/>
          <p:cNvSpPr>
            <a:spLocks noChangeArrowheads="1"/>
          </p:cNvSpPr>
          <p:nvPr/>
        </p:nvSpPr>
        <p:spPr bwMode="auto">
          <a:xfrm>
            <a:off x="1109663" y="3706020"/>
            <a:ext cx="32944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mysql</a:t>
            </a:r>
            <a:r>
              <a:rPr lang="zh-CN" altLang="en-US" dirty="0"/>
              <a:t>字段</a:t>
            </a:r>
            <a:r>
              <a:rPr lang="zh-CN" altLang="en-US" dirty="0" smtClean="0"/>
              <a:t>自动转换和读写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62" name="矩形 15"/>
          <p:cNvSpPr>
            <a:spLocks noChangeArrowheads="1"/>
          </p:cNvSpPr>
          <p:nvPr/>
        </p:nvSpPr>
        <p:spPr bwMode="auto">
          <a:xfrm>
            <a:off x="5395913" y="2277270"/>
            <a:ext cx="2909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/>
              <a:t> </a:t>
            </a:r>
            <a:r>
              <a:rPr lang="zh-CN" altLang="en-US" dirty="0"/>
              <a:t>前端</a:t>
            </a:r>
            <a:r>
              <a:rPr lang="en-US" altLang="zh-CN" dirty="0" smtClean="0"/>
              <a:t>cache/</a:t>
            </a:r>
            <a:r>
              <a:rPr lang="zh-CN" altLang="en-US" dirty="0" smtClean="0"/>
              <a:t>并唯一实例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8"/>
          <p:cNvSpPr/>
          <p:nvPr/>
        </p:nvSpPr>
        <p:spPr bwMode="auto">
          <a:xfrm>
            <a:off x="461963" y="4392653"/>
            <a:ext cx="2625725" cy="446088"/>
          </a:xfrm>
          <a:custGeom>
            <a:avLst/>
            <a:gdLst>
              <a:gd name="connsiteX0" fmla="*/ 0 w 2880320"/>
              <a:gd name="connsiteY0" fmla="*/ 0 h 504056"/>
              <a:gd name="connsiteX1" fmla="*/ 2880320 w 2880320"/>
              <a:gd name="connsiteY1" fmla="*/ 0 h 504056"/>
              <a:gd name="connsiteX2" fmla="*/ 2880320 w 2880320"/>
              <a:gd name="connsiteY2" fmla="*/ 504056 h 504056"/>
              <a:gd name="connsiteX3" fmla="*/ 0 w 2880320"/>
              <a:gd name="connsiteY3" fmla="*/ 504056 h 504056"/>
              <a:gd name="connsiteX4" fmla="*/ 0 w 2880320"/>
              <a:gd name="connsiteY4" fmla="*/ 0 h 504056"/>
              <a:gd name="connsiteX0" fmla="*/ 275771 w 2880320"/>
              <a:gd name="connsiteY0" fmla="*/ 14514 h 504056"/>
              <a:gd name="connsiteX1" fmla="*/ 2880320 w 2880320"/>
              <a:gd name="connsiteY1" fmla="*/ 0 h 504056"/>
              <a:gd name="connsiteX2" fmla="*/ 2880320 w 2880320"/>
              <a:gd name="connsiteY2" fmla="*/ 504056 h 504056"/>
              <a:gd name="connsiteX3" fmla="*/ 0 w 2880320"/>
              <a:gd name="connsiteY3" fmla="*/ 504056 h 504056"/>
              <a:gd name="connsiteX4" fmla="*/ 275771 w 2880320"/>
              <a:gd name="connsiteY4" fmla="*/ 14514 h 504056"/>
              <a:gd name="connsiteX0" fmla="*/ 275771 w 2880320"/>
              <a:gd name="connsiteY0" fmla="*/ 14514 h 504056"/>
              <a:gd name="connsiteX1" fmla="*/ 2546492 w 2880320"/>
              <a:gd name="connsiteY1" fmla="*/ 0 h 504056"/>
              <a:gd name="connsiteX2" fmla="*/ 2880320 w 2880320"/>
              <a:gd name="connsiteY2" fmla="*/ 504056 h 504056"/>
              <a:gd name="connsiteX3" fmla="*/ 0 w 2880320"/>
              <a:gd name="connsiteY3" fmla="*/ 504056 h 504056"/>
              <a:gd name="connsiteX4" fmla="*/ 275771 w 2880320"/>
              <a:gd name="connsiteY4" fmla="*/ 14514 h 504056"/>
              <a:gd name="connsiteX0" fmla="*/ 275771 w 2880320"/>
              <a:gd name="connsiteY0" fmla="*/ 0 h 489542"/>
              <a:gd name="connsiteX1" fmla="*/ 2677120 w 2880320"/>
              <a:gd name="connsiteY1" fmla="*/ 1 h 489542"/>
              <a:gd name="connsiteX2" fmla="*/ 2880320 w 2880320"/>
              <a:gd name="connsiteY2" fmla="*/ 489542 h 489542"/>
              <a:gd name="connsiteX3" fmla="*/ 0 w 2880320"/>
              <a:gd name="connsiteY3" fmla="*/ 489542 h 489542"/>
              <a:gd name="connsiteX4" fmla="*/ 275771 w 2880320"/>
              <a:gd name="connsiteY4" fmla="*/ 0 h 489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0" h="489542">
                <a:moveTo>
                  <a:pt x="275771" y="0"/>
                </a:moveTo>
                <a:lnTo>
                  <a:pt x="2677120" y="1"/>
                </a:lnTo>
                <a:lnTo>
                  <a:pt x="2880320" y="489542"/>
                </a:lnTo>
                <a:lnTo>
                  <a:pt x="0" y="489542"/>
                </a:lnTo>
                <a:lnTo>
                  <a:pt x="275771" y="0"/>
                </a:lnTo>
                <a:close/>
              </a:path>
            </a:pathLst>
          </a:custGeom>
          <a:solidFill>
            <a:srgbClr val="E9B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74663" y="4838741"/>
            <a:ext cx="4005262" cy="722312"/>
          </a:xfrm>
          <a:prstGeom prst="rect">
            <a:avLst/>
          </a:prstGeom>
          <a:solidFill>
            <a:schemeClr val="bg1"/>
          </a:solidFill>
          <a:ln>
            <a:solidFill>
              <a:srgbClr val="2F38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8"/>
          <p:cNvSpPr/>
          <p:nvPr/>
        </p:nvSpPr>
        <p:spPr bwMode="auto">
          <a:xfrm>
            <a:off x="4675188" y="4392653"/>
            <a:ext cx="2627312" cy="446088"/>
          </a:xfrm>
          <a:custGeom>
            <a:avLst/>
            <a:gdLst>
              <a:gd name="connsiteX0" fmla="*/ 0 w 2880320"/>
              <a:gd name="connsiteY0" fmla="*/ 0 h 504056"/>
              <a:gd name="connsiteX1" fmla="*/ 2880320 w 2880320"/>
              <a:gd name="connsiteY1" fmla="*/ 0 h 504056"/>
              <a:gd name="connsiteX2" fmla="*/ 2880320 w 2880320"/>
              <a:gd name="connsiteY2" fmla="*/ 504056 h 504056"/>
              <a:gd name="connsiteX3" fmla="*/ 0 w 2880320"/>
              <a:gd name="connsiteY3" fmla="*/ 504056 h 504056"/>
              <a:gd name="connsiteX4" fmla="*/ 0 w 2880320"/>
              <a:gd name="connsiteY4" fmla="*/ 0 h 504056"/>
              <a:gd name="connsiteX0" fmla="*/ 275771 w 2880320"/>
              <a:gd name="connsiteY0" fmla="*/ 14514 h 504056"/>
              <a:gd name="connsiteX1" fmla="*/ 2880320 w 2880320"/>
              <a:gd name="connsiteY1" fmla="*/ 0 h 504056"/>
              <a:gd name="connsiteX2" fmla="*/ 2880320 w 2880320"/>
              <a:gd name="connsiteY2" fmla="*/ 504056 h 504056"/>
              <a:gd name="connsiteX3" fmla="*/ 0 w 2880320"/>
              <a:gd name="connsiteY3" fmla="*/ 504056 h 504056"/>
              <a:gd name="connsiteX4" fmla="*/ 275771 w 2880320"/>
              <a:gd name="connsiteY4" fmla="*/ 14514 h 504056"/>
              <a:gd name="connsiteX0" fmla="*/ 275771 w 2880320"/>
              <a:gd name="connsiteY0" fmla="*/ 14514 h 504056"/>
              <a:gd name="connsiteX1" fmla="*/ 2546492 w 2880320"/>
              <a:gd name="connsiteY1" fmla="*/ 0 h 504056"/>
              <a:gd name="connsiteX2" fmla="*/ 2880320 w 2880320"/>
              <a:gd name="connsiteY2" fmla="*/ 504056 h 504056"/>
              <a:gd name="connsiteX3" fmla="*/ 0 w 2880320"/>
              <a:gd name="connsiteY3" fmla="*/ 504056 h 504056"/>
              <a:gd name="connsiteX4" fmla="*/ 275771 w 2880320"/>
              <a:gd name="connsiteY4" fmla="*/ 14514 h 504056"/>
              <a:gd name="connsiteX0" fmla="*/ 275771 w 2880320"/>
              <a:gd name="connsiteY0" fmla="*/ 0 h 489542"/>
              <a:gd name="connsiteX1" fmla="*/ 2677120 w 2880320"/>
              <a:gd name="connsiteY1" fmla="*/ 1 h 489542"/>
              <a:gd name="connsiteX2" fmla="*/ 2880320 w 2880320"/>
              <a:gd name="connsiteY2" fmla="*/ 489542 h 489542"/>
              <a:gd name="connsiteX3" fmla="*/ 0 w 2880320"/>
              <a:gd name="connsiteY3" fmla="*/ 489542 h 489542"/>
              <a:gd name="connsiteX4" fmla="*/ 275771 w 2880320"/>
              <a:gd name="connsiteY4" fmla="*/ 0 h 489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0" h="489542">
                <a:moveTo>
                  <a:pt x="275771" y="0"/>
                </a:moveTo>
                <a:lnTo>
                  <a:pt x="2677120" y="1"/>
                </a:lnTo>
                <a:lnTo>
                  <a:pt x="2880320" y="489542"/>
                </a:lnTo>
                <a:lnTo>
                  <a:pt x="0" y="489542"/>
                </a:lnTo>
                <a:lnTo>
                  <a:pt x="275771" y="0"/>
                </a:lnTo>
                <a:close/>
              </a:path>
            </a:pathLst>
          </a:custGeom>
          <a:solidFill>
            <a:srgbClr val="E9B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689475" y="4838741"/>
            <a:ext cx="4005263" cy="722312"/>
          </a:xfrm>
          <a:prstGeom prst="rect">
            <a:avLst/>
          </a:prstGeom>
          <a:solidFill>
            <a:schemeClr val="bg1"/>
          </a:solidFill>
          <a:ln>
            <a:solidFill>
              <a:srgbClr val="2F38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13"/>
          <p:cNvSpPr>
            <a:spLocks noChangeArrowheads="1"/>
          </p:cNvSpPr>
          <p:nvPr/>
        </p:nvSpPr>
        <p:spPr bwMode="auto">
          <a:xfrm>
            <a:off x="5337175" y="5018128"/>
            <a:ext cx="19351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、读写权限控制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14"/>
          <p:cNvSpPr>
            <a:spLocks noChangeArrowheads="1"/>
          </p:cNvSpPr>
          <p:nvPr/>
        </p:nvSpPr>
        <p:spPr bwMode="auto">
          <a:xfrm>
            <a:off x="1122363" y="5089566"/>
            <a:ext cx="15632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/>
              <a:t> $promise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19922537">
            <a:off x="877888" y="1941513"/>
            <a:ext cx="2054225" cy="2428875"/>
          </a:xfrm>
          <a:prstGeom prst="rect">
            <a:avLst/>
          </a:prstGeom>
          <a:solidFill>
            <a:srgbClr val="E9BDB3"/>
          </a:solidFill>
          <a:ln w="25400" cap="flat" cmpd="sng" algn="ctr">
            <a:solidFill>
              <a:srgbClr val="2F3855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pic>
        <p:nvPicPr>
          <p:cNvPr id="12" name="Picture 2" descr="E:\PPT背景\未标题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85965">
            <a:off x="2036763" y="1604963"/>
            <a:ext cx="247650" cy="423862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</p:pic>
      <p:sp>
        <p:nvSpPr>
          <p:cNvPr id="13" name="矩形 12"/>
          <p:cNvSpPr/>
          <p:nvPr/>
        </p:nvSpPr>
        <p:spPr>
          <a:xfrm rot="19922537">
            <a:off x="3521075" y="1976438"/>
            <a:ext cx="2054225" cy="2428875"/>
          </a:xfrm>
          <a:prstGeom prst="rect">
            <a:avLst/>
          </a:prstGeom>
          <a:solidFill>
            <a:srgbClr val="E9BDB3"/>
          </a:solidFill>
          <a:ln w="25400" cap="flat" cmpd="sng" algn="ctr">
            <a:solidFill>
              <a:srgbClr val="2F3855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pic>
        <p:nvPicPr>
          <p:cNvPr id="14" name="Picture 2" descr="E:\PPT背景\未标题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85965">
            <a:off x="4679950" y="1639888"/>
            <a:ext cx="247650" cy="423862"/>
          </a:xfrm>
          <a:prstGeom prst="rect">
            <a:avLst/>
          </a:prstGeom>
          <a:solidFill>
            <a:srgbClr val="E9BDB3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</p:pic>
      <p:sp>
        <p:nvSpPr>
          <p:cNvPr id="15" name="矩形 14"/>
          <p:cNvSpPr/>
          <p:nvPr/>
        </p:nvSpPr>
        <p:spPr>
          <a:xfrm rot="19922537">
            <a:off x="6235700" y="2093913"/>
            <a:ext cx="2054225" cy="2428875"/>
          </a:xfrm>
          <a:prstGeom prst="rect">
            <a:avLst/>
          </a:prstGeom>
          <a:solidFill>
            <a:srgbClr val="E9BDB3"/>
          </a:solidFill>
          <a:ln w="25400" cap="flat" cmpd="sng" algn="ctr">
            <a:solidFill>
              <a:srgbClr val="2F3855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pic>
        <p:nvPicPr>
          <p:cNvPr id="16" name="Picture 2" descr="E:\PPT背景\未标题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85965">
            <a:off x="7394575" y="1757363"/>
            <a:ext cx="247650" cy="423862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</p:pic>
      <p:sp>
        <p:nvSpPr>
          <p:cNvPr id="512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2" name="矩形 6"/>
          <p:cNvSpPr>
            <a:spLocks noChangeArrowheads="1"/>
          </p:cNvSpPr>
          <p:nvPr/>
        </p:nvSpPr>
        <p:spPr bwMode="auto">
          <a:xfrm>
            <a:off x="357188" y="285750"/>
            <a:ext cx="23038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四、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dns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cdn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33" name="矩形 12"/>
          <p:cNvSpPr>
            <a:spLocks noChangeArrowheads="1"/>
          </p:cNvSpPr>
          <p:nvPr/>
        </p:nvSpPr>
        <p:spPr bwMode="auto">
          <a:xfrm>
            <a:off x="3714750" y="2928938"/>
            <a:ext cx="1505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dns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解析线路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34" name="矩形 13"/>
          <p:cNvSpPr>
            <a:spLocks noChangeArrowheads="1"/>
          </p:cNvSpPr>
          <p:nvPr/>
        </p:nvSpPr>
        <p:spPr bwMode="auto">
          <a:xfrm>
            <a:off x="6500813" y="3143250"/>
            <a:ext cx="17443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cdn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原理及问题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35" name="矩形 15"/>
          <p:cNvSpPr>
            <a:spLocks noChangeArrowheads="1"/>
          </p:cNvSpPr>
          <p:nvPr/>
        </p:nvSpPr>
        <p:spPr bwMode="auto">
          <a:xfrm>
            <a:off x="969877" y="2694285"/>
            <a:ext cx="238142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A/AAAA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/CNAME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/MX/TXT(SPF,DKIM)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6" name="矩形 6"/>
          <p:cNvSpPr>
            <a:spLocks noChangeArrowheads="1"/>
          </p:cNvSpPr>
          <p:nvPr/>
        </p:nvSpPr>
        <p:spPr bwMode="auto">
          <a:xfrm>
            <a:off x="357188" y="285750"/>
            <a:ext cx="27424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五、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原理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285875" y="2592388"/>
            <a:ext cx="6638925" cy="1336675"/>
          </a:xfrm>
          <a:prstGeom prst="roundRect">
            <a:avLst/>
          </a:prstGeom>
          <a:solidFill>
            <a:srgbClr val="E9BDB3"/>
          </a:solidFill>
          <a:ln w="76200">
            <a:solidFill>
              <a:srgbClr val="2F38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 bwMode="auto">
          <a:xfrm>
            <a:off x="1722438" y="2733675"/>
            <a:ext cx="1039812" cy="1039813"/>
          </a:xfrm>
          <a:prstGeom prst="ellipse">
            <a:avLst/>
          </a:prstGeom>
          <a:solidFill>
            <a:schemeClr val="bg1"/>
          </a:solidFill>
          <a:ln w="76200">
            <a:solidFill>
              <a:srgbClr val="2F38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3267075" y="2716213"/>
            <a:ext cx="1039813" cy="10414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2F38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4841875" y="2744788"/>
            <a:ext cx="1041400" cy="10414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2F38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332538" y="2730500"/>
            <a:ext cx="1041400" cy="10414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2F38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上箭头 11"/>
          <p:cNvSpPr/>
          <p:nvPr/>
        </p:nvSpPr>
        <p:spPr bwMode="auto">
          <a:xfrm>
            <a:off x="2965450" y="1995488"/>
            <a:ext cx="3221038" cy="587375"/>
          </a:xfrm>
          <a:prstGeom prst="upArrow">
            <a:avLst>
              <a:gd name="adj1" fmla="val 65975"/>
              <a:gd name="adj2" fmla="val 50000"/>
            </a:avLst>
          </a:prstGeom>
          <a:solidFill>
            <a:srgbClr val="2F3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53" name="矩形 12"/>
          <p:cNvSpPr>
            <a:spLocks noChangeArrowheads="1"/>
          </p:cNvSpPr>
          <p:nvPr/>
        </p:nvSpPr>
        <p:spPr bwMode="auto">
          <a:xfrm>
            <a:off x="4139952" y="1602344"/>
            <a:ext cx="9075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HTTPS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54" name="矩形 13"/>
          <p:cNvSpPr>
            <a:spLocks noChangeArrowheads="1"/>
          </p:cNvSpPr>
          <p:nvPr/>
        </p:nvSpPr>
        <p:spPr bwMode="auto">
          <a:xfrm>
            <a:off x="6516216" y="3121223"/>
            <a:ext cx="6435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HTTP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55" name="矩形 13"/>
          <p:cNvSpPr>
            <a:spLocks noChangeArrowheads="1"/>
          </p:cNvSpPr>
          <p:nvPr/>
        </p:nvSpPr>
        <p:spPr bwMode="auto">
          <a:xfrm>
            <a:off x="4932040" y="3121025"/>
            <a:ext cx="7906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CA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认证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56" name="矩形 13"/>
          <p:cNvSpPr>
            <a:spLocks noChangeArrowheads="1"/>
          </p:cNvSpPr>
          <p:nvPr/>
        </p:nvSpPr>
        <p:spPr bwMode="auto">
          <a:xfrm>
            <a:off x="3347864" y="3121223"/>
            <a:ext cx="9028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数字签名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57" name="矩形 13"/>
          <p:cNvSpPr>
            <a:spLocks noChangeArrowheads="1"/>
          </p:cNvSpPr>
          <p:nvPr/>
        </p:nvSpPr>
        <p:spPr bwMode="auto">
          <a:xfrm>
            <a:off x="1689452" y="3121223"/>
            <a:ext cx="10823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非对称加密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174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5184</TotalTime>
  <Words>678</Words>
  <Application>Microsoft Office PowerPoint</Application>
  <PresentationFormat>全屏显示(4:3)</PresentationFormat>
  <Paragraphs>164</Paragraphs>
  <Slides>16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shader</cp:lastModifiedBy>
  <cp:revision>357</cp:revision>
  <dcterms:created xsi:type="dcterms:W3CDTF">2013-10-30T09:04:50Z</dcterms:created>
  <dcterms:modified xsi:type="dcterms:W3CDTF">2015-11-27T08:01:00Z</dcterms:modified>
</cp:coreProperties>
</file>