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5"/>
  </p:notesMasterIdLst>
  <p:sldIdLst>
    <p:sldId id="265" r:id="rId2"/>
    <p:sldId id="270" r:id="rId3"/>
    <p:sldId id="268" r:id="rId4"/>
    <p:sldId id="264" r:id="rId5"/>
    <p:sldId id="266" r:id="rId6"/>
    <p:sldId id="260" r:id="rId7"/>
    <p:sldId id="262" r:id="rId8"/>
    <p:sldId id="267" r:id="rId9"/>
    <p:sldId id="272" r:id="rId10"/>
    <p:sldId id="269" r:id="rId11"/>
    <p:sldId id="261" r:id="rId12"/>
    <p:sldId id="271" r:id="rId13"/>
    <p:sldId id="259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610A4-2502-4A95-89BC-88A37FF22837}" v="85" dt="2025-07-09T19:17:08.721"/>
    <p1510:client id="{D8C37E05-0718-4516-99B7-B33BD26EF40D}" v="72" dt="2025-07-09T19:19:20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Fei [JRDUS]" userId="d53dd1e8-3541-460e-afeb-fadcbd23f836" providerId="ADAL" clId="{D8C37E05-0718-4516-99B7-B33BD26EF40D}"/>
    <pc:docChg chg="modSld">
      <pc:chgData name="Chen, Fei [JRDUS]" userId="d53dd1e8-3541-460e-afeb-fadcbd23f836" providerId="ADAL" clId="{D8C37E05-0718-4516-99B7-B33BD26EF40D}" dt="2025-07-09T19:19:20.382" v="51" actId="20577"/>
      <pc:docMkLst>
        <pc:docMk/>
      </pc:docMkLst>
      <pc:sldChg chg="modSp mod">
        <pc:chgData name="Chen, Fei [JRDUS]" userId="d53dd1e8-3541-460e-afeb-fadcbd23f836" providerId="ADAL" clId="{D8C37E05-0718-4516-99B7-B33BD26EF40D}" dt="2025-07-09T19:19:20.382" v="51" actId="20577"/>
        <pc:sldMkLst>
          <pc:docMk/>
          <pc:sldMk cId="3592028081" sldId="272"/>
        </pc:sldMkLst>
        <pc:spChg chg="mod">
          <ac:chgData name="Chen, Fei [JRDUS]" userId="d53dd1e8-3541-460e-afeb-fadcbd23f836" providerId="ADAL" clId="{D8C37E05-0718-4516-99B7-B33BD26EF40D}" dt="2025-07-09T19:19:20.382" v="51" actId="20577"/>
          <ac:spMkLst>
            <pc:docMk/>
            <pc:sldMk cId="3592028081" sldId="272"/>
            <ac:spMk id="3" creationId="{A781DB4F-B801-7ED8-2645-9BB30BC75CB9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3F71C-0859-43CF-A897-61B70E074B3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60F9B4-9F2C-49F0-93E8-51B4AEA82A29}">
      <dgm:prSet/>
      <dgm:spPr/>
      <dgm:t>
        <a:bodyPr/>
        <a:lstStyle/>
        <a:p>
          <a:r>
            <a:rPr lang="en-US" dirty="0"/>
            <a:t>Site selection and performance modeling using data-driven approaches</a:t>
          </a:r>
        </a:p>
      </dgm:t>
    </dgm:pt>
    <dgm:pt modelId="{1131563C-1DF1-484F-AB2E-A593D784BB12}" type="parTrans" cxnId="{D63704B1-7138-4001-9AF7-92FDB80C03C7}">
      <dgm:prSet/>
      <dgm:spPr/>
      <dgm:t>
        <a:bodyPr/>
        <a:lstStyle/>
        <a:p>
          <a:endParaRPr lang="en-US" dirty="0"/>
        </a:p>
      </dgm:t>
    </dgm:pt>
    <dgm:pt modelId="{955AA51C-9268-4738-8E5B-5D7BE00E469D}" type="sibTrans" cxnId="{D63704B1-7138-4001-9AF7-92FDB80C03C7}">
      <dgm:prSet/>
      <dgm:spPr/>
      <dgm:t>
        <a:bodyPr/>
        <a:lstStyle/>
        <a:p>
          <a:endParaRPr lang="en-US" dirty="0"/>
        </a:p>
      </dgm:t>
    </dgm:pt>
    <dgm:pt modelId="{4A6E6452-5089-418B-A3A4-BF19B84C9297}">
      <dgm:prSet/>
      <dgm:spPr/>
      <dgm:t>
        <a:bodyPr/>
        <a:lstStyle/>
        <a:p>
          <a:r>
            <a:rPr lang="en-US" dirty="0"/>
            <a:t>Ensuring representativeness of trial populations and generalizability</a:t>
          </a:r>
        </a:p>
      </dgm:t>
    </dgm:pt>
    <dgm:pt modelId="{A7FA96D0-6558-42F0-9D40-320770C1FF68}" type="parTrans" cxnId="{CF60B47D-866D-43D1-9DFA-D81E03223AFA}">
      <dgm:prSet/>
      <dgm:spPr/>
      <dgm:t>
        <a:bodyPr/>
        <a:lstStyle/>
        <a:p>
          <a:endParaRPr lang="en-US" dirty="0"/>
        </a:p>
      </dgm:t>
    </dgm:pt>
    <dgm:pt modelId="{C6329D3A-47DB-4FC8-A4BA-03ED6EBA14B8}" type="sibTrans" cxnId="{CF60B47D-866D-43D1-9DFA-D81E03223AFA}">
      <dgm:prSet/>
      <dgm:spPr/>
      <dgm:t>
        <a:bodyPr/>
        <a:lstStyle/>
        <a:p>
          <a:endParaRPr lang="en-US" dirty="0"/>
        </a:p>
      </dgm:t>
    </dgm:pt>
    <dgm:pt modelId="{D1A014EC-41CD-436E-A863-D39B4C2768E6}">
      <dgm:prSet/>
      <dgm:spPr/>
      <dgm:t>
        <a:bodyPr/>
        <a:lstStyle/>
        <a:p>
          <a:r>
            <a:rPr lang="en-US" dirty="0"/>
            <a:t>Recruitment monitoring and forecasting: best practices and tools</a:t>
          </a:r>
        </a:p>
      </dgm:t>
    </dgm:pt>
    <dgm:pt modelId="{25266E2A-23CE-4F78-8864-A3E5628843FF}" type="parTrans" cxnId="{1A97E4B2-DAA7-417E-8B71-7BC10E6A25C0}">
      <dgm:prSet/>
      <dgm:spPr/>
      <dgm:t>
        <a:bodyPr/>
        <a:lstStyle/>
        <a:p>
          <a:endParaRPr lang="en-US" dirty="0"/>
        </a:p>
      </dgm:t>
    </dgm:pt>
    <dgm:pt modelId="{30486D08-0961-4ADB-BF42-82434D94EB61}" type="sibTrans" cxnId="{1A97E4B2-DAA7-417E-8B71-7BC10E6A25C0}">
      <dgm:prSet/>
      <dgm:spPr/>
      <dgm:t>
        <a:bodyPr/>
        <a:lstStyle/>
        <a:p>
          <a:endParaRPr lang="en-US" dirty="0"/>
        </a:p>
      </dgm:t>
    </dgm:pt>
    <dgm:pt modelId="{43604DDA-F3ED-4FDB-8F37-909D6CE0AFA9}">
      <dgm:prSet/>
      <dgm:spPr/>
      <dgm:t>
        <a:bodyPr/>
        <a:lstStyle/>
        <a:p>
          <a:r>
            <a:rPr lang="en-US" dirty="0"/>
            <a:t>Clinical drug supply optimization for just-in-time supply models</a:t>
          </a:r>
        </a:p>
      </dgm:t>
    </dgm:pt>
    <dgm:pt modelId="{CD749196-1263-47FA-B301-23E20870BA3C}" type="parTrans" cxnId="{25D447DC-E023-4802-BCB0-B1133AD58692}">
      <dgm:prSet/>
      <dgm:spPr/>
      <dgm:t>
        <a:bodyPr/>
        <a:lstStyle/>
        <a:p>
          <a:endParaRPr lang="en-US" dirty="0"/>
        </a:p>
      </dgm:t>
    </dgm:pt>
    <dgm:pt modelId="{49F602F5-8FDA-460B-9404-04D8336C1303}" type="sibTrans" cxnId="{25D447DC-E023-4802-BCB0-B1133AD58692}">
      <dgm:prSet/>
      <dgm:spPr/>
      <dgm:t>
        <a:bodyPr/>
        <a:lstStyle/>
        <a:p>
          <a:endParaRPr lang="en-US" dirty="0"/>
        </a:p>
      </dgm:t>
    </dgm:pt>
    <dgm:pt modelId="{928A76AB-BB0E-44BB-BD6D-BBBB3A12E041}">
      <dgm:prSet/>
      <dgm:spPr/>
      <dgm:t>
        <a:bodyPr/>
        <a:lstStyle/>
        <a:p>
          <a:r>
            <a:rPr lang="en-US" dirty="0"/>
            <a:t>Strategic data collection and analysis planning for alignment with Target Product Profile</a:t>
          </a:r>
        </a:p>
      </dgm:t>
    </dgm:pt>
    <dgm:pt modelId="{921DF19C-BFAE-4D06-A1EC-89A912D177F0}" type="parTrans" cxnId="{E987E642-7ABD-4C26-9EDE-CBA08C0CF62B}">
      <dgm:prSet/>
      <dgm:spPr/>
      <dgm:t>
        <a:bodyPr/>
        <a:lstStyle/>
        <a:p>
          <a:endParaRPr lang="en-US" dirty="0"/>
        </a:p>
      </dgm:t>
    </dgm:pt>
    <dgm:pt modelId="{37B9C300-2FC3-4BFC-9E99-3B0900C43233}" type="sibTrans" cxnId="{E987E642-7ABD-4C26-9EDE-CBA08C0CF62B}">
      <dgm:prSet/>
      <dgm:spPr/>
      <dgm:t>
        <a:bodyPr/>
        <a:lstStyle/>
        <a:p>
          <a:endParaRPr lang="en-US" dirty="0"/>
        </a:p>
      </dgm:t>
    </dgm:pt>
    <dgm:pt modelId="{42023492-163A-4366-BAE0-87131C7AC279}">
      <dgm:prSet/>
      <dgm:spPr/>
      <dgm:t>
        <a:bodyPr/>
        <a:lstStyle/>
        <a:p>
          <a:r>
            <a:rPr lang="en-US" dirty="0"/>
            <a:t>Patient engagement: and best practices for evaluating participant satisfaction</a:t>
          </a:r>
        </a:p>
      </dgm:t>
    </dgm:pt>
    <dgm:pt modelId="{A97BE4CB-17C1-4CCA-8F82-D4895C299C4D}" type="parTrans" cxnId="{2986FA77-7B85-4146-AF25-1DA70345927B}">
      <dgm:prSet/>
      <dgm:spPr/>
      <dgm:t>
        <a:bodyPr/>
        <a:lstStyle/>
        <a:p>
          <a:endParaRPr lang="en-US" dirty="0"/>
        </a:p>
      </dgm:t>
    </dgm:pt>
    <dgm:pt modelId="{800A6280-581C-4AD7-B86B-9EB16324269A}" type="sibTrans" cxnId="{2986FA77-7B85-4146-AF25-1DA70345927B}">
      <dgm:prSet/>
      <dgm:spPr/>
      <dgm:t>
        <a:bodyPr/>
        <a:lstStyle/>
        <a:p>
          <a:endParaRPr lang="en-US" dirty="0"/>
        </a:p>
      </dgm:t>
    </dgm:pt>
    <dgm:pt modelId="{893D85EC-BB7E-4C19-866B-53D953CCA310}">
      <dgm:prSet/>
      <dgm:spPr/>
      <dgm:t>
        <a:bodyPr/>
        <a:lstStyle/>
        <a:p>
          <a:r>
            <a:rPr lang="en-US" dirty="0"/>
            <a:t>Operational efficiencies in non-traditional trial settings (e.g., DCTs, PCTs)</a:t>
          </a:r>
        </a:p>
      </dgm:t>
    </dgm:pt>
    <dgm:pt modelId="{EF5940E1-9D08-47C7-8CC5-9502730CD510}" type="parTrans" cxnId="{AB226D6A-42EC-46B0-8A81-0BACCD2FD535}">
      <dgm:prSet/>
      <dgm:spPr/>
      <dgm:t>
        <a:bodyPr/>
        <a:lstStyle/>
        <a:p>
          <a:endParaRPr lang="en-US" dirty="0"/>
        </a:p>
      </dgm:t>
    </dgm:pt>
    <dgm:pt modelId="{A4F15F6E-31EC-4799-B799-961D88B3D360}" type="sibTrans" cxnId="{AB226D6A-42EC-46B0-8A81-0BACCD2FD535}">
      <dgm:prSet/>
      <dgm:spPr/>
      <dgm:t>
        <a:bodyPr/>
        <a:lstStyle/>
        <a:p>
          <a:endParaRPr lang="en-US" dirty="0"/>
        </a:p>
      </dgm:t>
    </dgm:pt>
    <dgm:pt modelId="{141949CF-DE6C-40FF-9B5A-E077E5874A8A}">
      <dgm:prSet/>
      <dgm:spPr/>
      <dgm:t>
        <a:bodyPr/>
        <a:lstStyle/>
        <a:p>
          <a:r>
            <a:rPr lang="en-US" dirty="0"/>
            <a:t>Analysis implementation efficiency</a:t>
          </a:r>
        </a:p>
      </dgm:t>
    </dgm:pt>
    <dgm:pt modelId="{EC950018-E671-4EB1-96B4-ACDB0CB0D4A3}" type="parTrans" cxnId="{E019385F-2F4F-4157-90B0-D07616E90EA2}">
      <dgm:prSet/>
      <dgm:spPr/>
      <dgm:t>
        <a:bodyPr/>
        <a:lstStyle/>
        <a:p>
          <a:endParaRPr lang="en-US" dirty="0"/>
        </a:p>
      </dgm:t>
    </dgm:pt>
    <dgm:pt modelId="{9AA2E7F2-33F2-49B1-B069-28E20E4791D9}" type="sibTrans" cxnId="{E019385F-2F4F-4157-90B0-D07616E90EA2}">
      <dgm:prSet/>
      <dgm:spPr/>
      <dgm:t>
        <a:bodyPr/>
        <a:lstStyle/>
        <a:p>
          <a:endParaRPr lang="en-US" dirty="0"/>
        </a:p>
      </dgm:t>
    </dgm:pt>
    <dgm:pt modelId="{05ABB773-123E-4F7C-8D48-F213912DA177}" type="pres">
      <dgm:prSet presAssocID="{7593F71C-0859-43CF-A897-61B70E074B3E}" presName="diagram" presStyleCnt="0">
        <dgm:presLayoutVars>
          <dgm:dir/>
          <dgm:resizeHandles val="exact"/>
        </dgm:presLayoutVars>
      </dgm:prSet>
      <dgm:spPr/>
    </dgm:pt>
    <dgm:pt modelId="{0DE997C3-73E3-4234-830A-17FBAE0FA1BE}" type="pres">
      <dgm:prSet presAssocID="{5960F9B4-9F2C-49F0-93E8-51B4AEA82A29}" presName="node" presStyleLbl="node1" presStyleIdx="0" presStyleCnt="8">
        <dgm:presLayoutVars>
          <dgm:bulletEnabled val="1"/>
        </dgm:presLayoutVars>
      </dgm:prSet>
      <dgm:spPr/>
    </dgm:pt>
    <dgm:pt modelId="{BD6D7FEC-7F98-4C62-BE59-0447F0AE8C48}" type="pres">
      <dgm:prSet presAssocID="{955AA51C-9268-4738-8E5B-5D7BE00E469D}" presName="sibTrans" presStyleCnt="0"/>
      <dgm:spPr/>
    </dgm:pt>
    <dgm:pt modelId="{CEA51F22-7FD1-42E5-B539-B8955967513E}" type="pres">
      <dgm:prSet presAssocID="{4A6E6452-5089-418B-A3A4-BF19B84C9297}" presName="node" presStyleLbl="node1" presStyleIdx="1" presStyleCnt="8">
        <dgm:presLayoutVars>
          <dgm:bulletEnabled val="1"/>
        </dgm:presLayoutVars>
      </dgm:prSet>
      <dgm:spPr/>
    </dgm:pt>
    <dgm:pt modelId="{29D3E1ED-AE4B-489F-B6CD-A39FC8960960}" type="pres">
      <dgm:prSet presAssocID="{C6329D3A-47DB-4FC8-A4BA-03ED6EBA14B8}" presName="sibTrans" presStyleCnt="0"/>
      <dgm:spPr/>
    </dgm:pt>
    <dgm:pt modelId="{DB72F03B-E51F-4911-9B1A-3ECE7A78CDC3}" type="pres">
      <dgm:prSet presAssocID="{D1A014EC-41CD-436E-A863-D39B4C2768E6}" presName="node" presStyleLbl="node1" presStyleIdx="2" presStyleCnt="8">
        <dgm:presLayoutVars>
          <dgm:bulletEnabled val="1"/>
        </dgm:presLayoutVars>
      </dgm:prSet>
      <dgm:spPr/>
    </dgm:pt>
    <dgm:pt modelId="{83AF1DD3-8D3F-4FA2-BB92-97F05C59C70B}" type="pres">
      <dgm:prSet presAssocID="{30486D08-0961-4ADB-BF42-82434D94EB61}" presName="sibTrans" presStyleCnt="0"/>
      <dgm:spPr/>
    </dgm:pt>
    <dgm:pt modelId="{B613C190-DB90-493B-BB36-C4CA803EB9E9}" type="pres">
      <dgm:prSet presAssocID="{43604DDA-F3ED-4FDB-8F37-909D6CE0AFA9}" presName="node" presStyleLbl="node1" presStyleIdx="3" presStyleCnt="8">
        <dgm:presLayoutVars>
          <dgm:bulletEnabled val="1"/>
        </dgm:presLayoutVars>
      </dgm:prSet>
      <dgm:spPr/>
    </dgm:pt>
    <dgm:pt modelId="{6A12A068-A597-49DF-9A30-B094DF8FF74F}" type="pres">
      <dgm:prSet presAssocID="{49F602F5-8FDA-460B-9404-04D8336C1303}" presName="sibTrans" presStyleCnt="0"/>
      <dgm:spPr/>
    </dgm:pt>
    <dgm:pt modelId="{BB148BAF-968C-4E3D-A782-965CD9D3B238}" type="pres">
      <dgm:prSet presAssocID="{928A76AB-BB0E-44BB-BD6D-BBBB3A12E041}" presName="node" presStyleLbl="node1" presStyleIdx="4" presStyleCnt="8">
        <dgm:presLayoutVars>
          <dgm:bulletEnabled val="1"/>
        </dgm:presLayoutVars>
      </dgm:prSet>
      <dgm:spPr/>
    </dgm:pt>
    <dgm:pt modelId="{6DFE0368-8926-442D-97CF-24548F28A74B}" type="pres">
      <dgm:prSet presAssocID="{37B9C300-2FC3-4BFC-9E99-3B0900C43233}" presName="sibTrans" presStyleCnt="0"/>
      <dgm:spPr/>
    </dgm:pt>
    <dgm:pt modelId="{1E493EB6-A6B1-440F-BCB1-E37B066B1F2E}" type="pres">
      <dgm:prSet presAssocID="{42023492-163A-4366-BAE0-87131C7AC279}" presName="node" presStyleLbl="node1" presStyleIdx="5" presStyleCnt="8">
        <dgm:presLayoutVars>
          <dgm:bulletEnabled val="1"/>
        </dgm:presLayoutVars>
      </dgm:prSet>
      <dgm:spPr/>
    </dgm:pt>
    <dgm:pt modelId="{1345CE6E-B11B-4D0B-B324-9CD3740EC80B}" type="pres">
      <dgm:prSet presAssocID="{800A6280-581C-4AD7-B86B-9EB16324269A}" presName="sibTrans" presStyleCnt="0"/>
      <dgm:spPr/>
    </dgm:pt>
    <dgm:pt modelId="{4AD50112-272E-41B8-BEC9-E24B031893DE}" type="pres">
      <dgm:prSet presAssocID="{893D85EC-BB7E-4C19-866B-53D953CCA310}" presName="node" presStyleLbl="node1" presStyleIdx="6" presStyleCnt="8">
        <dgm:presLayoutVars>
          <dgm:bulletEnabled val="1"/>
        </dgm:presLayoutVars>
      </dgm:prSet>
      <dgm:spPr/>
    </dgm:pt>
    <dgm:pt modelId="{98372CD2-3903-483C-91B4-E1127A3D42DA}" type="pres">
      <dgm:prSet presAssocID="{A4F15F6E-31EC-4799-B799-961D88B3D360}" presName="sibTrans" presStyleCnt="0"/>
      <dgm:spPr/>
    </dgm:pt>
    <dgm:pt modelId="{4A066777-59D7-4C82-ACDD-5589AC147F12}" type="pres">
      <dgm:prSet presAssocID="{141949CF-DE6C-40FF-9B5A-E077E5874A8A}" presName="node" presStyleLbl="node1" presStyleIdx="7" presStyleCnt="8">
        <dgm:presLayoutVars>
          <dgm:bulletEnabled val="1"/>
        </dgm:presLayoutVars>
      </dgm:prSet>
      <dgm:spPr/>
    </dgm:pt>
  </dgm:ptLst>
  <dgm:cxnLst>
    <dgm:cxn modelId="{6592310D-298C-4B81-A522-C50E93036F3B}" type="presOf" srcId="{5960F9B4-9F2C-49F0-93E8-51B4AEA82A29}" destId="{0DE997C3-73E3-4234-830A-17FBAE0FA1BE}" srcOrd="0" destOrd="0" presId="urn:microsoft.com/office/officeart/2005/8/layout/default"/>
    <dgm:cxn modelId="{48ECE115-CB9D-4F30-8DF4-E298E30EF918}" type="presOf" srcId="{141949CF-DE6C-40FF-9B5A-E077E5874A8A}" destId="{4A066777-59D7-4C82-ACDD-5589AC147F12}" srcOrd="0" destOrd="0" presId="urn:microsoft.com/office/officeart/2005/8/layout/default"/>
    <dgm:cxn modelId="{F87F0C1E-361A-42AC-B530-56FA554D26CF}" type="presOf" srcId="{42023492-163A-4366-BAE0-87131C7AC279}" destId="{1E493EB6-A6B1-440F-BCB1-E37B066B1F2E}" srcOrd="0" destOrd="0" presId="urn:microsoft.com/office/officeart/2005/8/layout/default"/>
    <dgm:cxn modelId="{FCFDAB2A-01F1-4AC4-9721-E918298FBAE2}" type="presOf" srcId="{4A6E6452-5089-418B-A3A4-BF19B84C9297}" destId="{CEA51F22-7FD1-42E5-B539-B8955967513E}" srcOrd="0" destOrd="0" presId="urn:microsoft.com/office/officeart/2005/8/layout/default"/>
    <dgm:cxn modelId="{E019385F-2F4F-4157-90B0-D07616E90EA2}" srcId="{7593F71C-0859-43CF-A897-61B70E074B3E}" destId="{141949CF-DE6C-40FF-9B5A-E077E5874A8A}" srcOrd="7" destOrd="0" parTransId="{EC950018-E671-4EB1-96B4-ACDB0CB0D4A3}" sibTransId="{9AA2E7F2-33F2-49B1-B069-28E20E4791D9}"/>
    <dgm:cxn modelId="{366F0742-ADCE-4259-A3E6-7D428BC249B8}" type="presOf" srcId="{7593F71C-0859-43CF-A897-61B70E074B3E}" destId="{05ABB773-123E-4F7C-8D48-F213912DA177}" srcOrd="0" destOrd="0" presId="urn:microsoft.com/office/officeart/2005/8/layout/default"/>
    <dgm:cxn modelId="{E987E642-7ABD-4C26-9EDE-CBA08C0CF62B}" srcId="{7593F71C-0859-43CF-A897-61B70E074B3E}" destId="{928A76AB-BB0E-44BB-BD6D-BBBB3A12E041}" srcOrd="4" destOrd="0" parTransId="{921DF19C-BFAE-4D06-A1EC-89A912D177F0}" sibTransId="{37B9C300-2FC3-4BFC-9E99-3B0900C43233}"/>
    <dgm:cxn modelId="{AB226D6A-42EC-46B0-8A81-0BACCD2FD535}" srcId="{7593F71C-0859-43CF-A897-61B70E074B3E}" destId="{893D85EC-BB7E-4C19-866B-53D953CCA310}" srcOrd="6" destOrd="0" parTransId="{EF5940E1-9D08-47C7-8CC5-9502730CD510}" sibTransId="{A4F15F6E-31EC-4799-B799-961D88B3D360}"/>
    <dgm:cxn modelId="{3EB21F4E-99CF-4950-A9E7-A63D684CF937}" type="presOf" srcId="{893D85EC-BB7E-4C19-866B-53D953CCA310}" destId="{4AD50112-272E-41B8-BEC9-E24B031893DE}" srcOrd="0" destOrd="0" presId="urn:microsoft.com/office/officeart/2005/8/layout/default"/>
    <dgm:cxn modelId="{2986FA77-7B85-4146-AF25-1DA70345927B}" srcId="{7593F71C-0859-43CF-A897-61B70E074B3E}" destId="{42023492-163A-4366-BAE0-87131C7AC279}" srcOrd="5" destOrd="0" parTransId="{A97BE4CB-17C1-4CCA-8F82-D4895C299C4D}" sibTransId="{800A6280-581C-4AD7-B86B-9EB16324269A}"/>
    <dgm:cxn modelId="{CF60B47D-866D-43D1-9DFA-D81E03223AFA}" srcId="{7593F71C-0859-43CF-A897-61B70E074B3E}" destId="{4A6E6452-5089-418B-A3A4-BF19B84C9297}" srcOrd="1" destOrd="0" parTransId="{A7FA96D0-6558-42F0-9D40-320770C1FF68}" sibTransId="{C6329D3A-47DB-4FC8-A4BA-03ED6EBA14B8}"/>
    <dgm:cxn modelId="{2805DC9C-0A2D-430F-A1A6-59EAD471A589}" type="presOf" srcId="{928A76AB-BB0E-44BB-BD6D-BBBB3A12E041}" destId="{BB148BAF-968C-4E3D-A782-965CD9D3B238}" srcOrd="0" destOrd="0" presId="urn:microsoft.com/office/officeart/2005/8/layout/default"/>
    <dgm:cxn modelId="{D63704B1-7138-4001-9AF7-92FDB80C03C7}" srcId="{7593F71C-0859-43CF-A897-61B70E074B3E}" destId="{5960F9B4-9F2C-49F0-93E8-51B4AEA82A29}" srcOrd="0" destOrd="0" parTransId="{1131563C-1DF1-484F-AB2E-A593D784BB12}" sibTransId="{955AA51C-9268-4738-8E5B-5D7BE00E469D}"/>
    <dgm:cxn modelId="{1A97E4B2-DAA7-417E-8B71-7BC10E6A25C0}" srcId="{7593F71C-0859-43CF-A897-61B70E074B3E}" destId="{D1A014EC-41CD-436E-A863-D39B4C2768E6}" srcOrd="2" destOrd="0" parTransId="{25266E2A-23CE-4F78-8864-A3E5628843FF}" sibTransId="{30486D08-0961-4ADB-BF42-82434D94EB61}"/>
    <dgm:cxn modelId="{134726C7-C170-4B52-8553-CCBD5D1E6E68}" type="presOf" srcId="{D1A014EC-41CD-436E-A863-D39B4C2768E6}" destId="{DB72F03B-E51F-4911-9B1A-3ECE7A78CDC3}" srcOrd="0" destOrd="0" presId="urn:microsoft.com/office/officeart/2005/8/layout/default"/>
    <dgm:cxn modelId="{0834A8D8-A3D7-47C1-8EDF-8DDB25C76B73}" type="presOf" srcId="{43604DDA-F3ED-4FDB-8F37-909D6CE0AFA9}" destId="{B613C190-DB90-493B-BB36-C4CA803EB9E9}" srcOrd="0" destOrd="0" presId="urn:microsoft.com/office/officeart/2005/8/layout/default"/>
    <dgm:cxn modelId="{25D447DC-E023-4802-BCB0-B1133AD58692}" srcId="{7593F71C-0859-43CF-A897-61B70E074B3E}" destId="{43604DDA-F3ED-4FDB-8F37-909D6CE0AFA9}" srcOrd="3" destOrd="0" parTransId="{CD749196-1263-47FA-B301-23E20870BA3C}" sibTransId="{49F602F5-8FDA-460B-9404-04D8336C1303}"/>
    <dgm:cxn modelId="{9E21A964-72B5-4313-9702-BD91480EAC37}" type="presParOf" srcId="{05ABB773-123E-4F7C-8D48-F213912DA177}" destId="{0DE997C3-73E3-4234-830A-17FBAE0FA1BE}" srcOrd="0" destOrd="0" presId="urn:microsoft.com/office/officeart/2005/8/layout/default"/>
    <dgm:cxn modelId="{E419F389-0D1A-40D7-9233-48E7DFEB0ABD}" type="presParOf" srcId="{05ABB773-123E-4F7C-8D48-F213912DA177}" destId="{BD6D7FEC-7F98-4C62-BE59-0447F0AE8C48}" srcOrd="1" destOrd="0" presId="urn:microsoft.com/office/officeart/2005/8/layout/default"/>
    <dgm:cxn modelId="{7B4A4EF8-1F7B-4431-81F3-4F7C7CD40CDA}" type="presParOf" srcId="{05ABB773-123E-4F7C-8D48-F213912DA177}" destId="{CEA51F22-7FD1-42E5-B539-B8955967513E}" srcOrd="2" destOrd="0" presId="urn:microsoft.com/office/officeart/2005/8/layout/default"/>
    <dgm:cxn modelId="{91D9ED76-066E-4434-8980-78506CB6032E}" type="presParOf" srcId="{05ABB773-123E-4F7C-8D48-F213912DA177}" destId="{29D3E1ED-AE4B-489F-B6CD-A39FC8960960}" srcOrd="3" destOrd="0" presId="urn:microsoft.com/office/officeart/2005/8/layout/default"/>
    <dgm:cxn modelId="{7732049D-0C61-40CC-B3E3-424BD3B71C78}" type="presParOf" srcId="{05ABB773-123E-4F7C-8D48-F213912DA177}" destId="{DB72F03B-E51F-4911-9B1A-3ECE7A78CDC3}" srcOrd="4" destOrd="0" presId="urn:microsoft.com/office/officeart/2005/8/layout/default"/>
    <dgm:cxn modelId="{1D61B232-5457-4A29-AA9A-4C39978AF76C}" type="presParOf" srcId="{05ABB773-123E-4F7C-8D48-F213912DA177}" destId="{83AF1DD3-8D3F-4FA2-BB92-97F05C59C70B}" srcOrd="5" destOrd="0" presId="urn:microsoft.com/office/officeart/2005/8/layout/default"/>
    <dgm:cxn modelId="{98F1C6FA-966F-4094-A81C-8474AC15C15E}" type="presParOf" srcId="{05ABB773-123E-4F7C-8D48-F213912DA177}" destId="{B613C190-DB90-493B-BB36-C4CA803EB9E9}" srcOrd="6" destOrd="0" presId="urn:microsoft.com/office/officeart/2005/8/layout/default"/>
    <dgm:cxn modelId="{76968463-B44E-4848-8BA4-56EB401068A3}" type="presParOf" srcId="{05ABB773-123E-4F7C-8D48-F213912DA177}" destId="{6A12A068-A597-49DF-9A30-B094DF8FF74F}" srcOrd="7" destOrd="0" presId="urn:microsoft.com/office/officeart/2005/8/layout/default"/>
    <dgm:cxn modelId="{87E1F1C2-361D-4AF2-891C-BC2C7570790A}" type="presParOf" srcId="{05ABB773-123E-4F7C-8D48-F213912DA177}" destId="{BB148BAF-968C-4E3D-A782-965CD9D3B238}" srcOrd="8" destOrd="0" presId="urn:microsoft.com/office/officeart/2005/8/layout/default"/>
    <dgm:cxn modelId="{9257A128-7048-4678-A41A-C995F2D06580}" type="presParOf" srcId="{05ABB773-123E-4F7C-8D48-F213912DA177}" destId="{6DFE0368-8926-442D-97CF-24548F28A74B}" srcOrd="9" destOrd="0" presId="urn:microsoft.com/office/officeart/2005/8/layout/default"/>
    <dgm:cxn modelId="{4C041D14-7FE5-47F6-B53B-8CAFDE0A81D7}" type="presParOf" srcId="{05ABB773-123E-4F7C-8D48-F213912DA177}" destId="{1E493EB6-A6B1-440F-BCB1-E37B066B1F2E}" srcOrd="10" destOrd="0" presId="urn:microsoft.com/office/officeart/2005/8/layout/default"/>
    <dgm:cxn modelId="{B9E583E9-2AC1-44CC-BD69-12C9381FB375}" type="presParOf" srcId="{05ABB773-123E-4F7C-8D48-F213912DA177}" destId="{1345CE6E-B11B-4D0B-B324-9CD3740EC80B}" srcOrd="11" destOrd="0" presId="urn:microsoft.com/office/officeart/2005/8/layout/default"/>
    <dgm:cxn modelId="{68D57351-F4B5-450B-9D8A-465B858EE838}" type="presParOf" srcId="{05ABB773-123E-4F7C-8D48-F213912DA177}" destId="{4AD50112-272E-41B8-BEC9-E24B031893DE}" srcOrd="12" destOrd="0" presId="urn:microsoft.com/office/officeart/2005/8/layout/default"/>
    <dgm:cxn modelId="{E7D22E52-8CC2-41DC-B147-DA5A051649F4}" type="presParOf" srcId="{05ABB773-123E-4F7C-8D48-F213912DA177}" destId="{98372CD2-3903-483C-91B4-E1127A3D42DA}" srcOrd="13" destOrd="0" presId="urn:microsoft.com/office/officeart/2005/8/layout/default"/>
    <dgm:cxn modelId="{1336A81D-DB05-428B-AA1A-C2FB6E09F7CE}" type="presParOf" srcId="{05ABB773-123E-4F7C-8D48-F213912DA177}" destId="{4A066777-59D7-4C82-ACDD-5589AC147F1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18165-352A-4641-A024-0E1B0F289E0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EC76A50-F4BE-4C5F-B2AD-F48B2A3B1E94}">
      <dgm:prSet phldrT="[Text]"/>
      <dgm:spPr/>
      <dgm:t>
        <a:bodyPr/>
        <a:lstStyle/>
        <a:p>
          <a:r>
            <a:rPr lang="en-CA" dirty="0"/>
            <a:t>Year 1</a:t>
          </a:r>
        </a:p>
      </dgm:t>
    </dgm:pt>
    <dgm:pt modelId="{AE0DFF14-5D3E-4AB5-90F6-C5778F0BED4C}" type="parTrans" cxnId="{932EA3BA-0CF7-472D-B486-0915B8ABF255}">
      <dgm:prSet/>
      <dgm:spPr/>
      <dgm:t>
        <a:bodyPr/>
        <a:lstStyle/>
        <a:p>
          <a:endParaRPr lang="en-CA"/>
        </a:p>
      </dgm:t>
    </dgm:pt>
    <dgm:pt modelId="{28653188-640D-41F7-8372-DC726CCA0BB7}" type="sibTrans" cxnId="{932EA3BA-0CF7-472D-B486-0915B8ABF255}">
      <dgm:prSet/>
      <dgm:spPr/>
      <dgm:t>
        <a:bodyPr/>
        <a:lstStyle/>
        <a:p>
          <a:endParaRPr lang="en-CA"/>
        </a:p>
      </dgm:t>
    </dgm:pt>
    <dgm:pt modelId="{98C57DDF-67E4-41AA-B7FD-F661D77C9391}">
      <dgm:prSet phldrT="[Text]"/>
      <dgm:spPr/>
      <dgm:t>
        <a:bodyPr/>
        <a:lstStyle/>
        <a:p>
          <a:pPr>
            <a:buNone/>
          </a:pPr>
          <a:r>
            <a:rPr lang="en-US" dirty="0"/>
            <a:t>Literature review</a:t>
          </a:r>
          <a:endParaRPr lang="en-CA" dirty="0"/>
        </a:p>
      </dgm:t>
    </dgm:pt>
    <dgm:pt modelId="{BED4DC05-EB68-48CF-B5A0-4FF239B5A298}" type="parTrans" cxnId="{E900D7DA-A986-4724-B5E0-A2A9CFE7975A}">
      <dgm:prSet/>
      <dgm:spPr/>
      <dgm:t>
        <a:bodyPr/>
        <a:lstStyle/>
        <a:p>
          <a:endParaRPr lang="en-CA"/>
        </a:p>
      </dgm:t>
    </dgm:pt>
    <dgm:pt modelId="{AD9DD7D5-0C81-456B-9B27-B7540F677324}" type="sibTrans" cxnId="{E900D7DA-A986-4724-B5E0-A2A9CFE7975A}">
      <dgm:prSet/>
      <dgm:spPr/>
      <dgm:t>
        <a:bodyPr/>
        <a:lstStyle/>
        <a:p>
          <a:endParaRPr lang="en-CA"/>
        </a:p>
      </dgm:t>
    </dgm:pt>
    <dgm:pt modelId="{C10A4180-3EA6-493C-A2B3-F7DF7C013A00}">
      <dgm:prSet phldrT="[Text]"/>
      <dgm:spPr/>
      <dgm:t>
        <a:bodyPr/>
        <a:lstStyle/>
        <a:p>
          <a:r>
            <a:rPr lang="en-CA" dirty="0"/>
            <a:t>Year 2</a:t>
          </a:r>
        </a:p>
      </dgm:t>
    </dgm:pt>
    <dgm:pt modelId="{709A28BE-9789-4B76-A3BF-1CE4C74C5E44}" type="parTrans" cxnId="{4D33D82A-F786-4EA0-ADB3-AA2A9451547E}">
      <dgm:prSet/>
      <dgm:spPr/>
      <dgm:t>
        <a:bodyPr/>
        <a:lstStyle/>
        <a:p>
          <a:endParaRPr lang="en-CA"/>
        </a:p>
      </dgm:t>
    </dgm:pt>
    <dgm:pt modelId="{34969CF2-0422-4481-9BD4-90BD705FE812}" type="sibTrans" cxnId="{4D33D82A-F786-4EA0-ADB3-AA2A9451547E}">
      <dgm:prSet/>
      <dgm:spPr/>
      <dgm:t>
        <a:bodyPr/>
        <a:lstStyle/>
        <a:p>
          <a:endParaRPr lang="en-CA"/>
        </a:p>
      </dgm:t>
    </dgm:pt>
    <dgm:pt modelId="{813D7919-D87F-4D96-BE49-DE0271E63C7B}">
      <dgm:prSet phldrT="[Text]"/>
      <dgm:spPr/>
      <dgm:t>
        <a:bodyPr/>
        <a:lstStyle/>
        <a:p>
          <a:r>
            <a:rPr lang="en-US" dirty="0"/>
            <a:t>Develop and apply methodologies</a:t>
          </a:r>
          <a:endParaRPr lang="en-CA" dirty="0"/>
        </a:p>
      </dgm:t>
    </dgm:pt>
    <dgm:pt modelId="{53521E23-4430-4D72-A337-7608325F20D3}" type="parTrans" cxnId="{97BF782B-A514-4A56-948F-30CF5C32B2E6}">
      <dgm:prSet/>
      <dgm:spPr/>
      <dgm:t>
        <a:bodyPr/>
        <a:lstStyle/>
        <a:p>
          <a:endParaRPr lang="en-CA"/>
        </a:p>
      </dgm:t>
    </dgm:pt>
    <dgm:pt modelId="{2CB8F85B-CCB3-4F34-89BC-B9118B777590}" type="sibTrans" cxnId="{97BF782B-A514-4A56-948F-30CF5C32B2E6}">
      <dgm:prSet/>
      <dgm:spPr/>
      <dgm:t>
        <a:bodyPr/>
        <a:lstStyle/>
        <a:p>
          <a:endParaRPr lang="en-CA"/>
        </a:p>
      </dgm:t>
    </dgm:pt>
    <dgm:pt modelId="{A15E37D9-300A-411E-AB00-9F4FDD9F9C15}">
      <dgm:prSet phldrT="[Text]"/>
      <dgm:spPr/>
      <dgm:t>
        <a:bodyPr/>
        <a:lstStyle/>
        <a:p>
          <a:r>
            <a:rPr lang="en-CA" dirty="0"/>
            <a:t>Year 3</a:t>
          </a:r>
        </a:p>
      </dgm:t>
    </dgm:pt>
    <dgm:pt modelId="{5EC4638D-EE17-4924-945E-140845D35463}" type="parTrans" cxnId="{35D3D4D3-3A42-421E-9B93-16EF1F2AAC31}">
      <dgm:prSet/>
      <dgm:spPr/>
      <dgm:t>
        <a:bodyPr/>
        <a:lstStyle/>
        <a:p>
          <a:endParaRPr lang="en-CA"/>
        </a:p>
      </dgm:t>
    </dgm:pt>
    <dgm:pt modelId="{84F44557-50F6-4B38-B4CC-E2F4E5976136}" type="sibTrans" cxnId="{35D3D4D3-3A42-421E-9B93-16EF1F2AAC31}">
      <dgm:prSet/>
      <dgm:spPr/>
      <dgm:t>
        <a:bodyPr/>
        <a:lstStyle/>
        <a:p>
          <a:endParaRPr lang="en-CA"/>
        </a:p>
      </dgm:t>
    </dgm:pt>
    <dgm:pt modelId="{D9799166-A836-4A30-A1F8-A539DA1E056C}">
      <dgm:prSet phldrT="[Text]"/>
      <dgm:spPr/>
      <dgm:t>
        <a:bodyPr/>
        <a:lstStyle/>
        <a:p>
          <a:r>
            <a:rPr lang="en-US" dirty="0"/>
            <a:t>Publish findings</a:t>
          </a:r>
          <a:endParaRPr lang="en-CA" dirty="0"/>
        </a:p>
      </dgm:t>
    </dgm:pt>
    <dgm:pt modelId="{11C1736D-404D-4B97-9ADA-AA0C1992F546}" type="parTrans" cxnId="{2E7E3BDD-1546-4FB0-84B6-5931FD82CCCD}">
      <dgm:prSet/>
      <dgm:spPr/>
      <dgm:t>
        <a:bodyPr/>
        <a:lstStyle/>
        <a:p>
          <a:endParaRPr lang="en-CA"/>
        </a:p>
      </dgm:t>
    </dgm:pt>
    <dgm:pt modelId="{FE22A289-644B-46D4-BBF1-11183AE2DE61}" type="sibTrans" cxnId="{2E7E3BDD-1546-4FB0-84B6-5931FD82CCCD}">
      <dgm:prSet/>
      <dgm:spPr/>
      <dgm:t>
        <a:bodyPr/>
        <a:lstStyle/>
        <a:p>
          <a:endParaRPr lang="en-CA"/>
        </a:p>
      </dgm:t>
    </dgm:pt>
    <dgm:pt modelId="{FD4E4612-87AE-4931-856A-E37FD0228015}">
      <dgm:prSet/>
      <dgm:spPr/>
      <dgm:t>
        <a:bodyPr/>
        <a:lstStyle/>
        <a:p>
          <a:pPr>
            <a:buNone/>
          </a:pPr>
          <a:r>
            <a:rPr lang="en-US" dirty="0"/>
            <a:t>Identify key inefficiencies</a:t>
          </a:r>
        </a:p>
      </dgm:t>
    </dgm:pt>
    <dgm:pt modelId="{F4B9E665-DBDA-4035-955E-440A5F4D70DA}" type="parTrans" cxnId="{AD5FD9FC-10F2-490C-8F64-FFDF34CB54D7}">
      <dgm:prSet/>
      <dgm:spPr/>
      <dgm:t>
        <a:bodyPr/>
        <a:lstStyle/>
        <a:p>
          <a:endParaRPr lang="en-CA"/>
        </a:p>
      </dgm:t>
    </dgm:pt>
    <dgm:pt modelId="{CE000752-68B0-4B69-9EF1-DBFBF46B6B79}" type="sibTrans" cxnId="{AD5FD9FC-10F2-490C-8F64-FFDF34CB54D7}">
      <dgm:prSet/>
      <dgm:spPr/>
      <dgm:t>
        <a:bodyPr/>
        <a:lstStyle/>
        <a:p>
          <a:endParaRPr lang="en-CA"/>
        </a:p>
      </dgm:t>
    </dgm:pt>
    <dgm:pt modelId="{C9A1F8C7-8548-4D3E-9390-5B23874BFF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Summarize existing methodologies and tools</a:t>
          </a:r>
        </a:p>
      </dgm:t>
    </dgm:pt>
    <dgm:pt modelId="{EA4006F5-2704-481B-9C76-BFE2FE8E49BD}" type="parTrans" cxnId="{57894574-1EE8-4863-87DB-74E34CA26C77}">
      <dgm:prSet/>
      <dgm:spPr/>
      <dgm:t>
        <a:bodyPr/>
        <a:lstStyle/>
        <a:p>
          <a:endParaRPr lang="en-CA"/>
        </a:p>
      </dgm:t>
    </dgm:pt>
    <dgm:pt modelId="{CA648170-E8F3-436E-ABA1-D987705C4294}" type="sibTrans" cxnId="{57894574-1EE8-4863-87DB-74E34CA26C77}">
      <dgm:prSet/>
      <dgm:spPr/>
      <dgm:t>
        <a:bodyPr/>
        <a:lstStyle/>
        <a:p>
          <a:endParaRPr lang="en-CA"/>
        </a:p>
      </dgm:t>
    </dgm:pt>
    <dgm:pt modelId="{E77A5C7E-E36E-40DE-B65F-8C55D7D1C586}">
      <dgm:prSet/>
      <dgm:spPr/>
      <dgm:t>
        <a:bodyPr/>
        <a:lstStyle/>
        <a:p>
          <a:pPr>
            <a:buNone/>
          </a:pPr>
          <a:r>
            <a:rPr lang="en-US" dirty="0"/>
            <a:t>Propose methodological improvements</a:t>
          </a:r>
        </a:p>
      </dgm:t>
    </dgm:pt>
    <dgm:pt modelId="{EB214CC6-6AFA-4651-B21B-797BF707B4BB}" type="parTrans" cxnId="{059F0CD2-DA52-4C00-8DF1-DB8C3E27A2B4}">
      <dgm:prSet/>
      <dgm:spPr/>
      <dgm:t>
        <a:bodyPr/>
        <a:lstStyle/>
        <a:p>
          <a:endParaRPr lang="en-CA"/>
        </a:p>
      </dgm:t>
    </dgm:pt>
    <dgm:pt modelId="{E61A9413-736F-4DB2-940A-910CB1C7A968}" type="sibTrans" cxnId="{059F0CD2-DA52-4C00-8DF1-DB8C3E27A2B4}">
      <dgm:prSet/>
      <dgm:spPr/>
      <dgm:t>
        <a:bodyPr/>
        <a:lstStyle/>
        <a:p>
          <a:endParaRPr lang="en-CA"/>
        </a:p>
      </dgm:t>
    </dgm:pt>
    <dgm:pt modelId="{6E29664C-A759-4D73-A602-599A1E2673FF}">
      <dgm:prSet/>
      <dgm:spPr/>
      <dgm:t>
        <a:bodyPr/>
        <a:lstStyle/>
        <a:p>
          <a:r>
            <a:rPr lang="en-US"/>
            <a:t>Conduct case studies</a:t>
          </a:r>
          <a:endParaRPr lang="en-US" dirty="0"/>
        </a:p>
      </dgm:t>
    </dgm:pt>
    <dgm:pt modelId="{64C2A4E3-988A-4F1C-88B4-5D3CA6971CC8}" type="parTrans" cxnId="{31428141-68B0-4D3B-9E3F-B27260A24454}">
      <dgm:prSet/>
      <dgm:spPr/>
      <dgm:t>
        <a:bodyPr/>
        <a:lstStyle/>
        <a:p>
          <a:endParaRPr lang="en-CA"/>
        </a:p>
      </dgm:t>
    </dgm:pt>
    <dgm:pt modelId="{D72E9310-26A4-4F07-85B7-F5562D24B682}" type="sibTrans" cxnId="{31428141-68B0-4D3B-9E3F-B27260A24454}">
      <dgm:prSet/>
      <dgm:spPr/>
      <dgm:t>
        <a:bodyPr/>
        <a:lstStyle/>
        <a:p>
          <a:endParaRPr lang="en-CA"/>
        </a:p>
      </dgm:t>
    </dgm:pt>
    <dgm:pt modelId="{E5880A62-EC4C-450A-936B-388EEA1EADDE}">
      <dgm:prSet/>
      <dgm:spPr/>
      <dgm:t>
        <a:bodyPr/>
        <a:lstStyle/>
        <a:p>
          <a:r>
            <a:rPr lang="en-US" dirty="0"/>
            <a:t>Develop recommendations</a:t>
          </a:r>
        </a:p>
      </dgm:t>
    </dgm:pt>
    <dgm:pt modelId="{E6871875-AA46-4F92-96B0-B88F9FF595DA}" type="parTrans" cxnId="{DE52E595-9C84-4BE4-8F7D-C9254B6E9DBB}">
      <dgm:prSet/>
      <dgm:spPr/>
      <dgm:t>
        <a:bodyPr/>
        <a:lstStyle/>
        <a:p>
          <a:endParaRPr lang="en-CA"/>
        </a:p>
      </dgm:t>
    </dgm:pt>
    <dgm:pt modelId="{918D2C5E-428D-49E5-89E7-CD74ECC8882F}" type="sibTrans" cxnId="{DE52E595-9C84-4BE4-8F7D-C9254B6E9DBB}">
      <dgm:prSet/>
      <dgm:spPr/>
      <dgm:t>
        <a:bodyPr/>
        <a:lstStyle/>
        <a:p>
          <a:endParaRPr lang="en-CA"/>
        </a:p>
      </dgm:t>
    </dgm:pt>
    <dgm:pt modelId="{B45AC679-BC9A-4B96-BC7F-C75814C8B4C8}">
      <dgm:prSet/>
      <dgm:spPr/>
      <dgm:t>
        <a:bodyPr/>
        <a:lstStyle/>
        <a:p>
          <a:r>
            <a:rPr lang="en-US"/>
            <a:t>Present at conferences</a:t>
          </a:r>
          <a:endParaRPr lang="en-US" dirty="0"/>
        </a:p>
      </dgm:t>
    </dgm:pt>
    <dgm:pt modelId="{07AC03EC-D252-447E-8EE0-5B4E81699E76}" type="parTrans" cxnId="{58318F82-428F-448C-99D2-A53166A7F269}">
      <dgm:prSet/>
      <dgm:spPr/>
      <dgm:t>
        <a:bodyPr/>
        <a:lstStyle/>
        <a:p>
          <a:endParaRPr lang="en-CA"/>
        </a:p>
      </dgm:t>
    </dgm:pt>
    <dgm:pt modelId="{67E79F4A-E3DC-4B5B-BBBF-29D20A479EEF}" type="sibTrans" cxnId="{58318F82-428F-448C-99D2-A53166A7F269}">
      <dgm:prSet/>
      <dgm:spPr/>
      <dgm:t>
        <a:bodyPr/>
        <a:lstStyle/>
        <a:p>
          <a:endParaRPr lang="en-CA"/>
        </a:p>
      </dgm:t>
    </dgm:pt>
    <dgm:pt modelId="{BDDBDBAB-822C-4E62-8E86-54EC8F866E1A}">
      <dgm:prSet/>
      <dgm:spPr/>
      <dgm:t>
        <a:bodyPr/>
        <a:lstStyle/>
        <a:p>
          <a:r>
            <a:rPr lang="en-US" dirty="0"/>
            <a:t>Promote best practices across the industry</a:t>
          </a:r>
          <a:endParaRPr lang="en-CA" dirty="0"/>
        </a:p>
      </dgm:t>
    </dgm:pt>
    <dgm:pt modelId="{D1DDA738-FF6A-4C4C-A22B-74AEDB4B8248}" type="parTrans" cxnId="{B2342FDE-8258-4204-AC80-7C9F308DDD4F}">
      <dgm:prSet/>
      <dgm:spPr/>
      <dgm:t>
        <a:bodyPr/>
        <a:lstStyle/>
        <a:p>
          <a:endParaRPr lang="en-CA"/>
        </a:p>
      </dgm:t>
    </dgm:pt>
    <dgm:pt modelId="{261702C0-B613-4164-826E-F3CC0D69183A}" type="sibTrans" cxnId="{B2342FDE-8258-4204-AC80-7C9F308DDD4F}">
      <dgm:prSet/>
      <dgm:spPr/>
      <dgm:t>
        <a:bodyPr/>
        <a:lstStyle/>
        <a:p>
          <a:endParaRPr lang="en-CA"/>
        </a:p>
      </dgm:t>
    </dgm:pt>
    <dgm:pt modelId="{B487255B-B4C9-451B-A06E-7B3B90548048}" type="pres">
      <dgm:prSet presAssocID="{91618165-352A-4641-A024-0E1B0F289E0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A1CB74B5-EF08-4A76-93DC-3DBE2CD49333}" type="pres">
      <dgm:prSet presAssocID="{9EC76A50-F4BE-4C5F-B2AD-F48B2A3B1E94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A384363-95B8-4C76-887B-D9589D8544E1}" type="pres">
      <dgm:prSet presAssocID="{9EC76A50-F4BE-4C5F-B2AD-F48B2A3B1E94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D1BDF05B-8605-45D3-A3FA-F5CA71EF20FE}" type="pres">
      <dgm:prSet presAssocID="{C10A4180-3EA6-493C-A2B3-F7DF7C013A0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4F680E77-7358-4C30-8FA4-B4B9733F3C76}" type="pres">
      <dgm:prSet presAssocID="{C10A4180-3EA6-493C-A2B3-F7DF7C013A0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0EE48214-72C6-475C-BFFF-9BBA85504D01}" type="pres">
      <dgm:prSet presAssocID="{A15E37D9-300A-411E-AB00-9F4FDD9F9C1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96416208-9D67-433B-9D39-DF716AB11383}" type="pres">
      <dgm:prSet presAssocID="{A15E37D9-300A-411E-AB00-9F4FDD9F9C1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3543F08-2DD7-4EBC-BF96-42C142020AF5}" type="presOf" srcId="{C10A4180-3EA6-493C-A2B3-F7DF7C013A00}" destId="{D1BDF05B-8605-45D3-A3FA-F5CA71EF20FE}" srcOrd="0" destOrd="0" presId="urn:microsoft.com/office/officeart/2009/3/layout/IncreasingArrowsProcess"/>
    <dgm:cxn modelId="{264F4E0B-C092-4F90-A67A-AF1555926125}" type="presOf" srcId="{91618165-352A-4641-A024-0E1B0F289E04}" destId="{B487255B-B4C9-451B-A06E-7B3B90548048}" srcOrd="0" destOrd="0" presId="urn:microsoft.com/office/officeart/2009/3/layout/IncreasingArrowsProcess"/>
    <dgm:cxn modelId="{E0591A15-53CD-4C25-809E-EDF934F071B0}" type="presOf" srcId="{A15E37D9-300A-411E-AB00-9F4FDD9F9C15}" destId="{0EE48214-72C6-475C-BFFF-9BBA85504D01}" srcOrd="0" destOrd="0" presId="urn:microsoft.com/office/officeart/2009/3/layout/IncreasingArrowsProcess"/>
    <dgm:cxn modelId="{2C6E8E20-2624-4BC6-B7E3-809C4B757451}" type="presOf" srcId="{E77A5C7E-E36E-40DE-B65F-8C55D7D1C586}" destId="{0A384363-95B8-4C76-887B-D9589D8544E1}" srcOrd="0" destOrd="3" presId="urn:microsoft.com/office/officeart/2009/3/layout/IncreasingArrowsProcess"/>
    <dgm:cxn modelId="{7CBD9E27-BBE9-4D0B-B42A-395C9598FF78}" type="presOf" srcId="{6E29664C-A759-4D73-A602-599A1E2673FF}" destId="{4F680E77-7358-4C30-8FA4-B4B9733F3C76}" srcOrd="0" destOrd="1" presId="urn:microsoft.com/office/officeart/2009/3/layout/IncreasingArrowsProcess"/>
    <dgm:cxn modelId="{4D33D82A-F786-4EA0-ADB3-AA2A9451547E}" srcId="{91618165-352A-4641-A024-0E1B0F289E04}" destId="{C10A4180-3EA6-493C-A2B3-F7DF7C013A00}" srcOrd="1" destOrd="0" parTransId="{709A28BE-9789-4B76-A3BF-1CE4C74C5E44}" sibTransId="{34969CF2-0422-4481-9BD4-90BD705FE812}"/>
    <dgm:cxn modelId="{97BF782B-A514-4A56-948F-30CF5C32B2E6}" srcId="{C10A4180-3EA6-493C-A2B3-F7DF7C013A00}" destId="{813D7919-D87F-4D96-BE49-DE0271E63C7B}" srcOrd="0" destOrd="0" parTransId="{53521E23-4430-4D72-A337-7608325F20D3}" sibTransId="{2CB8F85B-CCB3-4F34-89BC-B9118B777590}"/>
    <dgm:cxn modelId="{2388C15B-2467-4238-ABBE-6DFE108982C1}" type="presOf" srcId="{98C57DDF-67E4-41AA-B7FD-F661D77C9391}" destId="{0A384363-95B8-4C76-887B-D9589D8544E1}" srcOrd="0" destOrd="0" presId="urn:microsoft.com/office/officeart/2009/3/layout/IncreasingArrowsProcess"/>
    <dgm:cxn modelId="{31428141-68B0-4D3B-9E3F-B27260A24454}" srcId="{C10A4180-3EA6-493C-A2B3-F7DF7C013A00}" destId="{6E29664C-A759-4D73-A602-599A1E2673FF}" srcOrd="1" destOrd="0" parTransId="{64C2A4E3-988A-4F1C-88B4-5D3CA6971CC8}" sibTransId="{D72E9310-26A4-4F07-85B7-F5562D24B682}"/>
    <dgm:cxn modelId="{57894574-1EE8-4863-87DB-74E34CA26C77}" srcId="{9EC76A50-F4BE-4C5F-B2AD-F48B2A3B1E94}" destId="{C9A1F8C7-8548-4D3E-9390-5B23874BFF3A}" srcOrd="2" destOrd="0" parTransId="{EA4006F5-2704-481B-9C76-BFE2FE8E49BD}" sibTransId="{CA648170-E8F3-436E-ABA1-D987705C4294}"/>
    <dgm:cxn modelId="{58318F82-428F-448C-99D2-A53166A7F269}" srcId="{A15E37D9-300A-411E-AB00-9F4FDD9F9C15}" destId="{B45AC679-BC9A-4B96-BC7F-C75814C8B4C8}" srcOrd="1" destOrd="0" parTransId="{07AC03EC-D252-447E-8EE0-5B4E81699E76}" sibTransId="{67E79F4A-E3DC-4B5B-BBBF-29D20A479EEF}"/>
    <dgm:cxn modelId="{9B383388-3355-43DD-935B-53611E3C294F}" type="presOf" srcId="{FD4E4612-87AE-4931-856A-E37FD0228015}" destId="{0A384363-95B8-4C76-887B-D9589D8544E1}" srcOrd="0" destOrd="1" presId="urn:microsoft.com/office/officeart/2009/3/layout/IncreasingArrowsProcess"/>
    <dgm:cxn modelId="{DE52E595-9C84-4BE4-8F7D-C9254B6E9DBB}" srcId="{C10A4180-3EA6-493C-A2B3-F7DF7C013A00}" destId="{E5880A62-EC4C-450A-936B-388EEA1EADDE}" srcOrd="2" destOrd="0" parTransId="{E6871875-AA46-4F92-96B0-B88F9FF595DA}" sibTransId="{918D2C5E-428D-49E5-89E7-CD74ECC8882F}"/>
    <dgm:cxn modelId="{EF9A2EA6-6F1E-4163-B3FA-CB292834DEF5}" type="presOf" srcId="{B45AC679-BC9A-4B96-BC7F-C75814C8B4C8}" destId="{96416208-9D67-433B-9D39-DF716AB11383}" srcOrd="0" destOrd="1" presId="urn:microsoft.com/office/officeart/2009/3/layout/IncreasingArrowsProcess"/>
    <dgm:cxn modelId="{72C73DA8-0E05-46B2-806B-5BFC070B7497}" type="presOf" srcId="{C9A1F8C7-8548-4D3E-9390-5B23874BFF3A}" destId="{0A384363-95B8-4C76-887B-D9589D8544E1}" srcOrd="0" destOrd="2" presId="urn:microsoft.com/office/officeart/2009/3/layout/IncreasingArrowsProcess"/>
    <dgm:cxn modelId="{DDDADDAD-FC69-42C4-85AA-30B2C0852299}" type="presOf" srcId="{E5880A62-EC4C-450A-936B-388EEA1EADDE}" destId="{4F680E77-7358-4C30-8FA4-B4B9733F3C76}" srcOrd="0" destOrd="2" presId="urn:microsoft.com/office/officeart/2009/3/layout/IncreasingArrowsProcess"/>
    <dgm:cxn modelId="{932EA3BA-0CF7-472D-B486-0915B8ABF255}" srcId="{91618165-352A-4641-A024-0E1B0F289E04}" destId="{9EC76A50-F4BE-4C5F-B2AD-F48B2A3B1E94}" srcOrd="0" destOrd="0" parTransId="{AE0DFF14-5D3E-4AB5-90F6-C5778F0BED4C}" sibTransId="{28653188-640D-41F7-8372-DC726CCA0BB7}"/>
    <dgm:cxn modelId="{46AFC4BB-7187-4B7C-9D38-5D64BC0BBB42}" type="presOf" srcId="{D9799166-A836-4A30-A1F8-A539DA1E056C}" destId="{96416208-9D67-433B-9D39-DF716AB11383}" srcOrd="0" destOrd="0" presId="urn:microsoft.com/office/officeart/2009/3/layout/IncreasingArrowsProcess"/>
    <dgm:cxn modelId="{9CBF44BF-475F-4CEC-A883-451D38FE0386}" type="presOf" srcId="{BDDBDBAB-822C-4E62-8E86-54EC8F866E1A}" destId="{96416208-9D67-433B-9D39-DF716AB11383}" srcOrd="0" destOrd="2" presId="urn:microsoft.com/office/officeart/2009/3/layout/IncreasingArrowsProcess"/>
    <dgm:cxn modelId="{B6644CC2-48F4-49F0-BFE7-4F3D09522E46}" type="presOf" srcId="{9EC76A50-F4BE-4C5F-B2AD-F48B2A3B1E94}" destId="{A1CB74B5-EF08-4A76-93DC-3DBE2CD49333}" srcOrd="0" destOrd="0" presId="urn:microsoft.com/office/officeart/2009/3/layout/IncreasingArrowsProcess"/>
    <dgm:cxn modelId="{398AF1CA-4461-46DF-B173-665EEBD32E26}" type="presOf" srcId="{813D7919-D87F-4D96-BE49-DE0271E63C7B}" destId="{4F680E77-7358-4C30-8FA4-B4B9733F3C76}" srcOrd="0" destOrd="0" presId="urn:microsoft.com/office/officeart/2009/3/layout/IncreasingArrowsProcess"/>
    <dgm:cxn modelId="{059F0CD2-DA52-4C00-8DF1-DB8C3E27A2B4}" srcId="{9EC76A50-F4BE-4C5F-B2AD-F48B2A3B1E94}" destId="{E77A5C7E-E36E-40DE-B65F-8C55D7D1C586}" srcOrd="3" destOrd="0" parTransId="{EB214CC6-6AFA-4651-B21B-797BF707B4BB}" sibTransId="{E61A9413-736F-4DB2-940A-910CB1C7A968}"/>
    <dgm:cxn modelId="{35D3D4D3-3A42-421E-9B93-16EF1F2AAC31}" srcId="{91618165-352A-4641-A024-0E1B0F289E04}" destId="{A15E37D9-300A-411E-AB00-9F4FDD9F9C15}" srcOrd="2" destOrd="0" parTransId="{5EC4638D-EE17-4924-945E-140845D35463}" sibTransId="{84F44557-50F6-4B38-B4CC-E2F4E5976136}"/>
    <dgm:cxn modelId="{E900D7DA-A986-4724-B5E0-A2A9CFE7975A}" srcId="{9EC76A50-F4BE-4C5F-B2AD-F48B2A3B1E94}" destId="{98C57DDF-67E4-41AA-B7FD-F661D77C9391}" srcOrd="0" destOrd="0" parTransId="{BED4DC05-EB68-48CF-B5A0-4FF239B5A298}" sibTransId="{AD9DD7D5-0C81-456B-9B27-B7540F677324}"/>
    <dgm:cxn modelId="{2E7E3BDD-1546-4FB0-84B6-5931FD82CCCD}" srcId="{A15E37D9-300A-411E-AB00-9F4FDD9F9C15}" destId="{D9799166-A836-4A30-A1F8-A539DA1E056C}" srcOrd="0" destOrd="0" parTransId="{11C1736D-404D-4B97-9ADA-AA0C1992F546}" sibTransId="{FE22A289-644B-46D4-BBF1-11183AE2DE61}"/>
    <dgm:cxn modelId="{B2342FDE-8258-4204-AC80-7C9F308DDD4F}" srcId="{A15E37D9-300A-411E-AB00-9F4FDD9F9C15}" destId="{BDDBDBAB-822C-4E62-8E86-54EC8F866E1A}" srcOrd="2" destOrd="0" parTransId="{D1DDA738-FF6A-4C4C-A22B-74AEDB4B8248}" sibTransId="{261702C0-B613-4164-826E-F3CC0D69183A}"/>
    <dgm:cxn modelId="{AD5FD9FC-10F2-490C-8F64-FFDF34CB54D7}" srcId="{9EC76A50-F4BE-4C5F-B2AD-F48B2A3B1E94}" destId="{FD4E4612-87AE-4931-856A-E37FD0228015}" srcOrd="1" destOrd="0" parTransId="{F4B9E665-DBDA-4035-955E-440A5F4D70DA}" sibTransId="{CE000752-68B0-4B69-9EF1-DBFBF46B6B79}"/>
    <dgm:cxn modelId="{9550CE60-330C-42F8-BA40-BF0706CCD615}" type="presParOf" srcId="{B487255B-B4C9-451B-A06E-7B3B90548048}" destId="{A1CB74B5-EF08-4A76-93DC-3DBE2CD49333}" srcOrd="0" destOrd="0" presId="urn:microsoft.com/office/officeart/2009/3/layout/IncreasingArrowsProcess"/>
    <dgm:cxn modelId="{0B2694F7-9DD2-4978-93F2-2B809EB050A1}" type="presParOf" srcId="{B487255B-B4C9-451B-A06E-7B3B90548048}" destId="{0A384363-95B8-4C76-887B-D9589D8544E1}" srcOrd="1" destOrd="0" presId="urn:microsoft.com/office/officeart/2009/3/layout/IncreasingArrowsProcess"/>
    <dgm:cxn modelId="{586CA682-34B8-4FD4-87CC-8DDFF68BA4DF}" type="presParOf" srcId="{B487255B-B4C9-451B-A06E-7B3B90548048}" destId="{D1BDF05B-8605-45D3-A3FA-F5CA71EF20FE}" srcOrd="2" destOrd="0" presId="urn:microsoft.com/office/officeart/2009/3/layout/IncreasingArrowsProcess"/>
    <dgm:cxn modelId="{9E2675D8-F0AF-40FE-85C6-7B10A2A1C687}" type="presParOf" srcId="{B487255B-B4C9-451B-A06E-7B3B90548048}" destId="{4F680E77-7358-4C30-8FA4-B4B9733F3C76}" srcOrd="3" destOrd="0" presId="urn:microsoft.com/office/officeart/2009/3/layout/IncreasingArrowsProcess"/>
    <dgm:cxn modelId="{050A77C8-A165-431C-BAB7-7E1F05B41A5D}" type="presParOf" srcId="{B487255B-B4C9-451B-A06E-7B3B90548048}" destId="{0EE48214-72C6-475C-BFFF-9BBA85504D01}" srcOrd="4" destOrd="0" presId="urn:microsoft.com/office/officeart/2009/3/layout/IncreasingArrowsProcess"/>
    <dgm:cxn modelId="{CF621C3B-AF75-4027-BDC2-1CB0FA7CC5BD}" type="presParOf" srcId="{B487255B-B4C9-451B-A06E-7B3B90548048}" destId="{96416208-9D67-433B-9D39-DF716AB11383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75B75-8817-4CB9-BA66-504E9EE9A18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C623C3-F223-4B6F-B409-EB13C7DCDFE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Initial Membership</a:t>
          </a:r>
        </a:p>
      </dgm:t>
    </dgm:pt>
    <dgm:pt modelId="{2EBF3943-6FF3-48A1-846C-03B6DF501A9E}" type="parTrans" cxnId="{B8D08D4D-7215-4128-9987-A6D9A2C81D54}">
      <dgm:prSet/>
      <dgm:spPr/>
      <dgm:t>
        <a:bodyPr/>
        <a:lstStyle/>
        <a:p>
          <a:endParaRPr lang="en-US"/>
        </a:p>
      </dgm:t>
    </dgm:pt>
    <dgm:pt modelId="{D5D31F36-EE61-4191-85AE-D40F24339765}" type="sibTrans" cxnId="{B8D08D4D-7215-4128-9987-A6D9A2C81D54}">
      <dgm:prSet/>
      <dgm:spPr/>
      <dgm:t>
        <a:bodyPr/>
        <a:lstStyle/>
        <a:p>
          <a:endParaRPr lang="en-US"/>
        </a:p>
      </dgm:t>
    </dgm:pt>
    <dgm:pt modelId="{400FD9F8-0B5D-47C6-8136-A0E0EED7F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Statisticians</a:t>
          </a:r>
        </a:p>
      </dgm:t>
    </dgm:pt>
    <dgm:pt modelId="{5577ADAE-68C0-4EFF-8778-9636FAA685D0}" type="parTrans" cxnId="{93988B31-B004-493F-A849-DAE54B639DAC}">
      <dgm:prSet/>
      <dgm:spPr/>
      <dgm:t>
        <a:bodyPr/>
        <a:lstStyle/>
        <a:p>
          <a:endParaRPr lang="en-US"/>
        </a:p>
      </dgm:t>
    </dgm:pt>
    <dgm:pt modelId="{1C327E21-A0AF-46A3-AABA-B6C8B3FF18A8}" type="sibTrans" cxnId="{93988B31-B004-493F-A849-DAE54B639DAC}">
      <dgm:prSet/>
      <dgm:spPr/>
      <dgm:t>
        <a:bodyPr/>
        <a:lstStyle/>
        <a:p>
          <a:endParaRPr lang="en-US"/>
        </a:p>
      </dgm:t>
    </dgm:pt>
    <dgm:pt modelId="{FFC33428-A9F1-41FC-BA75-A7B77EDE9B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Clinical operations professionals</a:t>
          </a:r>
        </a:p>
      </dgm:t>
    </dgm:pt>
    <dgm:pt modelId="{3E5D4DE3-D7CE-4727-A56A-C410E3ED2A43}" type="parTrans" cxnId="{7A7D4F4A-D9A7-46EB-A432-0A57640D63D8}">
      <dgm:prSet/>
      <dgm:spPr/>
      <dgm:t>
        <a:bodyPr/>
        <a:lstStyle/>
        <a:p>
          <a:endParaRPr lang="en-US"/>
        </a:p>
      </dgm:t>
    </dgm:pt>
    <dgm:pt modelId="{5525909B-A10C-40BB-AC4C-99CD8C0487C3}" type="sibTrans" cxnId="{7A7D4F4A-D9A7-46EB-A432-0A57640D63D8}">
      <dgm:prSet/>
      <dgm:spPr/>
      <dgm:t>
        <a:bodyPr/>
        <a:lstStyle/>
        <a:p>
          <a:endParaRPr lang="en-US"/>
        </a:p>
      </dgm:t>
    </dgm:pt>
    <dgm:pt modelId="{91E10FE5-2CA6-4550-82F2-2E0973E1FB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scientists</a:t>
          </a:r>
        </a:p>
      </dgm:t>
    </dgm:pt>
    <dgm:pt modelId="{D96358B7-2E4D-4683-92A8-D6C934DFD887}" type="parTrans" cxnId="{0900EE7C-9CCE-45C8-9D80-E54884332E0F}">
      <dgm:prSet/>
      <dgm:spPr/>
      <dgm:t>
        <a:bodyPr/>
        <a:lstStyle/>
        <a:p>
          <a:endParaRPr lang="en-US"/>
        </a:p>
      </dgm:t>
    </dgm:pt>
    <dgm:pt modelId="{524BFD1D-A935-44BB-95B1-3070160E6F91}" type="sibTrans" cxnId="{0900EE7C-9CCE-45C8-9D80-E54884332E0F}">
      <dgm:prSet/>
      <dgm:spPr/>
      <dgm:t>
        <a:bodyPr/>
        <a:lstStyle/>
        <a:p>
          <a:endParaRPr lang="en-US"/>
        </a:p>
      </dgm:t>
    </dgm:pt>
    <dgm:pt modelId="{EBB18FCD-9CBE-46E5-BA0F-61AD39AA39A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Desired expertise</a:t>
          </a:r>
        </a:p>
      </dgm:t>
    </dgm:pt>
    <dgm:pt modelId="{3F4D2DB3-E03F-404C-B10B-C88A862C135B}" type="parTrans" cxnId="{F7F87BB1-E6AA-4AD1-B543-F1E4ED87AA99}">
      <dgm:prSet/>
      <dgm:spPr/>
      <dgm:t>
        <a:bodyPr/>
        <a:lstStyle/>
        <a:p>
          <a:endParaRPr lang="en-US"/>
        </a:p>
      </dgm:t>
    </dgm:pt>
    <dgm:pt modelId="{167CC622-B876-4719-B525-87BD2EA558D0}" type="sibTrans" cxnId="{F7F87BB1-E6AA-4AD1-B543-F1E4ED87AA99}">
      <dgm:prSet/>
      <dgm:spPr/>
      <dgm:t>
        <a:bodyPr/>
        <a:lstStyle/>
        <a:p>
          <a:endParaRPr lang="en-US"/>
        </a:p>
      </dgm:t>
    </dgm:pt>
    <dgm:pt modelId="{EAA47075-22F9-4A01-8711-BE948D49F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modeling</a:t>
          </a:r>
        </a:p>
      </dgm:t>
    </dgm:pt>
    <dgm:pt modelId="{8B7B2EBD-59AA-471F-91CE-6DF0B8A9AA2A}" type="parTrans" cxnId="{91B51092-2F32-4440-90F0-F4420E24CB56}">
      <dgm:prSet/>
      <dgm:spPr/>
      <dgm:t>
        <a:bodyPr/>
        <a:lstStyle/>
        <a:p>
          <a:endParaRPr lang="en-US"/>
        </a:p>
      </dgm:t>
    </dgm:pt>
    <dgm:pt modelId="{13B6F4FE-A578-4622-BFB7-F57FCFAB0C7E}" type="sibTrans" cxnId="{91B51092-2F32-4440-90F0-F4420E24CB56}">
      <dgm:prSet/>
      <dgm:spPr/>
      <dgm:t>
        <a:bodyPr/>
        <a:lstStyle/>
        <a:p>
          <a:endParaRPr lang="en-US"/>
        </a:p>
      </dgm:t>
    </dgm:pt>
    <dgm:pt modelId="{5BDFFC33-F3F3-4C27-B365-53BC64D17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modeling, AI/ML</a:t>
          </a:r>
        </a:p>
      </dgm:t>
    </dgm:pt>
    <dgm:pt modelId="{5DAC0F94-6A3D-4D33-9F7D-5C998D75BB7B}" type="parTrans" cxnId="{D9FE4FAD-D24F-4255-BFB9-30A0C2F1E9AD}">
      <dgm:prSet/>
      <dgm:spPr/>
      <dgm:t>
        <a:bodyPr/>
        <a:lstStyle/>
        <a:p>
          <a:endParaRPr lang="en-US"/>
        </a:p>
      </dgm:t>
    </dgm:pt>
    <dgm:pt modelId="{8634D0C3-1987-4472-AA33-9EEDDF795084}" type="sibTrans" cxnId="{D9FE4FAD-D24F-4255-BFB9-30A0C2F1E9AD}">
      <dgm:prSet/>
      <dgm:spPr/>
      <dgm:t>
        <a:bodyPr/>
        <a:lstStyle/>
        <a:p>
          <a:endParaRPr lang="en-US"/>
        </a:p>
      </dgm:t>
    </dgm:pt>
    <dgm:pt modelId="{A99B0678-971C-4C02-8CC0-B27CB02A3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Clinical trial simulations</a:t>
          </a:r>
        </a:p>
      </dgm:t>
    </dgm:pt>
    <dgm:pt modelId="{F3B91F13-2CB7-4624-B8BA-E1472B00D4A2}" type="parTrans" cxnId="{C1E8E999-5E2B-47DC-9B83-33026DC4388D}">
      <dgm:prSet/>
      <dgm:spPr/>
      <dgm:t>
        <a:bodyPr/>
        <a:lstStyle/>
        <a:p>
          <a:endParaRPr lang="en-US"/>
        </a:p>
      </dgm:t>
    </dgm:pt>
    <dgm:pt modelId="{C9805028-87A9-4A8F-92DE-BFE354CEADDB}" type="sibTrans" cxnId="{C1E8E999-5E2B-47DC-9B83-33026DC4388D}">
      <dgm:prSet/>
      <dgm:spPr/>
      <dgm:t>
        <a:bodyPr/>
        <a:lstStyle/>
        <a:p>
          <a:endParaRPr lang="en-US"/>
        </a:p>
      </dgm:t>
    </dgm:pt>
    <dgm:pt modelId="{BB7F3EBB-74ED-420F-B9E7-704EEE791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visualization</a:t>
          </a:r>
        </a:p>
      </dgm:t>
    </dgm:pt>
    <dgm:pt modelId="{CFF2F7A8-EAB4-4B1A-A5B6-A2C0D85D31EB}" type="parTrans" cxnId="{1EE464D3-28F4-4BC3-B7A2-FB7E41F60ED8}">
      <dgm:prSet/>
      <dgm:spPr/>
      <dgm:t>
        <a:bodyPr/>
        <a:lstStyle/>
        <a:p>
          <a:endParaRPr lang="en-US"/>
        </a:p>
      </dgm:t>
    </dgm:pt>
    <dgm:pt modelId="{D13651AD-2349-4007-B2F5-B0B6FEEE1F33}" type="sibTrans" cxnId="{1EE464D3-28F4-4BC3-B7A2-FB7E41F60ED8}">
      <dgm:prSet/>
      <dgm:spPr/>
      <dgm:t>
        <a:bodyPr/>
        <a:lstStyle/>
        <a:p>
          <a:endParaRPr lang="en-US"/>
        </a:p>
      </dgm:t>
    </dgm:pt>
    <dgm:pt modelId="{6A3BAC62-260F-476D-8183-BB87946D8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science and software tools development</a:t>
          </a:r>
        </a:p>
      </dgm:t>
    </dgm:pt>
    <dgm:pt modelId="{BD791598-944C-4673-8E61-29E55C7F10E1}" type="parTrans" cxnId="{22BC6A10-23D7-4F09-B82A-2ACA842E3B95}">
      <dgm:prSet/>
      <dgm:spPr/>
      <dgm:t>
        <a:bodyPr/>
        <a:lstStyle/>
        <a:p>
          <a:endParaRPr lang="en-US"/>
        </a:p>
      </dgm:t>
    </dgm:pt>
    <dgm:pt modelId="{54E7DE15-4EC4-4D70-B1D5-212AEC675BDD}" type="sibTrans" cxnId="{22BC6A10-23D7-4F09-B82A-2ACA842E3B95}">
      <dgm:prSet/>
      <dgm:spPr/>
      <dgm:t>
        <a:bodyPr/>
        <a:lstStyle/>
        <a:p>
          <a:endParaRPr lang="en-US"/>
        </a:p>
      </dgm:t>
    </dgm:pt>
    <dgm:pt modelId="{F0507DCF-16C2-40E1-ABC9-80E5BE99D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Clinical drug supply optimization</a:t>
          </a:r>
        </a:p>
      </dgm:t>
    </dgm:pt>
    <dgm:pt modelId="{3C6ACDD1-677E-432D-8A9F-3372E96B9A49}" type="parTrans" cxnId="{66655596-22A7-4105-B89F-1886B816FDC2}">
      <dgm:prSet/>
      <dgm:spPr/>
      <dgm:t>
        <a:bodyPr/>
        <a:lstStyle/>
        <a:p>
          <a:endParaRPr lang="en-US"/>
        </a:p>
      </dgm:t>
    </dgm:pt>
    <dgm:pt modelId="{E049E6EC-5EFF-4BF0-B8F1-CAA15032B8B9}" type="sibTrans" cxnId="{66655596-22A7-4105-B89F-1886B816FDC2}">
      <dgm:prSet/>
      <dgm:spPr/>
      <dgm:t>
        <a:bodyPr/>
        <a:lstStyle/>
        <a:p>
          <a:endParaRPr lang="en-US"/>
        </a:p>
      </dgm:t>
    </dgm:pt>
    <dgm:pt modelId="{8BE58EF4-D4DE-4D63-B1B8-0EC0D0AA28F2}" type="pres">
      <dgm:prSet presAssocID="{72A75B75-8817-4CB9-BA66-504E9EE9A186}" presName="root" presStyleCnt="0">
        <dgm:presLayoutVars>
          <dgm:dir/>
          <dgm:resizeHandles val="exact"/>
        </dgm:presLayoutVars>
      </dgm:prSet>
      <dgm:spPr/>
    </dgm:pt>
    <dgm:pt modelId="{B13DBCD3-F33F-4A23-8155-D914B9853218}" type="pres">
      <dgm:prSet presAssocID="{C6C623C3-F223-4B6F-B409-EB13C7DCDFEE}" presName="compNode" presStyleCnt="0"/>
      <dgm:spPr/>
    </dgm:pt>
    <dgm:pt modelId="{2A62251A-2EE6-4DCE-9211-91DD9E3288C8}" type="pres">
      <dgm:prSet presAssocID="{C6C623C3-F223-4B6F-B409-EB13C7DCD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C3FE39A-FAD2-43D4-960D-F61465F2AC46}" type="pres">
      <dgm:prSet presAssocID="{C6C623C3-F223-4B6F-B409-EB13C7DCDFEE}" presName="iconSpace" presStyleCnt="0"/>
      <dgm:spPr/>
    </dgm:pt>
    <dgm:pt modelId="{E4A9A4DB-2FBE-4A3D-A50C-170C890E9A3A}" type="pres">
      <dgm:prSet presAssocID="{C6C623C3-F223-4B6F-B409-EB13C7DCDFEE}" presName="parTx" presStyleLbl="revTx" presStyleIdx="0" presStyleCnt="4">
        <dgm:presLayoutVars>
          <dgm:chMax val="0"/>
          <dgm:chPref val="0"/>
        </dgm:presLayoutVars>
      </dgm:prSet>
      <dgm:spPr/>
    </dgm:pt>
    <dgm:pt modelId="{C0F2BBE3-00CB-49CC-A25F-A92936BE6E89}" type="pres">
      <dgm:prSet presAssocID="{C6C623C3-F223-4B6F-B409-EB13C7DCDFEE}" presName="txSpace" presStyleCnt="0"/>
      <dgm:spPr/>
    </dgm:pt>
    <dgm:pt modelId="{1C87AE4B-0A5B-46A3-ACE7-7ED00C648DD8}" type="pres">
      <dgm:prSet presAssocID="{C6C623C3-F223-4B6F-B409-EB13C7DCDFEE}" presName="desTx" presStyleLbl="revTx" presStyleIdx="1" presStyleCnt="4">
        <dgm:presLayoutVars/>
      </dgm:prSet>
      <dgm:spPr/>
    </dgm:pt>
    <dgm:pt modelId="{62F1B815-663D-455A-B0AA-6A5F2637E25D}" type="pres">
      <dgm:prSet presAssocID="{D5D31F36-EE61-4191-85AE-D40F24339765}" presName="sibTrans" presStyleCnt="0"/>
      <dgm:spPr/>
    </dgm:pt>
    <dgm:pt modelId="{30B7B0BB-D8B4-423C-AF63-E8B22F64DEBF}" type="pres">
      <dgm:prSet presAssocID="{EBB18FCD-9CBE-46E5-BA0F-61AD39AA39A5}" presName="compNode" presStyleCnt="0"/>
      <dgm:spPr/>
    </dgm:pt>
    <dgm:pt modelId="{D61D37BB-B0ED-4156-B226-5B62FE0A081F}" type="pres">
      <dgm:prSet presAssocID="{EBB18FCD-9CBE-46E5-BA0F-61AD39AA39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1D7A99B-47AD-41E9-89CB-6C12647BA1D7}" type="pres">
      <dgm:prSet presAssocID="{EBB18FCD-9CBE-46E5-BA0F-61AD39AA39A5}" presName="iconSpace" presStyleCnt="0"/>
      <dgm:spPr/>
    </dgm:pt>
    <dgm:pt modelId="{3671FAAE-AF83-4783-9EC8-D2811CF36438}" type="pres">
      <dgm:prSet presAssocID="{EBB18FCD-9CBE-46E5-BA0F-61AD39AA39A5}" presName="parTx" presStyleLbl="revTx" presStyleIdx="2" presStyleCnt="4">
        <dgm:presLayoutVars>
          <dgm:chMax val="0"/>
          <dgm:chPref val="0"/>
        </dgm:presLayoutVars>
      </dgm:prSet>
      <dgm:spPr/>
    </dgm:pt>
    <dgm:pt modelId="{2FDC435C-D989-449A-80DC-6C1F231C590C}" type="pres">
      <dgm:prSet presAssocID="{EBB18FCD-9CBE-46E5-BA0F-61AD39AA39A5}" presName="txSpace" presStyleCnt="0"/>
      <dgm:spPr/>
    </dgm:pt>
    <dgm:pt modelId="{2F261AF9-F3D4-41F8-BBB8-7294364A96F4}" type="pres">
      <dgm:prSet presAssocID="{EBB18FCD-9CBE-46E5-BA0F-61AD39AA39A5}" presName="desTx" presStyleLbl="revTx" presStyleIdx="3" presStyleCnt="4">
        <dgm:presLayoutVars/>
      </dgm:prSet>
      <dgm:spPr/>
    </dgm:pt>
  </dgm:ptLst>
  <dgm:cxnLst>
    <dgm:cxn modelId="{FC9B4700-0983-4BC8-97FD-B2F4A8BF82F4}" type="presOf" srcId="{72A75B75-8817-4CB9-BA66-504E9EE9A186}" destId="{8BE58EF4-D4DE-4D63-B1B8-0EC0D0AA28F2}" srcOrd="0" destOrd="0" presId="urn:microsoft.com/office/officeart/2018/2/layout/IconLabelDescriptionList"/>
    <dgm:cxn modelId="{22BC6A10-23D7-4F09-B82A-2ACA842E3B95}" srcId="{EBB18FCD-9CBE-46E5-BA0F-61AD39AA39A5}" destId="{6A3BAC62-260F-476D-8183-BB87946D8235}" srcOrd="4" destOrd="0" parTransId="{BD791598-944C-4673-8E61-29E55C7F10E1}" sibTransId="{54E7DE15-4EC4-4D70-B1D5-212AEC675BDD}"/>
    <dgm:cxn modelId="{FA5B7A1F-F8C8-4C8A-9F3E-742D2213C548}" type="presOf" srcId="{400FD9F8-0B5D-47C6-8136-A0E0EED7FB6D}" destId="{1C87AE4B-0A5B-46A3-ACE7-7ED00C648DD8}" srcOrd="0" destOrd="0" presId="urn:microsoft.com/office/officeart/2018/2/layout/IconLabelDescriptionList"/>
    <dgm:cxn modelId="{15FD0E2B-084F-47E8-B1D7-AE2C5815E748}" type="presOf" srcId="{C6C623C3-F223-4B6F-B409-EB13C7DCDFEE}" destId="{E4A9A4DB-2FBE-4A3D-A50C-170C890E9A3A}" srcOrd="0" destOrd="0" presId="urn:microsoft.com/office/officeart/2018/2/layout/IconLabelDescriptionList"/>
    <dgm:cxn modelId="{DF37D42D-B8FA-4250-843E-486B9A4627BB}" type="presOf" srcId="{EAA47075-22F9-4A01-8711-BE948D49F49C}" destId="{2F261AF9-F3D4-41F8-BBB8-7294364A96F4}" srcOrd="0" destOrd="0" presId="urn:microsoft.com/office/officeart/2018/2/layout/IconLabelDescriptionList"/>
    <dgm:cxn modelId="{93988B31-B004-493F-A849-DAE54B639DAC}" srcId="{C6C623C3-F223-4B6F-B409-EB13C7DCDFEE}" destId="{400FD9F8-0B5D-47C6-8136-A0E0EED7FB6D}" srcOrd="0" destOrd="0" parTransId="{5577ADAE-68C0-4EFF-8778-9636FAA685D0}" sibTransId="{1C327E21-A0AF-46A3-AABA-B6C8B3FF18A8}"/>
    <dgm:cxn modelId="{D07DDB40-2F03-4CAD-8121-1A8DE961CDDB}" type="presOf" srcId="{91E10FE5-2CA6-4550-82F2-2E0973E1FBB6}" destId="{1C87AE4B-0A5B-46A3-ACE7-7ED00C648DD8}" srcOrd="0" destOrd="2" presId="urn:microsoft.com/office/officeart/2018/2/layout/IconLabelDescriptionList"/>
    <dgm:cxn modelId="{1D0A6061-0E49-4823-920F-0D3EA9A63520}" type="presOf" srcId="{6A3BAC62-260F-476D-8183-BB87946D8235}" destId="{2F261AF9-F3D4-41F8-BBB8-7294364A96F4}" srcOrd="0" destOrd="4" presId="urn:microsoft.com/office/officeart/2018/2/layout/IconLabelDescriptionList"/>
    <dgm:cxn modelId="{7A7D4F4A-D9A7-46EB-A432-0A57640D63D8}" srcId="{C6C623C3-F223-4B6F-B409-EB13C7DCDFEE}" destId="{FFC33428-A9F1-41FC-BA75-A7B77EDE9B6F}" srcOrd="1" destOrd="0" parTransId="{3E5D4DE3-D7CE-4727-A56A-C410E3ED2A43}" sibTransId="{5525909B-A10C-40BB-AC4C-99CD8C0487C3}"/>
    <dgm:cxn modelId="{B8D08D4D-7215-4128-9987-A6D9A2C81D54}" srcId="{72A75B75-8817-4CB9-BA66-504E9EE9A186}" destId="{C6C623C3-F223-4B6F-B409-EB13C7DCDFEE}" srcOrd="0" destOrd="0" parTransId="{2EBF3943-6FF3-48A1-846C-03B6DF501A9E}" sibTransId="{D5D31F36-EE61-4191-85AE-D40F24339765}"/>
    <dgm:cxn modelId="{A7666457-EB42-44D7-B160-4CF6C96A4287}" type="presOf" srcId="{EBB18FCD-9CBE-46E5-BA0F-61AD39AA39A5}" destId="{3671FAAE-AF83-4783-9EC8-D2811CF36438}" srcOrd="0" destOrd="0" presId="urn:microsoft.com/office/officeart/2018/2/layout/IconLabelDescriptionList"/>
    <dgm:cxn modelId="{C339BD79-F69C-48E3-93CF-E052C4D3D950}" type="presOf" srcId="{A99B0678-971C-4C02-8CC0-B27CB02A3AED}" destId="{2F261AF9-F3D4-41F8-BBB8-7294364A96F4}" srcOrd="0" destOrd="2" presId="urn:microsoft.com/office/officeart/2018/2/layout/IconLabelDescriptionList"/>
    <dgm:cxn modelId="{BB11187C-F9E3-4FB2-9E89-787C3AF9E625}" type="presOf" srcId="{BB7F3EBB-74ED-420F-B9E7-704EEE79177B}" destId="{2F261AF9-F3D4-41F8-BBB8-7294364A96F4}" srcOrd="0" destOrd="3" presId="urn:microsoft.com/office/officeart/2018/2/layout/IconLabelDescriptionList"/>
    <dgm:cxn modelId="{0900EE7C-9CCE-45C8-9D80-E54884332E0F}" srcId="{C6C623C3-F223-4B6F-B409-EB13C7DCDFEE}" destId="{91E10FE5-2CA6-4550-82F2-2E0973E1FBB6}" srcOrd="2" destOrd="0" parTransId="{D96358B7-2E4D-4683-92A8-D6C934DFD887}" sibTransId="{524BFD1D-A935-44BB-95B1-3070160E6F91}"/>
    <dgm:cxn modelId="{9B80BA90-DBF2-49D8-A786-08A3F00A2A37}" type="presOf" srcId="{5BDFFC33-F3F3-4C27-B365-53BC64D17EA1}" destId="{2F261AF9-F3D4-41F8-BBB8-7294364A96F4}" srcOrd="0" destOrd="1" presId="urn:microsoft.com/office/officeart/2018/2/layout/IconLabelDescriptionList"/>
    <dgm:cxn modelId="{91B51092-2F32-4440-90F0-F4420E24CB56}" srcId="{EBB18FCD-9CBE-46E5-BA0F-61AD39AA39A5}" destId="{EAA47075-22F9-4A01-8711-BE948D49F49C}" srcOrd="0" destOrd="0" parTransId="{8B7B2EBD-59AA-471F-91CE-6DF0B8A9AA2A}" sibTransId="{13B6F4FE-A578-4622-BFB7-F57FCFAB0C7E}"/>
    <dgm:cxn modelId="{66655596-22A7-4105-B89F-1886B816FDC2}" srcId="{EBB18FCD-9CBE-46E5-BA0F-61AD39AA39A5}" destId="{F0507DCF-16C2-40E1-ABC9-80E5BE99D107}" srcOrd="5" destOrd="0" parTransId="{3C6ACDD1-677E-432D-8A9F-3372E96B9A49}" sibTransId="{E049E6EC-5EFF-4BF0-B8F1-CAA15032B8B9}"/>
    <dgm:cxn modelId="{C1E8E999-5E2B-47DC-9B83-33026DC4388D}" srcId="{EBB18FCD-9CBE-46E5-BA0F-61AD39AA39A5}" destId="{A99B0678-971C-4C02-8CC0-B27CB02A3AED}" srcOrd="2" destOrd="0" parTransId="{F3B91F13-2CB7-4624-B8BA-E1472B00D4A2}" sibTransId="{C9805028-87A9-4A8F-92DE-BFE354CEADDB}"/>
    <dgm:cxn modelId="{D9FE4FAD-D24F-4255-BFB9-30A0C2F1E9AD}" srcId="{EBB18FCD-9CBE-46E5-BA0F-61AD39AA39A5}" destId="{5BDFFC33-F3F3-4C27-B365-53BC64D17EA1}" srcOrd="1" destOrd="0" parTransId="{5DAC0F94-6A3D-4D33-9F7D-5C998D75BB7B}" sibTransId="{8634D0C3-1987-4472-AA33-9EEDDF795084}"/>
    <dgm:cxn modelId="{F7F87BB1-E6AA-4AD1-B543-F1E4ED87AA99}" srcId="{72A75B75-8817-4CB9-BA66-504E9EE9A186}" destId="{EBB18FCD-9CBE-46E5-BA0F-61AD39AA39A5}" srcOrd="1" destOrd="0" parTransId="{3F4D2DB3-E03F-404C-B10B-C88A862C135B}" sibTransId="{167CC622-B876-4719-B525-87BD2EA558D0}"/>
    <dgm:cxn modelId="{B50F25D1-45AF-4BE0-8273-A20FE4C97F32}" type="presOf" srcId="{F0507DCF-16C2-40E1-ABC9-80E5BE99D107}" destId="{2F261AF9-F3D4-41F8-BBB8-7294364A96F4}" srcOrd="0" destOrd="5" presId="urn:microsoft.com/office/officeart/2018/2/layout/IconLabelDescriptionList"/>
    <dgm:cxn modelId="{1EE464D3-28F4-4BC3-B7A2-FB7E41F60ED8}" srcId="{EBB18FCD-9CBE-46E5-BA0F-61AD39AA39A5}" destId="{BB7F3EBB-74ED-420F-B9E7-704EEE79177B}" srcOrd="3" destOrd="0" parTransId="{CFF2F7A8-EAB4-4B1A-A5B6-A2C0D85D31EB}" sibTransId="{D13651AD-2349-4007-B2F5-B0B6FEEE1F33}"/>
    <dgm:cxn modelId="{344EB8E4-85B2-40CD-9241-6F762374F7B1}" type="presOf" srcId="{FFC33428-A9F1-41FC-BA75-A7B77EDE9B6F}" destId="{1C87AE4B-0A5B-46A3-ACE7-7ED00C648DD8}" srcOrd="0" destOrd="1" presId="urn:microsoft.com/office/officeart/2018/2/layout/IconLabelDescriptionList"/>
    <dgm:cxn modelId="{9BFCE7AC-03AD-43E5-9465-490859C399C1}" type="presParOf" srcId="{8BE58EF4-D4DE-4D63-B1B8-0EC0D0AA28F2}" destId="{B13DBCD3-F33F-4A23-8155-D914B9853218}" srcOrd="0" destOrd="0" presId="urn:microsoft.com/office/officeart/2018/2/layout/IconLabelDescriptionList"/>
    <dgm:cxn modelId="{069D5BE1-392E-474C-A0F1-322F1B3799FE}" type="presParOf" srcId="{B13DBCD3-F33F-4A23-8155-D914B9853218}" destId="{2A62251A-2EE6-4DCE-9211-91DD9E3288C8}" srcOrd="0" destOrd="0" presId="urn:microsoft.com/office/officeart/2018/2/layout/IconLabelDescriptionList"/>
    <dgm:cxn modelId="{C57A97CA-ACD4-47AA-A6B4-3A84E1FDF5C2}" type="presParOf" srcId="{B13DBCD3-F33F-4A23-8155-D914B9853218}" destId="{FC3FE39A-FAD2-43D4-960D-F61465F2AC46}" srcOrd="1" destOrd="0" presId="urn:microsoft.com/office/officeart/2018/2/layout/IconLabelDescriptionList"/>
    <dgm:cxn modelId="{A7004778-B1FE-4204-98C2-FE72679A9EB7}" type="presParOf" srcId="{B13DBCD3-F33F-4A23-8155-D914B9853218}" destId="{E4A9A4DB-2FBE-4A3D-A50C-170C890E9A3A}" srcOrd="2" destOrd="0" presId="urn:microsoft.com/office/officeart/2018/2/layout/IconLabelDescriptionList"/>
    <dgm:cxn modelId="{72380F6B-33F4-4762-8220-A9326F2C2C49}" type="presParOf" srcId="{B13DBCD3-F33F-4A23-8155-D914B9853218}" destId="{C0F2BBE3-00CB-49CC-A25F-A92936BE6E89}" srcOrd="3" destOrd="0" presId="urn:microsoft.com/office/officeart/2018/2/layout/IconLabelDescriptionList"/>
    <dgm:cxn modelId="{427722E6-4301-4715-AE4C-799EECDDB357}" type="presParOf" srcId="{B13DBCD3-F33F-4A23-8155-D914B9853218}" destId="{1C87AE4B-0A5B-46A3-ACE7-7ED00C648DD8}" srcOrd="4" destOrd="0" presId="urn:microsoft.com/office/officeart/2018/2/layout/IconLabelDescriptionList"/>
    <dgm:cxn modelId="{8CE7BE8E-C56C-467D-A0B3-2BE11164328F}" type="presParOf" srcId="{8BE58EF4-D4DE-4D63-B1B8-0EC0D0AA28F2}" destId="{62F1B815-663D-455A-B0AA-6A5F2637E25D}" srcOrd="1" destOrd="0" presId="urn:microsoft.com/office/officeart/2018/2/layout/IconLabelDescriptionList"/>
    <dgm:cxn modelId="{E32C5C64-0E24-406F-A49C-125FF10CF413}" type="presParOf" srcId="{8BE58EF4-D4DE-4D63-B1B8-0EC0D0AA28F2}" destId="{30B7B0BB-D8B4-423C-AF63-E8B22F64DEBF}" srcOrd="2" destOrd="0" presId="urn:microsoft.com/office/officeart/2018/2/layout/IconLabelDescriptionList"/>
    <dgm:cxn modelId="{813670BF-7932-4F0E-8611-9AD71C648606}" type="presParOf" srcId="{30B7B0BB-D8B4-423C-AF63-E8B22F64DEBF}" destId="{D61D37BB-B0ED-4156-B226-5B62FE0A081F}" srcOrd="0" destOrd="0" presId="urn:microsoft.com/office/officeart/2018/2/layout/IconLabelDescriptionList"/>
    <dgm:cxn modelId="{3C42914B-E294-482A-8889-F1E1FF677FE0}" type="presParOf" srcId="{30B7B0BB-D8B4-423C-AF63-E8B22F64DEBF}" destId="{91D7A99B-47AD-41E9-89CB-6C12647BA1D7}" srcOrd="1" destOrd="0" presId="urn:microsoft.com/office/officeart/2018/2/layout/IconLabelDescriptionList"/>
    <dgm:cxn modelId="{9C517161-3D30-4381-90B0-2450433F1CDF}" type="presParOf" srcId="{30B7B0BB-D8B4-423C-AF63-E8B22F64DEBF}" destId="{3671FAAE-AF83-4783-9EC8-D2811CF36438}" srcOrd="2" destOrd="0" presId="urn:microsoft.com/office/officeart/2018/2/layout/IconLabelDescriptionList"/>
    <dgm:cxn modelId="{55BE6AA6-5A5F-4424-9E1C-56FAC8ADE1E6}" type="presParOf" srcId="{30B7B0BB-D8B4-423C-AF63-E8B22F64DEBF}" destId="{2FDC435C-D989-449A-80DC-6C1F231C590C}" srcOrd="3" destOrd="0" presId="urn:microsoft.com/office/officeart/2018/2/layout/IconLabelDescriptionList"/>
    <dgm:cxn modelId="{E74C805E-ED9F-466A-8A54-0DF1687E2DBF}" type="presParOf" srcId="{30B7B0BB-D8B4-423C-AF63-E8B22F64DEBF}" destId="{2F261AF9-F3D4-41F8-BBB8-7294364A96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997C3-73E3-4234-830A-17FBAE0FA1BE}">
      <dsp:nvSpPr>
        <dsp:cNvPr id="0" name=""/>
        <dsp:cNvSpPr/>
      </dsp:nvSpPr>
      <dsp:spPr>
        <a:xfrm>
          <a:off x="3231" y="172777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Site selection and performance modeling using data-driven approaches</a:t>
          </a:r>
        </a:p>
      </dsp:txBody>
      <dsp:txXfrm>
        <a:off x="3231" y="172777"/>
        <a:ext cx="2563601" cy="1538160"/>
      </dsp:txXfrm>
    </dsp:sp>
    <dsp:sp modelId="{CEA51F22-7FD1-42E5-B539-B8955967513E}">
      <dsp:nvSpPr>
        <dsp:cNvPr id="0" name=""/>
        <dsp:cNvSpPr/>
      </dsp:nvSpPr>
      <dsp:spPr>
        <a:xfrm>
          <a:off x="2823193" y="172777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Ensuring representativeness of trial populations and generalizability</a:t>
          </a:r>
        </a:p>
      </dsp:txBody>
      <dsp:txXfrm>
        <a:off x="2823193" y="172777"/>
        <a:ext cx="2563601" cy="1538160"/>
      </dsp:txXfrm>
    </dsp:sp>
    <dsp:sp modelId="{DB72F03B-E51F-4911-9B1A-3ECE7A78CDC3}">
      <dsp:nvSpPr>
        <dsp:cNvPr id="0" name=""/>
        <dsp:cNvSpPr/>
      </dsp:nvSpPr>
      <dsp:spPr>
        <a:xfrm>
          <a:off x="5643155" y="172777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Recruitment monitoring and forecasting: best practices and tools</a:t>
          </a:r>
        </a:p>
      </dsp:txBody>
      <dsp:txXfrm>
        <a:off x="5643155" y="172777"/>
        <a:ext cx="2563601" cy="1538160"/>
      </dsp:txXfrm>
    </dsp:sp>
    <dsp:sp modelId="{B613C190-DB90-493B-BB36-C4CA803EB9E9}">
      <dsp:nvSpPr>
        <dsp:cNvPr id="0" name=""/>
        <dsp:cNvSpPr/>
      </dsp:nvSpPr>
      <dsp:spPr>
        <a:xfrm>
          <a:off x="8463116" y="172777"/>
          <a:ext cx="2563601" cy="15381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Clinical drug supply optimization for just-in-time supply models</a:t>
          </a:r>
        </a:p>
      </dsp:txBody>
      <dsp:txXfrm>
        <a:off x="8463116" y="172777"/>
        <a:ext cx="2563601" cy="1538160"/>
      </dsp:txXfrm>
    </dsp:sp>
    <dsp:sp modelId="{BB148BAF-968C-4E3D-A782-965CD9D3B238}">
      <dsp:nvSpPr>
        <dsp:cNvPr id="0" name=""/>
        <dsp:cNvSpPr/>
      </dsp:nvSpPr>
      <dsp:spPr>
        <a:xfrm>
          <a:off x="3231" y="1967299"/>
          <a:ext cx="2563601" cy="15381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Strategic data collection and analysis planning for alignment with Target Product Profile</a:t>
          </a:r>
        </a:p>
      </dsp:txBody>
      <dsp:txXfrm>
        <a:off x="3231" y="1967299"/>
        <a:ext cx="2563601" cy="1538160"/>
      </dsp:txXfrm>
    </dsp:sp>
    <dsp:sp modelId="{1E493EB6-A6B1-440F-BCB1-E37B066B1F2E}">
      <dsp:nvSpPr>
        <dsp:cNvPr id="0" name=""/>
        <dsp:cNvSpPr/>
      </dsp:nvSpPr>
      <dsp:spPr>
        <a:xfrm>
          <a:off x="2823193" y="1967299"/>
          <a:ext cx="2563601" cy="1538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Patient engagement: and best practices for evaluating participant satisfaction</a:t>
          </a:r>
        </a:p>
      </dsp:txBody>
      <dsp:txXfrm>
        <a:off x="2823193" y="1967299"/>
        <a:ext cx="2563601" cy="1538160"/>
      </dsp:txXfrm>
    </dsp:sp>
    <dsp:sp modelId="{4AD50112-272E-41B8-BEC9-E24B031893DE}">
      <dsp:nvSpPr>
        <dsp:cNvPr id="0" name=""/>
        <dsp:cNvSpPr/>
      </dsp:nvSpPr>
      <dsp:spPr>
        <a:xfrm>
          <a:off x="5643155" y="1967299"/>
          <a:ext cx="2563601" cy="1538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Operational efficiencies in non-traditional trial settings (e.g., DCTs, PCTs)</a:t>
          </a:r>
        </a:p>
      </dsp:txBody>
      <dsp:txXfrm>
        <a:off x="5643155" y="1967299"/>
        <a:ext cx="2563601" cy="1538160"/>
      </dsp:txXfrm>
    </dsp:sp>
    <dsp:sp modelId="{4A066777-59D7-4C82-ACDD-5589AC147F12}">
      <dsp:nvSpPr>
        <dsp:cNvPr id="0" name=""/>
        <dsp:cNvSpPr/>
      </dsp:nvSpPr>
      <dsp:spPr>
        <a:xfrm>
          <a:off x="8463116" y="1967299"/>
          <a:ext cx="2563601" cy="1538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Analysis implementation efficiency</a:t>
          </a:r>
        </a:p>
      </dsp:txBody>
      <dsp:txXfrm>
        <a:off x="8463116" y="1967299"/>
        <a:ext cx="2563601" cy="153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B74B5-EF08-4A76-93DC-3DBE2CD49333}">
      <dsp:nvSpPr>
        <dsp:cNvPr id="0" name=""/>
        <dsp:cNvSpPr/>
      </dsp:nvSpPr>
      <dsp:spPr>
        <a:xfrm>
          <a:off x="1312823" y="9727"/>
          <a:ext cx="8648778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1</a:t>
          </a:r>
        </a:p>
      </dsp:txBody>
      <dsp:txXfrm>
        <a:off x="1312823" y="324625"/>
        <a:ext cx="8333880" cy="629795"/>
      </dsp:txXfrm>
    </dsp:sp>
    <dsp:sp modelId="{0A384363-95B8-4C76-887B-D9589D8544E1}">
      <dsp:nvSpPr>
        <dsp:cNvPr id="0" name=""/>
        <dsp:cNvSpPr/>
      </dsp:nvSpPr>
      <dsp:spPr>
        <a:xfrm>
          <a:off x="1312823" y="981054"/>
          <a:ext cx="2663823" cy="2426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Literature review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 key inefficiencies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Summarize existing methodologies and tools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 methodological improvements</a:t>
          </a:r>
        </a:p>
      </dsp:txBody>
      <dsp:txXfrm>
        <a:off x="1312823" y="981054"/>
        <a:ext cx="2663823" cy="2426437"/>
      </dsp:txXfrm>
    </dsp:sp>
    <dsp:sp modelId="{D1BDF05B-8605-45D3-A3FA-F5CA71EF20FE}">
      <dsp:nvSpPr>
        <dsp:cNvPr id="0" name=""/>
        <dsp:cNvSpPr/>
      </dsp:nvSpPr>
      <dsp:spPr>
        <a:xfrm>
          <a:off x="3976646" y="429591"/>
          <a:ext cx="5984954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2</a:t>
          </a:r>
        </a:p>
      </dsp:txBody>
      <dsp:txXfrm>
        <a:off x="3976646" y="744489"/>
        <a:ext cx="5670056" cy="629795"/>
      </dsp:txXfrm>
    </dsp:sp>
    <dsp:sp modelId="{4F680E77-7358-4C30-8FA4-B4B9733F3C76}">
      <dsp:nvSpPr>
        <dsp:cNvPr id="0" name=""/>
        <dsp:cNvSpPr/>
      </dsp:nvSpPr>
      <dsp:spPr>
        <a:xfrm>
          <a:off x="3976646" y="1400918"/>
          <a:ext cx="2663823" cy="2426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and apply methodologies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 case studies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Develop recommendations</a:t>
          </a:r>
        </a:p>
      </dsp:txBody>
      <dsp:txXfrm>
        <a:off x="3976646" y="1400918"/>
        <a:ext cx="2663823" cy="2426437"/>
      </dsp:txXfrm>
    </dsp:sp>
    <dsp:sp modelId="{0EE48214-72C6-475C-BFFF-9BBA85504D01}">
      <dsp:nvSpPr>
        <dsp:cNvPr id="0" name=""/>
        <dsp:cNvSpPr/>
      </dsp:nvSpPr>
      <dsp:spPr>
        <a:xfrm>
          <a:off x="6640470" y="849455"/>
          <a:ext cx="3321131" cy="1259591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254000" bIns="1999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Year 3</a:t>
          </a:r>
        </a:p>
      </dsp:txBody>
      <dsp:txXfrm>
        <a:off x="6640470" y="1164353"/>
        <a:ext cx="3006233" cy="629795"/>
      </dsp:txXfrm>
    </dsp:sp>
    <dsp:sp modelId="{96416208-9D67-433B-9D39-DF716AB11383}">
      <dsp:nvSpPr>
        <dsp:cNvPr id="0" name=""/>
        <dsp:cNvSpPr/>
      </dsp:nvSpPr>
      <dsp:spPr>
        <a:xfrm>
          <a:off x="6640470" y="1820782"/>
          <a:ext cx="2663823" cy="23909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Publish findings</a:t>
          </a:r>
          <a:endParaRPr lang="en-CA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 at conferences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Promote best practices across the industry</a:t>
          </a:r>
          <a:endParaRPr lang="en-CA" sz="1900" kern="1200" dirty="0"/>
        </a:p>
      </dsp:txBody>
      <dsp:txXfrm>
        <a:off x="6640470" y="1820782"/>
        <a:ext cx="2663823" cy="2390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2251A-2EE6-4DCE-9211-91DD9E3288C8}">
      <dsp:nvSpPr>
        <dsp:cNvPr id="0" name=""/>
        <dsp:cNvSpPr/>
      </dsp:nvSpPr>
      <dsp:spPr>
        <a:xfrm>
          <a:off x="821395" y="288592"/>
          <a:ext cx="1510523" cy="1273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9A4DB-2FBE-4A3D-A50C-170C890E9A3A}">
      <dsp:nvSpPr>
        <dsp:cNvPr id="0" name=""/>
        <dsp:cNvSpPr/>
      </dsp:nvSpPr>
      <dsp:spPr>
        <a:xfrm>
          <a:off x="821395" y="1695438"/>
          <a:ext cx="4315781" cy="54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Initial Membership</a:t>
          </a:r>
        </a:p>
      </dsp:txBody>
      <dsp:txXfrm>
        <a:off x="821395" y="1695438"/>
        <a:ext cx="4315781" cy="545784"/>
      </dsp:txXfrm>
    </dsp:sp>
    <dsp:sp modelId="{1C87AE4B-0A5B-46A3-ACE7-7ED00C648DD8}">
      <dsp:nvSpPr>
        <dsp:cNvPr id="0" name=""/>
        <dsp:cNvSpPr/>
      </dsp:nvSpPr>
      <dsp:spPr>
        <a:xfrm>
          <a:off x="821395" y="2303245"/>
          <a:ext cx="4315781" cy="108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Statisticians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Clinical operations professionals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scientists</a:t>
          </a:r>
        </a:p>
      </dsp:txBody>
      <dsp:txXfrm>
        <a:off x="821395" y="2303245"/>
        <a:ext cx="4315781" cy="1086464"/>
      </dsp:txXfrm>
    </dsp:sp>
    <dsp:sp modelId="{D61D37BB-B0ED-4156-B226-5B62FE0A081F}">
      <dsp:nvSpPr>
        <dsp:cNvPr id="0" name=""/>
        <dsp:cNvSpPr/>
      </dsp:nvSpPr>
      <dsp:spPr>
        <a:xfrm>
          <a:off x="5892438" y="288592"/>
          <a:ext cx="1510523" cy="1273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1FAAE-AF83-4783-9EC8-D2811CF36438}">
      <dsp:nvSpPr>
        <dsp:cNvPr id="0" name=""/>
        <dsp:cNvSpPr/>
      </dsp:nvSpPr>
      <dsp:spPr>
        <a:xfrm>
          <a:off x="5892438" y="1695438"/>
          <a:ext cx="4315781" cy="545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Desired expertise</a:t>
          </a:r>
        </a:p>
      </dsp:txBody>
      <dsp:txXfrm>
        <a:off x="5892438" y="1695438"/>
        <a:ext cx="4315781" cy="545784"/>
      </dsp:txXfrm>
    </dsp:sp>
    <dsp:sp modelId="{2F261AF9-F3D4-41F8-BBB8-7294364A96F4}">
      <dsp:nvSpPr>
        <dsp:cNvPr id="0" name=""/>
        <dsp:cNvSpPr/>
      </dsp:nvSpPr>
      <dsp:spPr>
        <a:xfrm>
          <a:off x="5892438" y="2303245"/>
          <a:ext cx="4315781" cy="1086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Bayesian modeling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Predictive modeling, AI/ML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Clinical trial simulations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visualization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science and software tools development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Clinical drug supply optimization</a:t>
          </a:r>
        </a:p>
      </dsp:txBody>
      <dsp:txXfrm>
        <a:off x="5892438" y="2303245"/>
        <a:ext cx="4315781" cy="1086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55E82-6F2B-42A3-AC88-CD71DCDF10FA}" type="datetimeFigureOut">
              <a:rPr lang="en-CA" smtClean="0"/>
              <a:t>2025-07-09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292E-018F-4159-BC0E-EFE6CF2231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5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801DDC-2194-407D-A51A-DD6B503D4158}" type="datetime1">
              <a:rPr lang="en-CA" smtClean="0"/>
              <a:t>2025-07-09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281-8C44-4ECF-AD67-A2ECA2C24A77}" type="datetime1">
              <a:rPr lang="en-CA" smtClean="0"/>
              <a:t>2025-07-09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43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6668EC-40B4-485B-8DD8-C2C25B67C76A}" type="datetime1">
              <a:rPr lang="en-CA" smtClean="0"/>
              <a:t>2025-07-09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031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B1D6-A72B-4DA3-BE2B-A44A0A88D378}" type="datetime1">
              <a:rPr lang="en-CA" smtClean="0"/>
              <a:t>2025-07-09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39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814269-623C-4C17-82E2-F32BED45B3F6}" type="datetime1">
              <a:rPr lang="en-CA" smtClean="0"/>
              <a:t>2025-07-09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73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F8B8-319D-481E-908A-B57E2A72D63C}" type="datetime1">
              <a:rPr lang="en-CA" smtClean="0"/>
              <a:t>2025-07-09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43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D028-CFCB-439B-96F2-E665AFF6E8BD}" type="datetime1">
              <a:rPr lang="en-CA" smtClean="0"/>
              <a:t>2025-07-09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117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4567-117D-4289-AE4E-1C8F699DC01F}" type="datetime1">
              <a:rPr lang="en-CA" smtClean="0"/>
              <a:t>2025-07-09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1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38B5-76B0-4A56-9BDE-544BD89FBBE0}" type="datetime1">
              <a:rPr lang="en-CA" smtClean="0"/>
              <a:t>2025-07-09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994723-89F6-4BCC-B8A3-AA2BAF401EF3}" type="datetime1">
              <a:rPr lang="en-CA" smtClean="0"/>
              <a:t>2025-07-09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44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C6E-EC76-4BBF-82D3-845B47D5741B}" type="datetime1">
              <a:rPr lang="en-CA" smtClean="0"/>
              <a:t>2025-07-09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7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04F12E-C4D4-4BBF-AD6B-AA1B1CBE0E3F}" type="datetime1">
              <a:rPr lang="en-CA" smtClean="0"/>
              <a:t>2025-07-09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CA"/>
              <a:t>ASA BIOP /// SWG /// EFFICIENCY+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0E7FCC8-645C-414B-A51E-F39A553B598F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93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ficiencyplustrials/efficiencyplustrials.github.io/" TargetMode="External"/><Relationship Id="rId2" Type="http://schemas.openxmlformats.org/officeDocument/2006/relationships/hyperlink" Target="https://community.amstat.org/biop/workinggro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fficiencyplustrials.github.io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ACD-3115-B5F6-79B4-D59F82735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4000" b="0" i="0" dirty="0">
                <a:solidFill>
                  <a:srgbClr val="C00000"/>
                </a:solidFill>
                <a:effectLst/>
                <a:latin typeface="-apple-system"/>
              </a:rPr>
              <a:t>EFFICIENCY+</a:t>
            </a:r>
            <a:br>
              <a:rPr lang="en-CA" sz="4000" b="0" i="0" dirty="0">
                <a:solidFill>
                  <a:srgbClr val="C9C9C9"/>
                </a:solidFill>
                <a:effectLst/>
                <a:latin typeface="-apple-system"/>
              </a:rPr>
            </a:br>
            <a:r>
              <a:rPr lang="en-US" sz="3200" b="0" i="0" dirty="0">
                <a:effectLst/>
                <a:latin typeface="-apple-system"/>
              </a:rPr>
              <a:t>Enhancing Operational Efficiency in Clinical Trials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ADFEB-C990-A0C3-46B0-F0440B277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ASA Biopharmaceutical Section /// </a:t>
            </a:r>
            <a:r>
              <a:rPr lang="en-CA" sz="1600" b="0" i="0" dirty="0">
                <a:solidFill>
                  <a:schemeClr val="accent1"/>
                </a:solidFill>
                <a:effectLst/>
                <a:latin typeface="-apple-system"/>
              </a:rPr>
              <a:t>Scientific Working Group (SWG)</a:t>
            </a:r>
            <a:endParaRPr lang="en-CA" b="0" i="0" dirty="0">
              <a:solidFill>
                <a:schemeClr val="accent1"/>
              </a:solidFill>
              <a:effectLst/>
              <a:latin typeface="-apple-system"/>
            </a:endParaRPr>
          </a:p>
          <a:p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July </a:t>
            </a:r>
            <a:r>
              <a:rPr lang="en-CA" dirty="0">
                <a:solidFill>
                  <a:schemeClr val="accent1"/>
                </a:solidFill>
                <a:latin typeface="-apple-system"/>
              </a:rPr>
              <a:t>1</a:t>
            </a:r>
            <a:r>
              <a:rPr lang="en-CA" b="0" i="0" dirty="0">
                <a:solidFill>
                  <a:schemeClr val="accent1"/>
                </a:solidFill>
                <a:effectLst/>
                <a:latin typeface="-apple-system"/>
              </a:rPr>
              <a:t>0, 2025</a:t>
            </a:r>
            <a:endParaRPr lang="en-CA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480495-4E40-10E4-2878-A799811EE876}"/>
              </a:ext>
            </a:extLst>
          </p:cNvPr>
          <p:cNvGrpSpPr/>
          <p:nvPr/>
        </p:nvGrpSpPr>
        <p:grpSpPr>
          <a:xfrm>
            <a:off x="545125" y="4153830"/>
            <a:ext cx="11029615" cy="1142070"/>
            <a:chOff x="0" y="296551"/>
            <a:chExt cx="11029615" cy="882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15176-64C2-3545-DAB2-7E588C086016}"/>
                </a:ext>
              </a:extLst>
            </p:cNvPr>
            <p:cNvSpPr/>
            <p:nvPr/>
          </p:nvSpPr>
          <p:spPr>
            <a:xfrm>
              <a:off x="0" y="296551"/>
              <a:ext cx="11029615" cy="8820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9836D8-F109-BA70-6171-2EA43006B99E}"/>
                </a:ext>
              </a:extLst>
            </p:cNvPr>
            <p:cNvSpPr txBox="1"/>
            <p:nvPr/>
          </p:nvSpPr>
          <p:spPr>
            <a:xfrm>
              <a:off x="0" y="296551"/>
              <a:ext cx="11029615" cy="88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6021" tIns="333248" rIns="856021" bIns="113792" numCol="1" spcCol="1270" anchor="t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2400" b="1" kern="1200" dirty="0">
                  <a:solidFill>
                    <a:schemeClr val="accent1"/>
                  </a:solidFill>
                </a:rPr>
                <a:t>Enhance operational efficiency in clinical trials through statistical innovation and cross-functional collaborative research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93142B-E1B5-283A-38A8-D1295E659BB9}"/>
              </a:ext>
            </a:extLst>
          </p:cNvPr>
          <p:cNvGrpSpPr/>
          <p:nvPr/>
        </p:nvGrpSpPr>
        <p:grpSpPr>
          <a:xfrm>
            <a:off x="1096605" y="3917670"/>
            <a:ext cx="7720730" cy="472320"/>
            <a:chOff x="551480" y="60391"/>
            <a:chExt cx="7720730" cy="47232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6ACA05-2B3A-7440-AF80-981DF9C7B1BA}"/>
                </a:ext>
              </a:extLst>
            </p:cNvPr>
            <p:cNvSpPr/>
            <p:nvPr/>
          </p:nvSpPr>
          <p:spPr>
            <a:xfrm>
              <a:off x="551480" y="60391"/>
              <a:ext cx="7720730" cy="4723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sz="2800"/>
            </a:p>
          </p:txBody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74D57CBB-D94D-4E3E-577E-2396F2DA3AFD}"/>
                </a:ext>
              </a:extLst>
            </p:cNvPr>
            <p:cNvSpPr txBox="1"/>
            <p:nvPr/>
          </p:nvSpPr>
          <p:spPr>
            <a:xfrm>
              <a:off x="574537" y="83448"/>
              <a:ext cx="7674616" cy="426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1825" tIns="0" rIns="291825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Mission</a:t>
              </a: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642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7972-893B-160A-EB88-0A65833C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6B07-9113-C599-B8EC-9714D0F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BC9F-9C93-6015-DBEE-AABC6684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BASS 2025 workshop</a:t>
            </a:r>
          </a:p>
          <a:p>
            <a:r>
              <a:rPr lang="en-US" sz="2000" dirty="0"/>
              <a:t>ENAR 2026 invited session</a:t>
            </a:r>
          </a:p>
          <a:p>
            <a:r>
              <a:rPr lang="en-US" sz="2000" dirty="0"/>
              <a:t>IBC 2026</a:t>
            </a:r>
          </a:p>
          <a:p>
            <a:r>
              <a:rPr lang="en-US" sz="2000" dirty="0">
                <a:hlinkClick r:id="rId2"/>
              </a:rPr>
              <a:t>ASA BIOP SWG main page</a:t>
            </a:r>
            <a:endParaRPr lang="en-US" sz="2000" dirty="0"/>
          </a:p>
          <a:p>
            <a:r>
              <a:rPr lang="en-CA" sz="2200" dirty="0">
                <a:hlinkClick r:id="rId3"/>
              </a:rPr>
              <a:t>Efficiency+ </a:t>
            </a:r>
            <a:r>
              <a:rPr lang="en-CA" sz="2200" dirty="0" err="1">
                <a:hlinkClick r:id="rId3"/>
              </a:rPr>
              <a:t>Github</a:t>
            </a:r>
            <a:r>
              <a:rPr lang="en-CA" sz="2200" dirty="0">
                <a:hlinkClick r:id="rId3"/>
              </a:rPr>
              <a:t> Repo</a:t>
            </a:r>
            <a:endParaRPr lang="en-CA" sz="2200" dirty="0">
              <a:hlinkClick r:id="rId4"/>
            </a:endParaRPr>
          </a:p>
          <a:p>
            <a:r>
              <a:rPr lang="en-CA" sz="2200" dirty="0">
                <a:hlinkClick r:id="rId4"/>
              </a:rPr>
              <a:t>Efficiency+ web page (published via </a:t>
            </a:r>
            <a:r>
              <a:rPr lang="en-CA" sz="2200" dirty="0" err="1">
                <a:hlinkClick r:id="rId4"/>
              </a:rPr>
              <a:t>Github</a:t>
            </a:r>
            <a:r>
              <a:rPr lang="en-CA" sz="2200" dirty="0">
                <a:hlinkClick r:id="rId4"/>
              </a:rPr>
              <a:t>)</a:t>
            </a:r>
            <a:endParaRPr lang="en-US" sz="2000" dirty="0"/>
          </a:p>
          <a:p>
            <a:endParaRPr lang="en-CA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68FE9-D82B-51C2-8FCC-38BCF0C5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04FF-9F3A-0946-A598-107445FC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63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FBBE-493D-7146-D4FA-5A4CA15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Target SWG Membership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EB868F-0F0E-37EF-BFDE-1A0A5263B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899973"/>
              </p:ext>
            </p:extLst>
          </p:nvPr>
        </p:nvGraphicFramePr>
        <p:xfrm>
          <a:off x="581192" y="19137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7BB90-F8AB-3C4A-842A-DDD474F88BF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92F1-C3FE-1EED-C302-09320A6CB42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709C-0EEC-6B8D-41B2-41ABF7236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60BA-526D-04A7-B0D0-51EF9C78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  <a:r>
              <a:rPr lang="en-CA"/>
              <a:t> and Logistics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C4C2-5E50-01B7-CDD1-6A225F69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Form sub-teams and establish work-streams</a:t>
            </a:r>
          </a:p>
          <a:p>
            <a:pPr lvl="1"/>
            <a:r>
              <a:rPr lang="en-US" sz="1800" dirty="0"/>
              <a:t>Literature review and gap analysis</a:t>
            </a:r>
          </a:p>
          <a:p>
            <a:pPr lvl="1"/>
            <a:r>
              <a:rPr lang="en-US" sz="1800" dirty="0"/>
              <a:t>Maintaining web-site and social media presence</a:t>
            </a:r>
          </a:p>
          <a:p>
            <a:pPr lvl="1"/>
            <a:r>
              <a:rPr lang="en-US" sz="1800" dirty="0"/>
              <a:t>Methodology</a:t>
            </a:r>
          </a:p>
          <a:p>
            <a:pPr lvl="1"/>
            <a:r>
              <a:rPr lang="en-US" sz="1800" dirty="0"/>
              <a:t>Workshops</a:t>
            </a:r>
          </a:p>
          <a:p>
            <a:pPr lvl="1"/>
            <a:r>
              <a:rPr lang="en-US" sz="1800" dirty="0"/>
              <a:t>Potential collaborations</a:t>
            </a:r>
          </a:p>
          <a:p>
            <a:r>
              <a:rPr lang="en-US" sz="2000"/>
              <a:t>Frequency of meetings</a:t>
            </a:r>
          </a:p>
          <a:p>
            <a:r>
              <a:rPr lang="en-US" sz="2000"/>
              <a:t>Way of working (Github?)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CA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F35B8-84BB-FE1D-4108-D18189C4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3D307-6363-C62D-D77A-32E4327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9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FBE9-6B70-D9A3-4F2D-870F52DD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Existing SWGs – for awareness and potential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D18B-BEF1-EAC1-435C-8EF1B7BE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Centralized Statistical Monitoring and Quality Tolerance Limit SWG: Focuses on statistical thresholds and site performance monitoring</a:t>
            </a:r>
          </a:p>
          <a:p>
            <a:r>
              <a:rPr lang="en-CA" dirty="0"/>
              <a:t>AI/ML SWG: Applies AI and machine learning for predictive modeling in recruitment and site selection</a:t>
            </a:r>
          </a:p>
          <a:p>
            <a:r>
              <a:rPr lang="en-CA" dirty="0"/>
              <a:t>Software Engineering SWG: Enhances software development processes impacting trial efficiency</a:t>
            </a:r>
          </a:p>
          <a:p>
            <a:r>
              <a:rPr lang="en-CA" dirty="0"/>
              <a:t>Bayesian SWG: Specializes in Bayesian methodologies for trial design and 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3667-3B4A-3E61-32BA-F7BE73E5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B7FE-BE05-81FF-8710-7C2FCB56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33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9ED15-ABDD-7026-80FC-BB86DE591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7B48-0A4B-F376-9A7E-48B7E1EB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ASA BIOP SWG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1C784-BFA1-E419-EE2F-00781676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6FB0-7416-BD19-70B7-5DDD7DE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2</a:t>
            </a:fld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DD0B5-A638-B676-FE8A-D2BC2DC55B7B}"/>
              </a:ext>
            </a:extLst>
          </p:cNvPr>
          <p:cNvGrpSpPr/>
          <p:nvPr/>
        </p:nvGrpSpPr>
        <p:grpSpPr>
          <a:xfrm>
            <a:off x="14385" y="702156"/>
            <a:ext cx="12177213" cy="5785471"/>
            <a:chOff x="14385" y="702156"/>
            <a:chExt cx="12177213" cy="57854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AE97C4-C028-1F1C-E9D4-23A6BD663C48}"/>
                </a:ext>
              </a:extLst>
            </p:cNvPr>
            <p:cNvGrpSpPr/>
            <p:nvPr/>
          </p:nvGrpSpPr>
          <p:grpSpPr>
            <a:xfrm>
              <a:off x="14385" y="702156"/>
              <a:ext cx="8050823" cy="5785471"/>
              <a:chOff x="3395459" y="900000"/>
              <a:chExt cx="8050823" cy="578547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68C6ED-3217-5E09-23C9-6399D5791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0558" y="900000"/>
                <a:ext cx="7595724" cy="5785471"/>
              </a:xfrm>
              <a:prstGeom prst="rect">
                <a:avLst/>
              </a:prstGeom>
            </p:spPr>
          </p:pic>
          <p:sp>
            <p:nvSpPr>
              <p:cNvPr id="8" name="Arrow: Left 7">
                <a:extLst>
                  <a:ext uri="{FF2B5EF4-FFF2-40B4-BE49-F238E27FC236}">
                    <a16:creationId xmlns:a16="http://schemas.microsoft.com/office/drawing/2014/main" id="{BE5E5542-54DF-4113-13B5-694F45AFCA8D}"/>
                  </a:ext>
                </a:extLst>
              </p:cNvPr>
              <p:cNvSpPr/>
              <p:nvPr/>
            </p:nvSpPr>
            <p:spPr>
              <a:xfrm rot="11082018">
                <a:off x="3395459" y="3665688"/>
                <a:ext cx="581147" cy="365124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3DC22A5-7951-D2D1-3304-78EA4C6B9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2661" y="2629732"/>
                <a:ext cx="3487091" cy="2803991"/>
              </a:xfrm>
              <a:prstGeom prst="rect">
                <a:avLst/>
              </a:prstGeom>
            </p:spPr>
          </p:pic>
          <p:sp>
            <p:nvSpPr>
              <p:cNvPr id="11" name="Arrow: Left 10">
                <a:extLst>
                  <a:ext uri="{FF2B5EF4-FFF2-40B4-BE49-F238E27FC236}">
                    <a16:creationId xmlns:a16="http://schemas.microsoft.com/office/drawing/2014/main" id="{74837F0F-211C-386A-B908-886692C76742}"/>
                  </a:ext>
                </a:extLst>
              </p:cNvPr>
              <p:cNvSpPr/>
              <p:nvPr/>
            </p:nvSpPr>
            <p:spPr>
              <a:xfrm rot="10800000">
                <a:off x="4850690" y="3792735"/>
                <a:ext cx="772889" cy="189375"/>
              </a:xfrm>
              <a:prstGeom prst="lef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D2ED39-CCBE-49BF-810B-E6880863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0265" y="2713663"/>
              <a:ext cx="5881333" cy="3317481"/>
            </a:xfrm>
            <a:prstGeom prst="rect">
              <a:avLst/>
            </a:prstGeom>
          </p:spPr>
        </p:pic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358E9023-022C-EB34-3DB9-FD28E5E605A5}"/>
              </a:ext>
            </a:extLst>
          </p:cNvPr>
          <p:cNvSpPr/>
          <p:nvPr/>
        </p:nvSpPr>
        <p:spPr>
          <a:xfrm rot="10800000">
            <a:off x="6096000" y="4471568"/>
            <a:ext cx="772889" cy="18937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5CBD-E887-7DDE-6A7A-929FA383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F5CA-2B02-5209-D9E8-EC6ABB0D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Kick-off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39960-2337-4BB2-9825-BC70294F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DD60-4698-94A2-54E6-3F34E781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F6CE06-E460-4A9B-E838-6F5241E41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18468"/>
              </p:ext>
            </p:extLst>
          </p:nvPr>
        </p:nvGraphicFramePr>
        <p:xfrm>
          <a:off x="2032000" y="1715255"/>
          <a:ext cx="8128000" cy="524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505">
                  <a:extLst>
                    <a:ext uri="{9D8B030D-6E8A-4147-A177-3AD203B41FA5}">
                      <a16:colId xmlns:a16="http://schemas.microsoft.com/office/drawing/2014/main" val="3689296865"/>
                    </a:ext>
                  </a:extLst>
                </a:gridCol>
                <a:gridCol w="897147">
                  <a:extLst>
                    <a:ext uri="{9D8B030D-6E8A-4147-A177-3AD203B41FA5}">
                      <a16:colId xmlns:a16="http://schemas.microsoft.com/office/drawing/2014/main" val="1807415159"/>
                    </a:ext>
                  </a:extLst>
                </a:gridCol>
                <a:gridCol w="2962348">
                  <a:extLst>
                    <a:ext uri="{9D8B030D-6E8A-4147-A177-3AD203B41FA5}">
                      <a16:colId xmlns:a16="http://schemas.microsoft.com/office/drawing/2014/main" val="4230075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8793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Who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Sponsor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Email       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Interests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95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Fei Chen        (co-chair)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JJIM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fchen6@its.jnj.com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Regulatory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02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Bohdana Ratitch  (co-chair)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bohdana.ratitch@bayer.com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Outreach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665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Xin Wang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Abbvie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xin.wang@abbvie.com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Site selection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4241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Christi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Kleoudis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christi.kleoudis@astrazeneca.com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5421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Vlad Anisimov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Amgen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vanisimo@amgen.com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Methodology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219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Andrew Chen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andrew.chen@bayer.com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Site selection and assessment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8728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Ccalimella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clara.calimella@bayer.com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Recruitment monitoring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765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Tobias Straubinger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Bayer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tobias.straubinger@bayer.com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Forecasting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155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Kaifeng Lu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Beonemed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kaifeng.lu@beonemed.com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Drug demand forecasting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75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Inna Perevozskaya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inna.perevozskaya@bms.com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Methodology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8789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Palanikumar Ravindran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palanikumar.ravindran@bms.com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AI/ML/Viz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336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Zhuoxin Yu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zhuoxin.yu@bms.com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AI/ML/Viz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852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Haoyu Wang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BMS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haoyu.wang2@bms.com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928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Kyle Wathen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Cytel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kyle.wathen@cytel.com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Software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4962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Robert Abugov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FDA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Robert.Abugov@fda.hhs.gov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6610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Bhargava Reddy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JJIM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breddy1@ITS.JNJ.com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Operations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715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Forrest Williamson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Lilly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forrest_williamson@lilly.com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Pediatric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9961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 Xing   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Sanofi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Jun.Xing@sanofi.com       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  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940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9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7E47-7C21-EFF6-CCAB-43ACE9AB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cap="none" dirty="0"/>
              <a:t>Challenges in Clinical Operations and Potential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26B7C-8E98-8AB2-02B2-730E2BD55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1F3D-43D8-9C36-85B6-A0CDC5E92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Delays in drug development</a:t>
            </a:r>
          </a:p>
          <a:p>
            <a:r>
              <a:rPr lang="en-US" dirty="0"/>
              <a:t>High drug development costs</a:t>
            </a:r>
          </a:p>
          <a:p>
            <a:r>
              <a:rPr lang="en-US" dirty="0"/>
              <a:t>Unequal patient access to clinical trials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DEB4B-933C-FF29-DCF8-EEA010C4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Potential Benefits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BF20E-116F-074D-0264-A2CC6534C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Accelerated timelines for treatment availability</a:t>
            </a:r>
          </a:p>
          <a:p>
            <a:r>
              <a:rPr lang="en-US" dirty="0"/>
              <a:t>Enhanced trial data quality and integrity</a:t>
            </a:r>
          </a:p>
          <a:p>
            <a:r>
              <a:rPr lang="en-US" dirty="0"/>
              <a:t>Reduced burdens on patients and investigators</a:t>
            </a:r>
          </a:p>
          <a:p>
            <a:r>
              <a:rPr lang="en-US" dirty="0"/>
              <a:t>Improved generalizability of trial results</a:t>
            </a:r>
          </a:p>
          <a:p>
            <a:r>
              <a:rPr lang="en-US" dirty="0"/>
              <a:t>Lower development costs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55408C-C662-E2A6-4293-5E890207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F77738-7020-51D4-5C1B-3EA5B1E4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44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51C51-8EA7-4261-B830-6E463429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535C-52AC-8939-3740-75F44CBE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Primary Goals of Efficiency+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20EA-E28A-A866-CB0B-4E2AD76B6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</a:t>
            </a:r>
            <a:r>
              <a:rPr lang="en-US" sz="2000" dirty="0">
                <a:solidFill>
                  <a:srgbClr val="FF0000"/>
                </a:solidFill>
              </a:rPr>
              <a:t>collaborative</a:t>
            </a:r>
            <a:r>
              <a:rPr lang="en-US" sz="2000" dirty="0"/>
              <a:t> platform for statisticians, clinical operational experts, and regulators</a:t>
            </a:r>
          </a:p>
          <a:p>
            <a:r>
              <a:rPr lang="en-US" sz="2000" dirty="0"/>
              <a:t>Facilitate the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of insights, experiences, and best practices</a:t>
            </a:r>
          </a:p>
          <a:p>
            <a:r>
              <a:rPr lang="en-US" sz="2000" dirty="0"/>
              <a:t>Identify, evaluate, develop, and promote </a:t>
            </a:r>
            <a:r>
              <a:rPr lang="en-US" sz="2000" dirty="0">
                <a:solidFill>
                  <a:srgbClr val="FF0000"/>
                </a:solidFill>
              </a:rPr>
              <a:t>statistical methods </a:t>
            </a:r>
            <a:r>
              <a:rPr lang="en-US" sz="2000" dirty="0"/>
              <a:t>and operational strategies to </a:t>
            </a:r>
            <a:r>
              <a:rPr lang="en-US" sz="2000" dirty="0">
                <a:solidFill>
                  <a:srgbClr val="FF0000"/>
                </a:solidFill>
              </a:rPr>
              <a:t>improve</a:t>
            </a:r>
            <a:r>
              <a:rPr lang="en-US" sz="2000" dirty="0"/>
              <a:t> the efficiency of clinical trial execution, including:</a:t>
            </a:r>
          </a:p>
          <a:p>
            <a:pPr lvl="1"/>
            <a:r>
              <a:rPr lang="en-US" sz="1800" dirty="0"/>
              <a:t>Leveraging innovative methodologies such as Bayesian modeling, Data Science and AI/ML, clinical trial simulation, and data visualization</a:t>
            </a:r>
          </a:p>
          <a:p>
            <a:pPr lvl="1"/>
            <a:r>
              <a:rPr lang="en-US" sz="1800" dirty="0"/>
              <a:t>Leveraging real-world and clinical trial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80E2D-16CB-22F4-B4C1-AF87059A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B3A50-21AB-DA7E-F92F-A73CE6CE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544-6849-BE51-F955-3E5D5995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EFF"/>
                </a:solidFill>
              </a:rPr>
              <a:t>Proposed Focus Areas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23C2D-BEC9-D59A-0248-3D5B5482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5E8DB-84DD-E9C1-2633-0643C74F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E7FCC8-645C-414B-A51E-F39A553B598F}" type="slidenum">
              <a:rPr lang="en-CA" smtClean="0"/>
              <a:pPr>
                <a:spcAft>
                  <a:spcPts val="600"/>
                </a:spcAft>
              </a:pPr>
              <a:t>6</a:t>
            </a:fld>
            <a:endParaRPr lang="en-CA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1A4906-D7C7-2003-18E9-341DD656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8433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4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1F4C-EFAE-52EC-7C92-4F9F286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Activities and 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8BED4-0050-4C44-FA60-3964B80A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8834F-9729-F343-8DF2-2351444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92AFBA-A054-E582-7EEE-A9EFE9FE7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893839"/>
              </p:ext>
            </p:extLst>
          </p:nvPr>
        </p:nvGraphicFramePr>
        <p:xfrm>
          <a:off x="458787" y="1912937"/>
          <a:ext cx="11274425" cy="4221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60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4B8FE-88C7-0998-C89A-39B73FAE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6B5A-CAA4-D5C0-9433-A60B62D2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 Workstreams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AFEF-B60C-04A7-78D9-FEB65242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7042"/>
            <a:ext cx="11029615" cy="4304581"/>
          </a:xfrm>
        </p:spPr>
        <p:txBody>
          <a:bodyPr>
            <a:normAutofit/>
          </a:bodyPr>
          <a:lstStyle/>
          <a:p>
            <a:r>
              <a:rPr lang="en-US" sz="2000" dirty="0"/>
              <a:t>Literature review, gap analysis and case studies</a:t>
            </a:r>
          </a:p>
          <a:p>
            <a:r>
              <a:rPr lang="en-US" sz="2000" dirty="0"/>
              <a:t>Outreach</a:t>
            </a:r>
          </a:p>
          <a:p>
            <a:pPr lvl="1"/>
            <a:r>
              <a:rPr lang="en-US" sz="1800" dirty="0"/>
              <a:t>Organize invited sessions and short courses</a:t>
            </a:r>
          </a:p>
          <a:p>
            <a:r>
              <a:rPr lang="en-US" sz="2000" dirty="0"/>
              <a:t>Methodology</a:t>
            </a:r>
          </a:p>
          <a:p>
            <a:pPr lvl="1"/>
            <a:r>
              <a:rPr lang="en-US" sz="1800" dirty="0"/>
              <a:t>Forecast modeling</a:t>
            </a:r>
          </a:p>
          <a:p>
            <a:pPr lvl="1"/>
            <a:r>
              <a:rPr lang="en-US" sz="2000" dirty="0"/>
              <a:t>Drug supply</a:t>
            </a:r>
          </a:p>
          <a:p>
            <a:r>
              <a:rPr lang="en-US" sz="2200" dirty="0"/>
              <a:t>Regulatory Aspects</a:t>
            </a:r>
          </a:p>
          <a:p>
            <a:r>
              <a:rPr lang="en-US" sz="2200" dirty="0"/>
              <a:t>Explore potential collaborations with other related SWGs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135BD-2551-C5E9-83C5-EC792282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8B545-114C-CADE-E034-B7C99F3E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12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6554-8565-9867-86AB-44CC00D2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CBD0-DD6E-6E51-12C4-558D08E5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DB4F-B801-7ED8-2645-9BB30BC7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7042"/>
            <a:ext cx="11029615" cy="4304581"/>
          </a:xfrm>
        </p:spPr>
        <p:txBody>
          <a:bodyPr>
            <a:normAutofit/>
          </a:bodyPr>
          <a:lstStyle/>
          <a:p>
            <a:r>
              <a:rPr lang="en-US" sz="2000" dirty="0"/>
              <a:t>Publications</a:t>
            </a:r>
          </a:p>
          <a:p>
            <a:pPr lvl="1"/>
            <a:r>
              <a:rPr lang="en-US" sz="1800" dirty="0"/>
              <a:t>Special issues Journal of Biopharmaceutical Statistics., Statistics in Medicine</a:t>
            </a:r>
          </a:p>
          <a:p>
            <a:pPr lvl="1"/>
            <a:r>
              <a:rPr lang="en-US" sz="1800" dirty="0"/>
              <a:t>Journal articles, white papers</a:t>
            </a:r>
          </a:p>
          <a:p>
            <a:pPr lvl="1"/>
            <a:r>
              <a:rPr lang="en-US" sz="1800" dirty="0"/>
              <a:t>Maintaining web page</a:t>
            </a:r>
          </a:p>
          <a:p>
            <a:pPr lvl="1"/>
            <a:r>
              <a:rPr lang="en-US" sz="1800" dirty="0"/>
              <a:t>Webinars,  </a:t>
            </a:r>
            <a:r>
              <a:rPr lang="en-US" sz="1800" dirty="0" err="1"/>
              <a:t>Amstat</a:t>
            </a:r>
            <a:r>
              <a:rPr lang="en-US" sz="1800" dirty="0"/>
              <a:t> newsletters, and social media channels</a:t>
            </a:r>
          </a:p>
          <a:p>
            <a:r>
              <a:rPr lang="en-US" sz="2000" dirty="0"/>
              <a:t>What else</a:t>
            </a:r>
          </a:p>
          <a:p>
            <a:pPr lvl="1"/>
            <a:r>
              <a:rPr lang="en-US" sz="1800" dirty="0"/>
              <a:t>R packages/shiny apps/</a:t>
            </a:r>
            <a:r>
              <a:rPr lang="en-US" sz="1800" dirty="0" err="1"/>
              <a:t>etc</a:t>
            </a:r>
            <a:r>
              <a:rPr lang="en-US" sz="1800"/>
              <a:t>?</a:t>
            </a:r>
          </a:p>
          <a:p>
            <a:pPr lvl="1"/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E273B-3280-FC0E-22CD-C3BB84C7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ASA BIOP /// SWG /// EFFICIENCY+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461D-BDD4-3A38-5243-16843019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FCC8-645C-414B-A51E-F39A553B598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28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/////wUA2gs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UAAAACABAACymZgF9MrH9JoonRShYcYQAEAAAAAAADAAAAAAADAAAAAwADAAAAAAADAAAABAADAAAAAAADAAAABAADAAAAAAD///////8DAAEA////////BQAAAAMAEAALTgveesBIyEGV6Ax+EfkadwQAAAABAAMAAAACAAMAAAAEAAQAAwD///////8FAAAABAAQAAtyrgXvgC4PRZEldLdehGOiBAAAAAIAAwAAAAMAAwAAAAEAAwAAAAIA////////AwAAAAI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KZmAX0ysf0miidFKFhxhAANEYXRhABsAAAAETGlua2VkU2hhcGVEYXRhAAUAAAAAAAJOYW1lABkAAABMaW5rZWRTaGFwZXNEYXRhUHJvcGVydHkAEFZlcnNpb24AAQAAAAlMYXN0V3JpdGUAOzZziJYBAAAAAQD/////xgDGAAAABV9pZAAQAAAABE4L3nrASMhBlegMfhH5GncDRGF0YQBTAAAACFByZXNlbnRhdGlvblNjYW5uZWRGb3JMaW5rZWRTaGFwZXMAAAJOdW1iZXJGb3JtYXRTZXBhcmF0b3JNb2RlAAoAAABBdXRvbWF0aWMAAAJOYW1lACQAAABMaW5rZWRTaGFwZVByZXNlbnRhdGlvblNldHRpbmdzRGF0YQAQVmVyc2lvbgAAAAAACUxhc3RXcml0ZQBANnOIlgEAAAACAP////+DAIMAAAAFX2lkABAAAAAEcq4F74AuD0WRJXS3XoRjogNEYXRhABsAAAAETGlua2VkU2hhcGVEYXRhAAUAAAAAAAJOYW1lABkAAABMaW5rZWRTaGFwZXNEYXRhUHJvcGVydHkAEFZlcnNpb24AAAAAAAlMYXN0V3JpdGUAFTZziJ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lCwAAAAAAAAAAAAAgAf///////////////wAAAP///////////////wUAAAADAP///////wUAAAADAP///////wUAAAAE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GgAGTGlua2VkU2hhcGVzRGF0YVByb3BlcnR5XzEEAAAAAAAFAAAABAAFAAAAAQAFAAAABAD///////8FAAAABAD///////8DAAIBAwAAAAMA////////JQAGTGlua2VkU2hhcGVQcmVzZW50YXRpb25TZXR0aW5nc0RhdGFfMAQAAAABAAUAAAAAAAUAAAAEAAUAAAAAAAUAAAAEAAQABAEDAAAABAD///////8aAAZMaW5rZWRTaGFwZXNEYXRhUHJvcGVydHlfMAQAAAACAAUAAAADAAUAAAACAAUAAAADAAUAAAACAAUAAAAAAAUAAAAC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816427742728886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+5kWl6nZIRCm+T2QT8EuWQEAAAAAAADAAAAAAADAAAAAwADAAIA////////BQAAAAMAEAAL+aPcpS9LZ0u2o6dj+AxBjQQAAAABAAMAAAACAAMAAAAEAAMAAAAAAP///////wQAAQD///////8FAAAABAAQAAu5UUvoyKMfSKg4lhQ1t4h6BAAAAAIAAwAAAAMAAw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7mRaXqdkhEKb5PZBPwS5ZAREYXRhAAUAAAAAAk5hbWUADQAAAExpbmtEYXRhTGlzdAAQVmVyc2lvbgABAAAACUxhc3RXcml0ZQAqtRGJlgEAAAABAP////9hAGEAAAAFX2lkABAAAAAE+aPcpS9LZ0u2o6dj+AxBjQREYXRhAAUAAAAAAk5hbWUADQAAAExpbmtEYXRhTGlzdAAQVmVyc2lvbgAAAAAACUxhc3RXcml0ZQAmtRGJlgEAAAACAP////9wAHAAAAAFX2lkABAAAAAEuVFL6MijH0ioOJYUNbeIegNEYXRhABYAAAACUGVyc29uYWxJZAABAAAAAAACTmFtZQALAAAAUGVyc29uYWxJZAAQVmVyc2lvbgAAAAAACUxhc3RXcml0ZQCRtRGJ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AGDAAAAAAAAAAAAAAgAf///////////////wAAAP////////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EEAAAAAAAFAAAAAwAFAAAABAADAAIBAwAAAAMA////////DgAGTGlua0RhdGFMaXN0XzAEAAAAAQAFAAAAAAAFAAAAAgAFAAAAAAAFAAAABAAEAAIBAwAAAAQA////////DAAGUGVyc29uYWxJZF8wBAAAAAIABQAAAAI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6531613947795"/>
  <p:tag name="EMPOWERCHARTSPROPERTIES_B_LENGTH" val="24576"/>
  <p:tag name="DOWN_MIGRATION_INITIAL_LAYOUT_REQUIRED" val="9.2.99"/>
  <p:tag name="RUNTIME_ID" val="f66b69e3-2bcd-4d1d-bf68-f1fdd7eb45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UBAQEBAQEBAQEBAQEBAQMAAAAAAAAAAwAAAAMAAAAA/////wUAqgsAAAAAAAAAAAAAIAD///////////////8AAAD///////////////8DAAAAAgD///////8DAAAAAwD///////8DAAAAAwD///////8DAAAAAwD///////8DAAAAAw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xOYvcv3a25Ai+vftiBzrRAEAAAAAAADAAAAAAADAAAAAwADAAUA////////BQAAAAMAEAALjgu50zRQHEa4qOu/+q2U7gQAAAABAAMAAAACAAMAAAAEAAMAAAAAAAMAAAAEAAMAAAAAAAMAAAAEAAMAAAAAAAMAAAAEAAMAAAAAAAMAAAAEAAQABgD///////8FAAAABAAQAAtF5CDwHXSlT4oC7NblDNtzBAAAAAIAAwAAAAMAAwAAAAEAAwAAAAMA////////AwAAAAMA////////AwAAAAMA////////AwAAAAM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E5i9y/drbkCL69+2IHOtEAREYXRhAAUAAAAAAk5hbWUADQAAAExpbmtEYXRhTGlzdAAQVmVyc2lvbgAAAAAACUxhc3RXcml0ZQBZthGJlgEAAAABAP////9hAGEAAAAFX2lkABAAAAAEjgu50zRQHEa4qOu/+q2U7gREYXRhAAUAAAAAAk5hbWUADQAAAExpbmtEYXRhTGlzdAAQVmVyc2lvbgABAAAACUxhc3RXcml0ZQBZthGJlgEAAAACAP////9wAHAAAAAFX2lkABAAAAAEReQg8B10pU+KAuzW5QzbcwNEYXRhABYAAAACUGVyc29uYWxJZAABAAAAAAACTmFtZQALAAAAUGVyc29uYWxJZAAQVmVyc2lvbgAAAAAACUxhc3RXcml0ZQCMthGJ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WCwAAAAAAAAAAAAAgAf///////////////wAAAP///////////////wUAAAACAP///////wUAAAADAP///////wUAAAADAP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DgAGTGlua0RhdGFMaXN0XzAEAAAAAAAFAAAAAAAFAAAAAwADAAUBAwAAAAMA////////DgAGTGlua0RhdGFMaXN0XzEEAAAAAQAFAAAAAgAFAAAABAAFAAAAAAAFAAAABAAFAAAAAAAFAAAABAAFAAAAAAD///////8FAAAAAAD///////8EAAMBAwAAAAQA////////DAAGUGVyc29uYWxJZF8wBAAAAAIABQAAAAMABQAAAAEABQAAAAMA////////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6531616467147"/>
  <p:tag name="EMPOWERCHARTSPROPERTIES_B_LENGTH" val="24576"/>
  <p:tag name="DOWN_MIGRATION_INITIAL_LAYOUT_REQUIRED" val="9.2.99"/>
  <p:tag name="RUNTIME_ID" val="c28caf97-2b9b-40ba-8ee0-686b1655dc1f"/>
</p:tagLst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1152</TotalTime>
  <Words>894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Narrow</vt:lpstr>
      <vt:lpstr>Gill Sans MT</vt:lpstr>
      <vt:lpstr>Wingdings 2</vt:lpstr>
      <vt:lpstr>Dividend</vt:lpstr>
      <vt:lpstr>EFFICIENCY+ Enhancing Operational Efficiency in Clinical Trials</vt:lpstr>
      <vt:lpstr>New ASA BIOP SWG</vt:lpstr>
      <vt:lpstr>Kick-off Members</vt:lpstr>
      <vt:lpstr>Challenges in Clinical Operations and Potential Benefits</vt:lpstr>
      <vt:lpstr>Primary Goals of Efficiency+</vt:lpstr>
      <vt:lpstr>Proposed Focus Areas</vt:lpstr>
      <vt:lpstr>Activities and Timeline</vt:lpstr>
      <vt:lpstr>Sub Workstreams</vt:lpstr>
      <vt:lpstr>Deliverables</vt:lpstr>
      <vt:lpstr>Current Status</vt:lpstr>
      <vt:lpstr>Target SWG Membership</vt:lpstr>
      <vt:lpstr>Next steps and Logistics</vt:lpstr>
      <vt:lpstr>Existing SWGs – for awareness and potential collaborations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Bohdana Ratitch</dc:creator>
  <cp:lastModifiedBy>Chen, Fei [JRDUS]</cp:lastModifiedBy>
  <cp:revision>1</cp:revision>
  <dcterms:created xsi:type="dcterms:W3CDTF">2025-04-30T20:46:04Z</dcterms:created>
  <dcterms:modified xsi:type="dcterms:W3CDTF">2025-07-09T19:19:28Z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etDate">
    <vt:lpwstr>2025-04-30T20:50:01Z</vt:lpwstr>
  </property>
  <property fmtid="{D5CDD505-2E9C-101B-9397-08002B2CF9AE}" pid="4" name="MSIP_Label_7f850223-87a8-40c3-9eb2-432606efca2a_Method">
    <vt:lpwstr>Privileged</vt:lpwstr>
  </property>
  <property fmtid="{D5CDD505-2E9C-101B-9397-08002B2CF9AE}" pid="5" name="MSIP_Label_7f850223-87a8-40c3-9eb2-432606efca2a_Name">
    <vt:lpwstr>7f850223-87a8-40c3-9eb2-432606efca2a</vt:lpwstr>
  </property>
  <property fmtid="{D5CDD505-2E9C-101B-9397-08002B2CF9AE}" pid="6" name="MSIP_Label_7f850223-87a8-40c3-9eb2-432606efca2a_SiteId">
    <vt:lpwstr>fcb2b37b-5da0-466b-9b83-0014b67a7c78</vt:lpwstr>
  </property>
  <property fmtid="{D5CDD505-2E9C-101B-9397-08002B2CF9AE}" pid="7" name="MSIP_Label_7f850223-87a8-40c3-9eb2-432606efca2a_ActionId">
    <vt:lpwstr>b7c6c202-8ea1-456e-89e2-3282d9d4b3d8</vt:lpwstr>
  </property>
  <property fmtid="{D5CDD505-2E9C-101B-9397-08002B2CF9AE}" pid="8" name="MSIP_Label_7f850223-87a8-40c3-9eb2-432606efca2a_ContentBits">
    <vt:lpwstr>0</vt:lpwstr>
  </property>
  <property fmtid="{D5CDD505-2E9C-101B-9397-08002B2CF9AE}" pid="9" name="MSIP_Label_7f850223-87a8-40c3-9eb2-432606efca2a_Tag">
    <vt:lpwstr>10, 0, 1, 1</vt:lpwstr>
  </property>
</Properties>
</file>