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Lst>
  <p:notesMasterIdLst>
    <p:notesMasterId r:id="rId25"/>
  </p:notesMasterIdLst>
  <p:handoutMasterIdLst>
    <p:handoutMasterId r:id="rId26"/>
  </p:handoutMasterIdLst>
  <p:sldIdLst>
    <p:sldId id="546" r:id="rId4"/>
    <p:sldId id="519" r:id="rId5"/>
    <p:sldId id="547" r:id="rId6"/>
    <p:sldId id="520" r:id="rId7"/>
    <p:sldId id="557" r:id="rId8"/>
    <p:sldId id="533" r:id="rId9"/>
    <p:sldId id="530" r:id="rId10"/>
    <p:sldId id="556" r:id="rId11"/>
    <p:sldId id="558" r:id="rId12"/>
    <p:sldId id="531" r:id="rId13"/>
    <p:sldId id="534" r:id="rId14"/>
    <p:sldId id="536" r:id="rId15"/>
    <p:sldId id="535" r:id="rId16"/>
    <p:sldId id="537" r:id="rId17"/>
    <p:sldId id="540" r:id="rId18"/>
    <p:sldId id="541" r:id="rId19"/>
    <p:sldId id="542" r:id="rId20"/>
    <p:sldId id="545" r:id="rId21"/>
    <p:sldId id="521" r:id="rId22"/>
    <p:sldId id="544" r:id="rId23"/>
    <p:sldId id="554" r:id="rId24"/>
  </p:sldIdLst>
  <p:sldSz cx="10287000" cy="6858000" type="35mm"/>
  <p:notesSz cx="7010400" cy="9296400"/>
  <p:defaultTextStyle>
    <a:defPPr>
      <a:defRPr lang="en-US"/>
    </a:defPPr>
    <a:lvl1pPr algn="l" rtl="0" fontAlgn="base">
      <a:spcBef>
        <a:spcPct val="30000"/>
      </a:spcBef>
      <a:spcAft>
        <a:spcPct val="0"/>
      </a:spcAft>
      <a:defRPr sz="1200" kern="1200">
        <a:solidFill>
          <a:schemeClr val="tx1"/>
        </a:solidFill>
        <a:latin typeface="Garamond" pitchFamily="18" charset="0"/>
        <a:ea typeface="+mn-ea"/>
        <a:cs typeface="+mn-cs"/>
      </a:defRPr>
    </a:lvl1pPr>
    <a:lvl2pPr marL="457200" algn="l" rtl="0" fontAlgn="base">
      <a:spcBef>
        <a:spcPct val="30000"/>
      </a:spcBef>
      <a:spcAft>
        <a:spcPct val="0"/>
      </a:spcAft>
      <a:defRPr sz="1200" kern="1200">
        <a:solidFill>
          <a:schemeClr val="tx1"/>
        </a:solidFill>
        <a:latin typeface="Garamond" pitchFamily="18" charset="0"/>
        <a:ea typeface="+mn-ea"/>
        <a:cs typeface="+mn-cs"/>
      </a:defRPr>
    </a:lvl2pPr>
    <a:lvl3pPr marL="914400" algn="l" rtl="0" fontAlgn="base">
      <a:spcBef>
        <a:spcPct val="30000"/>
      </a:spcBef>
      <a:spcAft>
        <a:spcPct val="0"/>
      </a:spcAft>
      <a:defRPr sz="1200" kern="1200">
        <a:solidFill>
          <a:schemeClr val="tx1"/>
        </a:solidFill>
        <a:latin typeface="Garamond" pitchFamily="18" charset="0"/>
        <a:ea typeface="+mn-ea"/>
        <a:cs typeface="+mn-cs"/>
      </a:defRPr>
    </a:lvl3pPr>
    <a:lvl4pPr marL="1371600" algn="l" rtl="0" fontAlgn="base">
      <a:spcBef>
        <a:spcPct val="30000"/>
      </a:spcBef>
      <a:spcAft>
        <a:spcPct val="0"/>
      </a:spcAft>
      <a:defRPr sz="1200" kern="1200">
        <a:solidFill>
          <a:schemeClr val="tx1"/>
        </a:solidFill>
        <a:latin typeface="Garamond" pitchFamily="18" charset="0"/>
        <a:ea typeface="+mn-ea"/>
        <a:cs typeface="+mn-cs"/>
      </a:defRPr>
    </a:lvl4pPr>
    <a:lvl5pPr marL="1828800" algn="l" rtl="0" fontAlgn="base">
      <a:spcBef>
        <a:spcPct val="30000"/>
      </a:spcBef>
      <a:spcAft>
        <a:spcPct val="0"/>
      </a:spcAft>
      <a:defRPr sz="1200" kern="1200">
        <a:solidFill>
          <a:schemeClr val="tx1"/>
        </a:solidFill>
        <a:latin typeface="Garamond" pitchFamily="18" charset="0"/>
        <a:ea typeface="+mn-ea"/>
        <a:cs typeface="+mn-cs"/>
      </a:defRPr>
    </a:lvl5pPr>
    <a:lvl6pPr marL="2286000" algn="l" defTabSz="914400" rtl="0" eaLnBrk="1" latinLnBrk="0" hangingPunct="1">
      <a:defRPr sz="1200" kern="1200">
        <a:solidFill>
          <a:schemeClr val="tx1"/>
        </a:solidFill>
        <a:latin typeface="Garamond" pitchFamily="18" charset="0"/>
        <a:ea typeface="+mn-ea"/>
        <a:cs typeface="+mn-cs"/>
      </a:defRPr>
    </a:lvl6pPr>
    <a:lvl7pPr marL="2743200" algn="l" defTabSz="914400" rtl="0" eaLnBrk="1" latinLnBrk="0" hangingPunct="1">
      <a:defRPr sz="1200" kern="1200">
        <a:solidFill>
          <a:schemeClr val="tx1"/>
        </a:solidFill>
        <a:latin typeface="Garamond" pitchFamily="18" charset="0"/>
        <a:ea typeface="+mn-ea"/>
        <a:cs typeface="+mn-cs"/>
      </a:defRPr>
    </a:lvl7pPr>
    <a:lvl8pPr marL="3200400" algn="l" defTabSz="914400" rtl="0" eaLnBrk="1" latinLnBrk="0" hangingPunct="1">
      <a:defRPr sz="1200" kern="1200">
        <a:solidFill>
          <a:schemeClr val="tx1"/>
        </a:solidFill>
        <a:latin typeface="Garamond" pitchFamily="18" charset="0"/>
        <a:ea typeface="+mn-ea"/>
        <a:cs typeface="+mn-cs"/>
      </a:defRPr>
    </a:lvl8pPr>
    <a:lvl9pPr marL="3657600" algn="l" defTabSz="914400" rtl="0" eaLnBrk="1" latinLnBrk="0" hangingPunct="1">
      <a:defRPr sz="1200" kern="1200">
        <a:solidFill>
          <a:schemeClr val="tx1"/>
        </a:solidFill>
        <a:latin typeface="Garamond"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24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BA53"/>
    <a:srgbClr val="ECDB5A"/>
    <a:srgbClr val="FFFF00"/>
    <a:srgbClr val="FF00FF"/>
    <a:srgbClr val="ADDB7B"/>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FA1037-7EBD-46B6-A7E0-5CCB1345F9DB}" v="1" dt="2021-03-10T16:17:58.8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08" autoAdjust="0"/>
    <p:restoredTop sz="68136" autoAdjust="0"/>
  </p:normalViewPr>
  <p:slideViewPr>
    <p:cSldViewPr snapToGrid="0">
      <p:cViewPr varScale="1">
        <p:scale>
          <a:sx n="95" d="100"/>
          <a:sy n="95" d="100"/>
        </p:scale>
        <p:origin x="66" y="372"/>
      </p:cViewPr>
      <p:guideLst>
        <p:guide orient="horz" pos="2160"/>
        <p:guide pos="3240"/>
      </p:guideLst>
    </p:cSldViewPr>
  </p:slideViewPr>
  <p:notesTextViewPr>
    <p:cViewPr>
      <p:scale>
        <a:sx n="100" d="100"/>
        <a:sy n="100" d="100"/>
      </p:scale>
      <p:origin x="0" y="0"/>
    </p:cViewPr>
  </p:notesTextViewPr>
  <p:sorterViewPr>
    <p:cViewPr>
      <p:scale>
        <a:sx n="75" d="100"/>
        <a:sy n="75" d="100"/>
      </p:scale>
      <p:origin x="0" y="4602"/>
    </p:cViewPr>
  </p:sorterViewPr>
  <p:notesViewPr>
    <p:cSldViewPr snapToGrid="0">
      <p:cViewPr>
        <p:scale>
          <a:sx n="90" d="100"/>
          <a:sy n="90" d="100"/>
        </p:scale>
        <p:origin x="5574" y="10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en Resch" userId="6bfd23d27eac4442" providerId="LiveId" clId="{B4FA1037-7EBD-46B6-A7E0-5CCB1345F9DB}"/>
    <pc:docChg chg="modSld">
      <pc:chgData name="Stephen Resch" userId="6bfd23d27eac4442" providerId="LiveId" clId="{B4FA1037-7EBD-46B6-A7E0-5CCB1345F9DB}" dt="2021-03-10T16:25:15.431" v="21" actId="113"/>
      <pc:docMkLst>
        <pc:docMk/>
      </pc:docMkLst>
      <pc:sldChg chg="addSp modSp mod">
        <pc:chgData name="Stephen Resch" userId="6bfd23d27eac4442" providerId="LiveId" clId="{B4FA1037-7EBD-46B6-A7E0-5CCB1345F9DB}" dt="2021-03-10T16:25:15.431" v="21" actId="113"/>
        <pc:sldMkLst>
          <pc:docMk/>
          <pc:sldMk cId="3296496416" sldId="533"/>
        </pc:sldMkLst>
        <pc:graphicFrameChg chg="add mod modGraphic">
          <ac:chgData name="Stephen Resch" userId="6bfd23d27eac4442" providerId="LiveId" clId="{B4FA1037-7EBD-46B6-A7E0-5CCB1345F9DB}" dt="2021-03-10T16:25:15.431" v="21" actId="113"/>
          <ac:graphicFrameMkLst>
            <pc:docMk/>
            <pc:sldMk cId="3296496416" sldId="533"/>
            <ac:graphicFrameMk id="2" creationId="{F67DCCB8-4066-45E9-AAE0-EF5A24423188}"/>
          </ac:graphicFrameMkLst>
        </pc:graphicFrameChg>
        <pc:graphicFrameChg chg="mod modGraphic">
          <ac:chgData name="Stephen Resch" userId="6bfd23d27eac4442" providerId="LiveId" clId="{B4FA1037-7EBD-46B6-A7E0-5CCB1345F9DB}" dt="2021-03-10T16:18:14.413" v="4" actId="1076"/>
          <ac:graphicFrameMkLst>
            <pc:docMk/>
            <pc:sldMk cId="3296496416" sldId="533"/>
            <ac:graphicFrameMk id="4" creationId="{00000000-0000-0000-0000-000000000000}"/>
          </ac:graphicFrameMkLst>
        </pc:graphicFrameChg>
      </pc:sldChg>
      <pc:sldChg chg="modSp mod">
        <pc:chgData name="Stephen Resch" userId="6bfd23d27eac4442" providerId="LiveId" clId="{B4FA1037-7EBD-46B6-A7E0-5CCB1345F9DB}" dt="2021-03-10T16:24:56.119" v="20" actId="255"/>
        <pc:sldMkLst>
          <pc:docMk/>
          <pc:sldMk cId="3448823249" sldId="557"/>
        </pc:sldMkLst>
        <pc:spChg chg="mod">
          <ac:chgData name="Stephen Resch" userId="6bfd23d27eac4442" providerId="LiveId" clId="{B4FA1037-7EBD-46B6-A7E0-5CCB1345F9DB}" dt="2021-03-10T16:24:56.119" v="20" actId="255"/>
          <ac:spMkLst>
            <pc:docMk/>
            <pc:sldMk cId="3448823249" sldId="557"/>
            <ac:spMk id="3237891"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1440" tIns="45720" rIns="91440" bIns="45720" rtlCol="0"/>
          <a:lstStyle>
            <a:lvl1pPr algn="r">
              <a:defRPr sz="1200"/>
            </a:lvl1pPr>
          </a:lstStyle>
          <a:p>
            <a:fld id="{DC818CF1-1168-4549-8665-37B41DF9AF66}" type="datetimeFigureOut">
              <a:rPr lang="en-US" smtClean="0"/>
              <a:t>3/10/2021</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1440" tIns="45720" rIns="91440" bIns="45720" rtlCol="0" anchor="b"/>
          <a:lstStyle>
            <a:lvl1pPr algn="r">
              <a:defRPr sz="1200"/>
            </a:lvl1pPr>
          </a:lstStyle>
          <a:p>
            <a:fld id="{27BAF2C4-F250-4563-AB42-BE82D05CF4FD}" type="slidenum">
              <a:rPr lang="en-US" smtClean="0"/>
              <a:t>‹#›</a:t>
            </a:fld>
            <a:endParaRPr lang="en-US"/>
          </a:p>
        </p:txBody>
      </p:sp>
    </p:spTree>
    <p:extLst>
      <p:ext uri="{BB962C8B-B14F-4D97-AF65-F5344CB8AC3E}">
        <p14:creationId xmlns:p14="http://schemas.microsoft.com/office/powerpoint/2010/main" val="2923783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a:latin typeface="Arial" charset="0"/>
              </a:defRPr>
            </a:lvl1pPr>
          </a:lstStyle>
          <a:p>
            <a:endParaRPr lang="en-US" altLang="en-US"/>
          </a:p>
        </p:txBody>
      </p:sp>
      <p:sp>
        <p:nvSpPr>
          <p:cNvPr id="27651" name="Rectangle 3"/>
          <p:cNvSpPr>
            <a:spLocks noGrp="1" noChangeArrowheads="1"/>
          </p:cNvSpPr>
          <p:nvPr>
            <p:ph type="dt"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a:latin typeface="Arial" charset="0"/>
              </a:defRPr>
            </a:lvl1pPr>
          </a:lstStyle>
          <a:p>
            <a:endParaRPr lang="en-US" altLang="en-US"/>
          </a:p>
        </p:txBody>
      </p:sp>
      <p:sp>
        <p:nvSpPr>
          <p:cNvPr id="27652" name="Rectangle 4"/>
          <p:cNvSpPr>
            <a:spLocks noGrp="1" noRot="1" noChangeAspect="1" noChangeArrowheads="1" noTextEdit="1"/>
          </p:cNvSpPr>
          <p:nvPr>
            <p:ph type="sldImg" idx="2"/>
          </p:nvPr>
        </p:nvSpPr>
        <p:spPr bwMode="auto">
          <a:xfrm>
            <a:off x="890588" y="696913"/>
            <a:ext cx="5229225"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653" name="Rectangle 5"/>
          <p:cNvSpPr>
            <a:spLocks noGrp="1" noChangeArrowheads="1"/>
          </p:cNvSpPr>
          <p:nvPr>
            <p:ph type="body" sz="quarter" idx="3"/>
          </p:nvPr>
        </p:nvSpPr>
        <p:spPr bwMode="auto">
          <a:xfrm>
            <a:off x="701040" y="4415790"/>
            <a:ext cx="5608320" cy="4183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7654" name="Rectangle 6"/>
          <p:cNvSpPr>
            <a:spLocks noGrp="1" noChangeArrowheads="1"/>
          </p:cNvSpPr>
          <p:nvPr>
            <p:ph type="ftr" sz="quarter" idx="4"/>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a:latin typeface="Arial" charset="0"/>
              </a:defRPr>
            </a:lvl1pPr>
          </a:lstStyle>
          <a:p>
            <a:endParaRPr lang="en-US" altLang="en-US"/>
          </a:p>
        </p:txBody>
      </p:sp>
      <p:sp>
        <p:nvSpPr>
          <p:cNvPr id="27655" name="Rectangle 7"/>
          <p:cNvSpPr>
            <a:spLocks noGrp="1" noChangeArrowheads="1"/>
          </p:cNvSpPr>
          <p:nvPr>
            <p:ph type="sldNum" sz="quarter" idx="5"/>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a:latin typeface="Arial" charset="0"/>
              </a:defRPr>
            </a:lvl1pPr>
          </a:lstStyle>
          <a:p>
            <a:fld id="{1FF13C68-0135-43C5-8087-1CC52456110B}" type="slidenum">
              <a:rPr lang="en-US" altLang="en-US"/>
              <a:pPr/>
              <a:t>‹#›</a:t>
            </a:fld>
            <a:endParaRPr lang="en-US" altLang="en-US"/>
          </a:p>
        </p:txBody>
      </p:sp>
    </p:spTree>
    <p:extLst>
      <p:ext uri="{BB962C8B-B14F-4D97-AF65-F5344CB8AC3E}">
        <p14:creationId xmlns:p14="http://schemas.microsoft.com/office/powerpoint/2010/main" val="225921336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7A6472-D3BC-4FEA-A1AE-3672A29B40F0}" type="slidenum">
              <a:rPr lang="en-US" altLang="en-US">
                <a:solidFill>
                  <a:srgbClr val="000000"/>
                </a:solidFill>
              </a:rPr>
              <a:pPr/>
              <a:t>1</a:t>
            </a:fld>
            <a:endParaRPr lang="en-US" altLang="en-US">
              <a:solidFill>
                <a:srgbClr val="000000"/>
              </a:solidFill>
            </a:endParaRPr>
          </a:p>
        </p:txBody>
      </p:sp>
      <p:sp>
        <p:nvSpPr>
          <p:cNvPr id="76802" name="Rectangle 2"/>
          <p:cNvSpPr>
            <a:spLocks noGrp="1" noRot="1" noChangeAspect="1" noChangeArrowheads="1" noTextEdit="1"/>
          </p:cNvSpPr>
          <p:nvPr>
            <p:ph type="sldImg"/>
          </p:nvPr>
        </p:nvSpPr>
        <p:spPr>
          <a:xfrm>
            <a:off x="890588" y="696913"/>
            <a:ext cx="5229225" cy="3486150"/>
          </a:xfrm>
          <a:ln/>
        </p:spPr>
      </p:sp>
      <p:sp>
        <p:nvSpPr>
          <p:cNvPr id="76803" name="Rectangle 3"/>
          <p:cNvSpPr>
            <a:spLocks noGrp="1" noChangeArrowheads="1"/>
          </p:cNvSpPr>
          <p:nvPr>
            <p:ph type="body" idx="1"/>
          </p:nvPr>
        </p:nvSpPr>
        <p:spPr/>
        <p:txBody>
          <a:bodyPr/>
          <a:lstStyle/>
          <a:p>
            <a:endParaRPr lang="en-US" altLang="en-US" dirty="0">
              <a:latin typeface="Garamond" pitchFamily="18" charset="0"/>
            </a:endParaRPr>
          </a:p>
        </p:txBody>
      </p:sp>
    </p:spTree>
    <p:extLst>
      <p:ext uri="{BB962C8B-B14F-4D97-AF65-F5344CB8AC3E}">
        <p14:creationId xmlns:p14="http://schemas.microsoft.com/office/powerpoint/2010/main" val="985638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8914" name="Rectangle 2"/>
          <p:cNvSpPr>
            <a:spLocks noGrp="1" noRot="1" noChangeAspect="1" noChangeArrowheads="1" noTextEdit="1"/>
          </p:cNvSpPr>
          <p:nvPr>
            <p:ph type="sldImg"/>
          </p:nvPr>
        </p:nvSpPr>
        <p:spPr>
          <a:xfrm>
            <a:off x="977900" y="701675"/>
            <a:ext cx="5213350" cy="3475038"/>
          </a:xfrm>
          <a:ln/>
        </p:spPr>
      </p:sp>
      <p:sp>
        <p:nvSpPr>
          <p:cNvPr id="3238915" name="Rectangle 3"/>
          <p:cNvSpPr>
            <a:spLocks noGrp="1" noChangeArrowheads="1"/>
          </p:cNvSpPr>
          <p:nvPr>
            <p:ph type="body" idx="1"/>
          </p:nvPr>
        </p:nvSpPr>
        <p:spPr>
          <a:xfrm>
            <a:off x="955929" y="4416509"/>
            <a:ext cx="5254331" cy="4462848"/>
          </a:xfrm>
        </p:spPr>
        <p:txBody>
          <a:bodyPr/>
          <a:lstStyle/>
          <a:p>
            <a:pPr>
              <a:spcBef>
                <a:spcPct val="0"/>
              </a:spcBef>
            </a:pPr>
            <a:endParaRPr lang="en-US" baseline="0" dirty="0">
              <a:latin typeface="+mj-lt"/>
            </a:endParaRPr>
          </a:p>
        </p:txBody>
      </p:sp>
    </p:spTree>
    <p:extLst>
      <p:ext uri="{BB962C8B-B14F-4D97-AF65-F5344CB8AC3E}">
        <p14:creationId xmlns:p14="http://schemas.microsoft.com/office/powerpoint/2010/main" val="1537382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8914" name="Rectangle 2"/>
          <p:cNvSpPr>
            <a:spLocks noGrp="1" noRot="1" noChangeAspect="1" noChangeArrowheads="1" noTextEdit="1"/>
          </p:cNvSpPr>
          <p:nvPr>
            <p:ph type="sldImg"/>
          </p:nvPr>
        </p:nvSpPr>
        <p:spPr>
          <a:xfrm>
            <a:off x="977900" y="701675"/>
            <a:ext cx="5213350" cy="3475038"/>
          </a:xfrm>
          <a:ln/>
        </p:spPr>
      </p:sp>
      <p:sp>
        <p:nvSpPr>
          <p:cNvPr id="3238915" name="Rectangle 3"/>
          <p:cNvSpPr>
            <a:spLocks noGrp="1" noChangeArrowheads="1"/>
          </p:cNvSpPr>
          <p:nvPr>
            <p:ph type="body" idx="1"/>
          </p:nvPr>
        </p:nvSpPr>
        <p:spPr>
          <a:xfrm>
            <a:off x="955929" y="4416509"/>
            <a:ext cx="5254331" cy="4462848"/>
          </a:xfrm>
        </p:spPr>
        <p:txBody>
          <a:bodyPr/>
          <a:lstStyle/>
          <a:p>
            <a:pPr>
              <a:spcBef>
                <a:spcPct val="0"/>
              </a:spcBef>
            </a:pPr>
            <a:endParaRPr lang="en-US" baseline="0" dirty="0">
              <a:latin typeface="+mj-lt"/>
            </a:endParaRPr>
          </a:p>
        </p:txBody>
      </p:sp>
    </p:spTree>
    <p:extLst>
      <p:ext uri="{BB962C8B-B14F-4D97-AF65-F5344CB8AC3E}">
        <p14:creationId xmlns:p14="http://schemas.microsoft.com/office/powerpoint/2010/main" val="3082971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7234" name="Rectangle 2"/>
          <p:cNvSpPr>
            <a:spLocks noGrp="1" noRot="1" noChangeAspect="1" noChangeArrowheads="1" noTextEdit="1"/>
          </p:cNvSpPr>
          <p:nvPr>
            <p:ph type="sldImg"/>
          </p:nvPr>
        </p:nvSpPr>
        <p:spPr>
          <a:xfrm>
            <a:off x="938213" y="714375"/>
            <a:ext cx="5297487" cy="3532188"/>
          </a:xfrm>
          <a:ln cap="flat"/>
        </p:spPr>
      </p:sp>
      <p:sp>
        <p:nvSpPr>
          <p:cNvPr id="2" name="Notes Placeholder 1"/>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752322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8914" name="Rectangle 2"/>
          <p:cNvSpPr>
            <a:spLocks noGrp="1" noRot="1" noChangeAspect="1" noChangeArrowheads="1" noTextEdit="1"/>
          </p:cNvSpPr>
          <p:nvPr>
            <p:ph type="sldImg"/>
          </p:nvPr>
        </p:nvSpPr>
        <p:spPr>
          <a:xfrm>
            <a:off x="977900" y="701675"/>
            <a:ext cx="5213350" cy="3475038"/>
          </a:xfrm>
          <a:ln/>
        </p:spPr>
      </p:sp>
      <p:sp>
        <p:nvSpPr>
          <p:cNvPr id="3238915" name="Rectangle 3"/>
          <p:cNvSpPr>
            <a:spLocks noGrp="1" noChangeArrowheads="1"/>
          </p:cNvSpPr>
          <p:nvPr>
            <p:ph type="body" idx="1"/>
          </p:nvPr>
        </p:nvSpPr>
        <p:spPr>
          <a:xfrm>
            <a:off x="955929" y="4416509"/>
            <a:ext cx="5254331" cy="4462848"/>
          </a:xfrm>
        </p:spPr>
        <p:txBody>
          <a:bodyPr/>
          <a:lstStyle/>
          <a:p>
            <a:pPr marL="0" lvl="1">
              <a:spcBef>
                <a:spcPts val="300"/>
              </a:spcBef>
              <a:buClr>
                <a:schemeClr val="tx2"/>
              </a:buClr>
            </a:pPr>
            <a:endParaRPr lang="en-US" dirty="0">
              <a:latin typeface="Calibri" pitchFamily="34" charset="0"/>
            </a:endParaRPr>
          </a:p>
        </p:txBody>
      </p:sp>
    </p:spTree>
    <p:extLst>
      <p:ext uri="{BB962C8B-B14F-4D97-AF65-F5344CB8AC3E}">
        <p14:creationId xmlns:p14="http://schemas.microsoft.com/office/powerpoint/2010/main" val="35235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FF13C68-0135-43C5-8087-1CC52456110B}" type="slidenum">
              <a:rPr lang="en-US" altLang="en-US" smtClean="0"/>
              <a:pPr/>
              <a:t>14</a:t>
            </a:fld>
            <a:endParaRPr lang="en-US" altLang="en-US"/>
          </a:p>
        </p:txBody>
      </p:sp>
    </p:spTree>
    <p:extLst>
      <p:ext uri="{BB962C8B-B14F-4D97-AF65-F5344CB8AC3E}">
        <p14:creationId xmlns:p14="http://schemas.microsoft.com/office/powerpoint/2010/main" val="1120423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FF13C68-0135-43C5-8087-1CC52456110B}" type="slidenum">
              <a:rPr lang="en-US" altLang="en-US" smtClean="0"/>
              <a:pPr/>
              <a:t>15</a:t>
            </a:fld>
            <a:endParaRPr lang="en-US" altLang="en-US"/>
          </a:p>
        </p:txBody>
      </p:sp>
    </p:spTree>
    <p:extLst>
      <p:ext uri="{BB962C8B-B14F-4D97-AF65-F5344CB8AC3E}">
        <p14:creationId xmlns:p14="http://schemas.microsoft.com/office/powerpoint/2010/main" val="3336292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FF13C68-0135-43C5-8087-1CC52456110B}" type="slidenum">
              <a:rPr lang="en-US" altLang="en-US" smtClean="0"/>
              <a:pPr/>
              <a:t>16</a:t>
            </a:fld>
            <a:endParaRPr lang="en-US" altLang="en-US"/>
          </a:p>
        </p:txBody>
      </p:sp>
    </p:spTree>
    <p:extLst>
      <p:ext uri="{BB962C8B-B14F-4D97-AF65-F5344CB8AC3E}">
        <p14:creationId xmlns:p14="http://schemas.microsoft.com/office/powerpoint/2010/main" val="26694685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FF13C68-0135-43C5-8087-1CC52456110B}" type="slidenum">
              <a:rPr lang="en-US" altLang="en-US" smtClean="0"/>
              <a:pPr/>
              <a:t>17</a:t>
            </a:fld>
            <a:endParaRPr lang="en-US" altLang="en-US"/>
          </a:p>
        </p:txBody>
      </p:sp>
    </p:spTree>
    <p:extLst>
      <p:ext uri="{BB962C8B-B14F-4D97-AF65-F5344CB8AC3E}">
        <p14:creationId xmlns:p14="http://schemas.microsoft.com/office/powerpoint/2010/main" val="2990731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FF13C68-0135-43C5-8087-1CC52456110B}" type="slidenum">
              <a:rPr lang="en-US" altLang="en-US" smtClean="0"/>
              <a:pPr/>
              <a:t>18</a:t>
            </a:fld>
            <a:endParaRPr lang="en-US" altLang="en-US"/>
          </a:p>
        </p:txBody>
      </p:sp>
    </p:spTree>
    <p:extLst>
      <p:ext uri="{BB962C8B-B14F-4D97-AF65-F5344CB8AC3E}">
        <p14:creationId xmlns:p14="http://schemas.microsoft.com/office/powerpoint/2010/main" val="10360872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FF13C68-0135-43C5-8087-1CC52456110B}" type="slidenum">
              <a:rPr lang="en-US" altLang="en-US" smtClean="0"/>
              <a:pPr/>
              <a:t>19</a:t>
            </a:fld>
            <a:endParaRPr lang="en-US" altLang="en-US"/>
          </a:p>
        </p:txBody>
      </p:sp>
    </p:spTree>
    <p:extLst>
      <p:ext uri="{BB962C8B-B14F-4D97-AF65-F5344CB8AC3E}">
        <p14:creationId xmlns:p14="http://schemas.microsoft.com/office/powerpoint/2010/main" val="1467059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8914" name="Rectangle 2"/>
          <p:cNvSpPr>
            <a:spLocks noGrp="1" noRot="1" noChangeAspect="1" noChangeArrowheads="1" noTextEdit="1"/>
          </p:cNvSpPr>
          <p:nvPr>
            <p:ph type="sldImg"/>
          </p:nvPr>
        </p:nvSpPr>
        <p:spPr>
          <a:xfrm>
            <a:off x="977900" y="701675"/>
            <a:ext cx="5213350" cy="3475038"/>
          </a:xfrm>
          <a:ln/>
        </p:spPr>
      </p:sp>
      <p:sp>
        <p:nvSpPr>
          <p:cNvPr id="3238915" name="Rectangle 3"/>
          <p:cNvSpPr>
            <a:spLocks noGrp="1" noChangeArrowheads="1"/>
          </p:cNvSpPr>
          <p:nvPr>
            <p:ph type="body" idx="1"/>
          </p:nvPr>
        </p:nvSpPr>
        <p:spPr>
          <a:xfrm>
            <a:off x="955929" y="4416509"/>
            <a:ext cx="5254331" cy="4462848"/>
          </a:xfrm>
        </p:spPr>
        <p:txBody>
          <a:bodyPr/>
          <a:lstStyle/>
          <a:p>
            <a:pPr>
              <a:spcBef>
                <a:spcPct val="0"/>
              </a:spcBef>
            </a:pPr>
            <a:endParaRPr lang="en-US" baseline="0" dirty="0">
              <a:latin typeface="+mj-lt"/>
            </a:endParaRPr>
          </a:p>
        </p:txBody>
      </p:sp>
    </p:spTree>
    <p:extLst>
      <p:ext uri="{BB962C8B-B14F-4D97-AF65-F5344CB8AC3E}">
        <p14:creationId xmlns:p14="http://schemas.microsoft.com/office/powerpoint/2010/main" val="28110855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F13C68-0135-43C5-8087-1CC52456110B}" type="slidenum">
              <a:rPr lang="en-US" altLang="en-US" smtClean="0"/>
              <a:pPr/>
              <a:t>20</a:t>
            </a:fld>
            <a:endParaRPr lang="en-US" altLang="en-US"/>
          </a:p>
        </p:txBody>
      </p:sp>
    </p:spTree>
    <p:extLst>
      <p:ext uri="{BB962C8B-B14F-4D97-AF65-F5344CB8AC3E}">
        <p14:creationId xmlns:p14="http://schemas.microsoft.com/office/powerpoint/2010/main" val="2993646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8914" name="Rectangle 2"/>
          <p:cNvSpPr>
            <a:spLocks noGrp="1" noRot="1" noChangeAspect="1" noChangeArrowheads="1" noTextEdit="1"/>
          </p:cNvSpPr>
          <p:nvPr>
            <p:ph type="sldImg"/>
          </p:nvPr>
        </p:nvSpPr>
        <p:spPr>
          <a:xfrm>
            <a:off x="977900" y="701675"/>
            <a:ext cx="5213350" cy="3475038"/>
          </a:xfrm>
          <a:ln/>
        </p:spPr>
      </p:sp>
      <p:sp>
        <p:nvSpPr>
          <p:cNvPr id="3238915" name="Rectangle 3"/>
          <p:cNvSpPr>
            <a:spLocks noGrp="1" noChangeArrowheads="1"/>
          </p:cNvSpPr>
          <p:nvPr>
            <p:ph type="body" idx="1"/>
          </p:nvPr>
        </p:nvSpPr>
        <p:spPr>
          <a:xfrm>
            <a:off x="955929" y="4416509"/>
            <a:ext cx="5254331" cy="4462848"/>
          </a:xfrm>
        </p:spPr>
        <p:txBody>
          <a:bodyPr/>
          <a:lstStyle/>
          <a:p>
            <a:pPr>
              <a:spcBef>
                <a:spcPct val="0"/>
              </a:spcBef>
            </a:pPr>
            <a:endParaRPr lang="en-US" baseline="0" dirty="0">
              <a:latin typeface="+mj-lt"/>
            </a:endParaRPr>
          </a:p>
        </p:txBody>
      </p:sp>
    </p:spTree>
    <p:extLst>
      <p:ext uri="{BB962C8B-B14F-4D97-AF65-F5344CB8AC3E}">
        <p14:creationId xmlns:p14="http://schemas.microsoft.com/office/powerpoint/2010/main" val="2359379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8914" name="Rectangle 2"/>
          <p:cNvSpPr>
            <a:spLocks noGrp="1" noRot="1" noChangeAspect="1" noChangeArrowheads="1" noTextEdit="1"/>
          </p:cNvSpPr>
          <p:nvPr>
            <p:ph type="sldImg"/>
          </p:nvPr>
        </p:nvSpPr>
        <p:spPr>
          <a:xfrm>
            <a:off x="977900" y="701675"/>
            <a:ext cx="5213350" cy="3475038"/>
          </a:xfrm>
          <a:ln/>
        </p:spPr>
      </p:sp>
      <p:sp>
        <p:nvSpPr>
          <p:cNvPr id="3238915" name="Rectangle 3"/>
          <p:cNvSpPr>
            <a:spLocks noGrp="1" noChangeArrowheads="1"/>
          </p:cNvSpPr>
          <p:nvPr>
            <p:ph type="body" idx="1"/>
          </p:nvPr>
        </p:nvSpPr>
        <p:spPr>
          <a:xfrm>
            <a:off x="955929" y="4416509"/>
            <a:ext cx="5254331" cy="4462848"/>
          </a:xfrm>
        </p:spPr>
        <p:txBody>
          <a:bodyPr/>
          <a:lstStyle/>
          <a:p>
            <a:pPr>
              <a:spcBef>
                <a:spcPct val="0"/>
              </a:spcBef>
            </a:pPr>
            <a:endParaRPr lang="en-US" baseline="0" dirty="0">
              <a:latin typeface="+mj-lt"/>
            </a:endParaRPr>
          </a:p>
        </p:txBody>
      </p:sp>
    </p:spTree>
    <p:extLst>
      <p:ext uri="{BB962C8B-B14F-4D97-AF65-F5344CB8AC3E}">
        <p14:creationId xmlns:p14="http://schemas.microsoft.com/office/powerpoint/2010/main" val="2811085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8914" name="Rectangle 2"/>
          <p:cNvSpPr>
            <a:spLocks noGrp="1" noRot="1" noChangeAspect="1" noChangeArrowheads="1" noTextEdit="1"/>
          </p:cNvSpPr>
          <p:nvPr>
            <p:ph type="sldImg"/>
          </p:nvPr>
        </p:nvSpPr>
        <p:spPr>
          <a:xfrm>
            <a:off x="977900" y="701675"/>
            <a:ext cx="5213350" cy="3475038"/>
          </a:xfrm>
          <a:ln/>
        </p:spPr>
      </p:sp>
      <p:sp>
        <p:nvSpPr>
          <p:cNvPr id="3238915" name="Rectangle 3"/>
          <p:cNvSpPr>
            <a:spLocks noGrp="1" noChangeArrowheads="1"/>
          </p:cNvSpPr>
          <p:nvPr>
            <p:ph type="body" idx="1"/>
          </p:nvPr>
        </p:nvSpPr>
        <p:spPr>
          <a:xfrm>
            <a:off x="955929" y="4416509"/>
            <a:ext cx="5254331" cy="4462848"/>
          </a:xfrm>
        </p:spPr>
        <p:txBody>
          <a:bodyPr/>
          <a:lstStyle/>
          <a:p>
            <a:pPr>
              <a:spcBef>
                <a:spcPct val="0"/>
              </a:spcBef>
            </a:pPr>
            <a:endParaRPr lang="en-US" baseline="0" dirty="0">
              <a:latin typeface="+mj-lt"/>
            </a:endParaRPr>
          </a:p>
        </p:txBody>
      </p:sp>
    </p:spTree>
    <p:extLst>
      <p:ext uri="{BB962C8B-B14F-4D97-AF65-F5344CB8AC3E}">
        <p14:creationId xmlns:p14="http://schemas.microsoft.com/office/powerpoint/2010/main" val="4195689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8914" name="Rectangle 2"/>
          <p:cNvSpPr>
            <a:spLocks noGrp="1" noRot="1" noChangeAspect="1" noChangeArrowheads="1" noTextEdit="1"/>
          </p:cNvSpPr>
          <p:nvPr>
            <p:ph type="sldImg"/>
          </p:nvPr>
        </p:nvSpPr>
        <p:spPr>
          <a:xfrm>
            <a:off x="977900" y="701675"/>
            <a:ext cx="5213350" cy="3475038"/>
          </a:xfrm>
          <a:ln/>
        </p:spPr>
      </p:sp>
      <p:sp>
        <p:nvSpPr>
          <p:cNvPr id="3238915" name="Rectangle 3"/>
          <p:cNvSpPr>
            <a:spLocks noGrp="1" noChangeArrowheads="1"/>
          </p:cNvSpPr>
          <p:nvPr>
            <p:ph type="body" idx="1"/>
          </p:nvPr>
        </p:nvSpPr>
        <p:spPr>
          <a:xfrm>
            <a:off x="955929" y="4416509"/>
            <a:ext cx="5254331" cy="4462848"/>
          </a:xfrm>
        </p:spPr>
        <p:txBody>
          <a:bodyPr/>
          <a:lstStyle/>
          <a:p>
            <a:pPr>
              <a:spcBef>
                <a:spcPct val="0"/>
              </a:spcBef>
            </a:pPr>
            <a:endParaRPr lang="en-US" baseline="0" dirty="0">
              <a:latin typeface="+mj-lt"/>
            </a:endParaRPr>
          </a:p>
        </p:txBody>
      </p:sp>
    </p:spTree>
    <p:extLst>
      <p:ext uri="{BB962C8B-B14F-4D97-AF65-F5344CB8AC3E}">
        <p14:creationId xmlns:p14="http://schemas.microsoft.com/office/powerpoint/2010/main" val="3156704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j-lt"/>
            </a:endParaRPr>
          </a:p>
        </p:txBody>
      </p:sp>
      <p:sp>
        <p:nvSpPr>
          <p:cNvPr id="4" name="Slide Number Placeholder 3"/>
          <p:cNvSpPr>
            <a:spLocks noGrp="1"/>
          </p:cNvSpPr>
          <p:nvPr>
            <p:ph type="sldNum" sz="quarter" idx="10"/>
          </p:nvPr>
        </p:nvSpPr>
        <p:spPr/>
        <p:txBody>
          <a:bodyPr/>
          <a:lstStyle/>
          <a:p>
            <a:fld id="{1FF13C68-0135-43C5-8087-1CC52456110B}" type="slidenum">
              <a:rPr lang="en-US" altLang="en-US" smtClean="0"/>
              <a:pPr/>
              <a:t>6</a:t>
            </a:fld>
            <a:endParaRPr lang="en-US" altLang="en-US"/>
          </a:p>
        </p:txBody>
      </p:sp>
    </p:spTree>
    <p:extLst>
      <p:ext uri="{BB962C8B-B14F-4D97-AF65-F5344CB8AC3E}">
        <p14:creationId xmlns:p14="http://schemas.microsoft.com/office/powerpoint/2010/main" val="2131962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8914" name="Rectangle 2"/>
          <p:cNvSpPr>
            <a:spLocks noGrp="1" noRot="1" noChangeAspect="1" noChangeArrowheads="1" noTextEdit="1"/>
          </p:cNvSpPr>
          <p:nvPr>
            <p:ph type="sldImg"/>
          </p:nvPr>
        </p:nvSpPr>
        <p:spPr>
          <a:xfrm>
            <a:off x="977900" y="701675"/>
            <a:ext cx="5213350" cy="3475038"/>
          </a:xfrm>
          <a:ln/>
        </p:spPr>
      </p:sp>
      <p:sp>
        <p:nvSpPr>
          <p:cNvPr id="3238915" name="Rectangle 3"/>
          <p:cNvSpPr>
            <a:spLocks noGrp="1" noChangeArrowheads="1"/>
          </p:cNvSpPr>
          <p:nvPr>
            <p:ph type="body" idx="1"/>
          </p:nvPr>
        </p:nvSpPr>
        <p:spPr>
          <a:xfrm>
            <a:off x="955929" y="4416509"/>
            <a:ext cx="5254331" cy="4462848"/>
          </a:xfrm>
        </p:spPr>
        <p:txBody>
          <a:bodyPr/>
          <a:lstStyle/>
          <a:p>
            <a:pPr>
              <a:spcBef>
                <a:spcPct val="0"/>
              </a:spcBef>
            </a:pPr>
            <a:endParaRPr lang="en-US" baseline="0" dirty="0">
              <a:latin typeface="+mj-lt"/>
            </a:endParaRPr>
          </a:p>
        </p:txBody>
      </p:sp>
    </p:spTree>
    <p:extLst>
      <p:ext uri="{BB962C8B-B14F-4D97-AF65-F5344CB8AC3E}">
        <p14:creationId xmlns:p14="http://schemas.microsoft.com/office/powerpoint/2010/main" val="1945239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j-lt"/>
            </a:endParaRPr>
          </a:p>
        </p:txBody>
      </p:sp>
      <p:sp>
        <p:nvSpPr>
          <p:cNvPr id="4" name="Slide Number Placeholder 3"/>
          <p:cNvSpPr>
            <a:spLocks noGrp="1"/>
          </p:cNvSpPr>
          <p:nvPr>
            <p:ph type="sldNum" sz="quarter" idx="10"/>
          </p:nvPr>
        </p:nvSpPr>
        <p:spPr/>
        <p:txBody>
          <a:bodyPr/>
          <a:lstStyle/>
          <a:p>
            <a:fld id="{1FF13C68-0135-43C5-8087-1CC52456110B}" type="slidenum">
              <a:rPr lang="en-US" altLang="en-US" smtClean="0"/>
              <a:pPr/>
              <a:t>8</a:t>
            </a:fld>
            <a:endParaRPr lang="en-US" altLang="en-US"/>
          </a:p>
        </p:txBody>
      </p:sp>
    </p:spTree>
    <p:extLst>
      <p:ext uri="{BB962C8B-B14F-4D97-AF65-F5344CB8AC3E}">
        <p14:creationId xmlns:p14="http://schemas.microsoft.com/office/powerpoint/2010/main" val="2131962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8914" name="Rectangle 2"/>
          <p:cNvSpPr>
            <a:spLocks noGrp="1" noRot="1" noChangeAspect="1" noChangeArrowheads="1" noTextEdit="1"/>
          </p:cNvSpPr>
          <p:nvPr>
            <p:ph type="sldImg"/>
          </p:nvPr>
        </p:nvSpPr>
        <p:spPr>
          <a:xfrm>
            <a:off x="977900" y="701675"/>
            <a:ext cx="5213350" cy="3475038"/>
          </a:xfrm>
          <a:ln/>
        </p:spPr>
      </p:sp>
      <p:sp>
        <p:nvSpPr>
          <p:cNvPr id="3238915" name="Rectangle 3"/>
          <p:cNvSpPr>
            <a:spLocks noGrp="1" noChangeArrowheads="1"/>
          </p:cNvSpPr>
          <p:nvPr>
            <p:ph type="body" idx="1"/>
          </p:nvPr>
        </p:nvSpPr>
        <p:spPr>
          <a:xfrm>
            <a:off x="955929" y="4416509"/>
            <a:ext cx="5254331" cy="4462848"/>
          </a:xfrm>
        </p:spPr>
        <p:txBody>
          <a:bodyPr/>
          <a:lstStyle/>
          <a:p>
            <a:pPr>
              <a:spcBef>
                <a:spcPct val="0"/>
              </a:spcBef>
            </a:pPr>
            <a:endParaRPr lang="en-US" baseline="0" dirty="0">
              <a:latin typeface="+mj-lt"/>
            </a:endParaRPr>
          </a:p>
        </p:txBody>
      </p:sp>
    </p:spTree>
    <p:extLst>
      <p:ext uri="{BB962C8B-B14F-4D97-AF65-F5344CB8AC3E}">
        <p14:creationId xmlns:p14="http://schemas.microsoft.com/office/powerpoint/2010/main" val="1945239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525" y="2130426"/>
            <a:ext cx="8743950" cy="1470025"/>
          </a:xfrm>
        </p:spPr>
        <p:txBody>
          <a:bodyPr/>
          <a:lstStyle>
            <a:lvl1pPr>
              <a:defRPr>
                <a:latin typeface="Calibri" panose="020F0502020204030204" pitchFamily="34" charset="0"/>
              </a:defRPr>
            </a:lvl1pPr>
          </a:lstStyle>
          <a:p>
            <a:r>
              <a:rPr lang="en-US"/>
              <a:t>Click to edit Master title style</a:t>
            </a:r>
          </a:p>
        </p:txBody>
      </p:sp>
      <p:sp>
        <p:nvSpPr>
          <p:cNvPr id="3" name="Subtitle 2"/>
          <p:cNvSpPr>
            <a:spLocks noGrp="1"/>
          </p:cNvSpPr>
          <p:nvPr>
            <p:ph type="subTitle" idx="1"/>
          </p:nvPr>
        </p:nvSpPr>
        <p:spPr>
          <a:xfrm>
            <a:off x="1543050" y="3886200"/>
            <a:ext cx="7200900" cy="1752600"/>
          </a:xfrm>
        </p:spPr>
        <p:txBody>
          <a:bodyPr/>
          <a:lstStyle>
            <a:lvl1pPr marL="0" indent="0" algn="ctr">
              <a:buNone/>
              <a:defRPr>
                <a:latin typeface="Calibri" panose="020F050202020403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651722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3575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58075" y="152401"/>
            <a:ext cx="2314575" cy="5973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14350" y="152401"/>
            <a:ext cx="6772275" cy="5973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5987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4350" y="152400"/>
            <a:ext cx="9258300" cy="1143000"/>
          </a:xfrm>
        </p:spPr>
        <p:txBody>
          <a:bodyPr/>
          <a:lstStyle/>
          <a:p>
            <a:r>
              <a:rPr lang="en-US"/>
              <a:t>Click to edit Master title style</a:t>
            </a:r>
          </a:p>
        </p:txBody>
      </p:sp>
      <p:sp>
        <p:nvSpPr>
          <p:cNvPr id="3" name="Text Placeholder 2"/>
          <p:cNvSpPr>
            <a:spLocks noGrp="1"/>
          </p:cNvSpPr>
          <p:nvPr>
            <p:ph type="body" sz="half" idx="1"/>
          </p:nvPr>
        </p:nvSpPr>
        <p:spPr>
          <a:xfrm>
            <a:off x="900112" y="1600201"/>
            <a:ext cx="4157663"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29225" y="1600201"/>
            <a:ext cx="4157663"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9012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85875" y="1122363"/>
            <a:ext cx="771525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285875" y="3602038"/>
            <a:ext cx="771525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393C3143-BDA4-479A-B336-E9E17C1D12A8}" type="datetimeFigureOut">
              <a:rPr lang="en-US" smtClean="0">
                <a:solidFill>
                  <a:prstClr val="black">
                    <a:tint val="75000"/>
                  </a:prstClr>
                </a:solidFill>
              </a:rPr>
              <a:pPr/>
              <a:t>3/10/2021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0908F20-DB6E-44A8-95FA-A74A7DC521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34005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3C3143-BDA4-479A-B336-E9E17C1D12A8}" type="datetimeFigureOut">
              <a:rPr lang="en-US" smtClean="0">
                <a:solidFill>
                  <a:prstClr val="black">
                    <a:tint val="75000"/>
                  </a:prstClr>
                </a:solidFill>
              </a:rPr>
              <a:pPr/>
              <a:t>3/10/2021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0908F20-DB6E-44A8-95FA-A74A7DC521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87656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1874" y="1709742"/>
            <a:ext cx="8872538"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701874" y="4589467"/>
            <a:ext cx="8872538"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3C3143-BDA4-479A-B336-E9E17C1D12A8}" type="datetimeFigureOut">
              <a:rPr lang="en-US" smtClean="0">
                <a:solidFill>
                  <a:prstClr val="black">
                    <a:tint val="75000"/>
                  </a:prstClr>
                </a:solidFill>
              </a:rPr>
              <a:pPr/>
              <a:t>3/10/2021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0908F20-DB6E-44A8-95FA-A74A7DC521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79847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07231" y="1825625"/>
            <a:ext cx="437197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07794" y="1825625"/>
            <a:ext cx="437197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3C3143-BDA4-479A-B336-E9E17C1D12A8}" type="datetimeFigureOut">
              <a:rPr lang="en-US" smtClean="0">
                <a:solidFill>
                  <a:prstClr val="black">
                    <a:tint val="75000"/>
                  </a:prstClr>
                </a:solidFill>
              </a:rPr>
              <a:pPr/>
              <a:t>3/10/2021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0908F20-DB6E-44A8-95FA-A74A7DC521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23575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8571" y="365129"/>
            <a:ext cx="8872538" cy="1325563"/>
          </a:xfrm>
        </p:spPr>
        <p:txBody>
          <a:bodyPr/>
          <a:lstStyle/>
          <a:p>
            <a:r>
              <a:rPr lang="en-US"/>
              <a:t>Click to edit Master title style</a:t>
            </a:r>
          </a:p>
        </p:txBody>
      </p:sp>
      <p:sp>
        <p:nvSpPr>
          <p:cNvPr id="3" name="Text Placeholder 2"/>
          <p:cNvSpPr>
            <a:spLocks noGrp="1"/>
          </p:cNvSpPr>
          <p:nvPr>
            <p:ph type="body" idx="1"/>
          </p:nvPr>
        </p:nvSpPr>
        <p:spPr>
          <a:xfrm>
            <a:off x="708572" y="1681163"/>
            <a:ext cx="4351883"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708572" y="2505075"/>
            <a:ext cx="435188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207795" y="1681163"/>
            <a:ext cx="4373315"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207795" y="2505075"/>
            <a:ext cx="437331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93C3143-BDA4-479A-B336-E9E17C1D12A8}" type="datetimeFigureOut">
              <a:rPr lang="en-US" smtClean="0">
                <a:solidFill>
                  <a:prstClr val="black">
                    <a:tint val="75000"/>
                  </a:prstClr>
                </a:solidFill>
              </a:rPr>
              <a:pPr/>
              <a:t>3/10/2021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0908F20-DB6E-44A8-95FA-A74A7DC521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464838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93C3143-BDA4-479A-B336-E9E17C1D12A8}" type="datetimeFigureOut">
              <a:rPr lang="en-US" smtClean="0">
                <a:solidFill>
                  <a:prstClr val="black">
                    <a:tint val="75000"/>
                  </a:prstClr>
                </a:solidFill>
              </a:rPr>
              <a:pPr/>
              <a:t>3/10/2021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0908F20-DB6E-44A8-95FA-A74A7DC521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205586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3C3143-BDA4-479A-B336-E9E17C1D12A8}" type="datetimeFigureOut">
              <a:rPr lang="en-US" smtClean="0">
                <a:solidFill>
                  <a:prstClr val="black">
                    <a:tint val="75000"/>
                  </a:prstClr>
                </a:solidFill>
              </a:rPr>
              <a:pPr/>
              <a:t>3/10/2021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0908F20-DB6E-44A8-95FA-A74A7DC521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86226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14350" y="6245225"/>
            <a:ext cx="2400300" cy="476250"/>
          </a:xfrm>
          <a:prstGeom prst="rect">
            <a:avLst/>
          </a:prstGeom>
        </p:spPr>
        <p:txBody>
          <a:bodyPr/>
          <a:lstStyle>
            <a:lvl1pPr>
              <a:defRPr/>
            </a:lvl1pPr>
          </a:lstStyle>
          <a:p>
            <a:endParaRPr lang="en-US" altLang="en-US"/>
          </a:p>
        </p:txBody>
      </p:sp>
      <p:sp>
        <p:nvSpPr>
          <p:cNvPr id="5" name="Footer Placeholder 4"/>
          <p:cNvSpPr>
            <a:spLocks noGrp="1"/>
          </p:cNvSpPr>
          <p:nvPr>
            <p:ph type="ftr" sz="quarter" idx="11"/>
          </p:nvPr>
        </p:nvSpPr>
        <p:spPr>
          <a:xfrm>
            <a:off x="3514725" y="6245225"/>
            <a:ext cx="3257550" cy="476250"/>
          </a:xfrm>
          <a:prstGeom prst="rect">
            <a:avLst/>
          </a:prstGeom>
        </p:spPr>
        <p:txBody>
          <a:bodyPr/>
          <a:lstStyle>
            <a:lvl1pPr>
              <a:defRPr/>
            </a:lvl1pPr>
          </a:lstStyle>
          <a:p>
            <a:endParaRPr lang="en-US" altLang="en-US"/>
          </a:p>
        </p:txBody>
      </p:sp>
      <p:sp>
        <p:nvSpPr>
          <p:cNvPr id="6" name="Slide Number Placeholder 5"/>
          <p:cNvSpPr>
            <a:spLocks noGrp="1"/>
          </p:cNvSpPr>
          <p:nvPr>
            <p:ph type="sldNum" sz="quarter" idx="12"/>
          </p:nvPr>
        </p:nvSpPr>
        <p:spPr>
          <a:xfrm>
            <a:off x="7372350" y="6245225"/>
            <a:ext cx="2400300" cy="476250"/>
          </a:xfrm>
          <a:prstGeom prst="rect">
            <a:avLst/>
          </a:prstGeom>
        </p:spPr>
        <p:txBody>
          <a:bodyPr/>
          <a:lstStyle>
            <a:lvl1pPr>
              <a:defRPr/>
            </a:lvl1pPr>
          </a:lstStyle>
          <a:p>
            <a:fld id="{1A72CEE3-BCE7-4D86-BAB3-6620323A93C1}" type="slidenum">
              <a:rPr lang="en-US" altLang="en-US"/>
              <a:pPr/>
              <a:t>‹#›</a:t>
            </a:fld>
            <a:endParaRPr lang="en-US" altLang="en-US"/>
          </a:p>
        </p:txBody>
      </p:sp>
    </p:spTree>
    <p:extLst>
      <p:ext uri="{BB962C8B-B14F-4D97-AF65-F5344CB8AC3E}">
        <p14:creationId xmlns:p14="http://schemas.microsoft.com/office/powerpoint/2010/main" val="30322260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71" y="457200"/>
            <a:ext cx="3317825"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4373315" y="987429"/>
            <a:ext cx="5207794"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71" y="2057400"/>
            <a:ext cx="331782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93C3143-BDA4-479A-B336-E9E17C1D12A8}" type="datetimeFigureOut">
              <a:rPr lang="en-US" smtClean="0">
                <a:solidFill>
                  <a:prstClr val="black">
                    <a:tint val="75000"/>
                  </a:prstClr>
                </a:solidFill>
              </a:rPr>
              <a:pPr/>
              <a:t>3/10/2021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0908F20-DB6E-44A8-95FA-A74A7DC521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737278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71" y="457200"/>
            <a:ext cx="3317825"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4373315" y="987429"/>
            <a:ext cx="5207794"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708571" y="2057400"/>
            <a:ext cx="331782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93C3143-BDA4-479A-B336-E9E17C1D12A8}" type="datetimeFigureOut">
              <a:rPr lang="en-US" smtClean="0">
                <a:solidFill>
                  <a:prstClr val="black">
                    <a:tint val="75000"/>
                  </a:prstClr>
                </a:solidFill>
              </a:rPr>
              <a:pPr/>
              <a:t>3/10/2021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0908F20-DB6E-44A8-95FA-A74A7DC521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7715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3C3143-BDA4-479A-B336-E9E17C1D12A8}" type="datetimeFigureOut">
              <a:rPr lang="en-US" smtClean="0">
                <a:solidFill>
                  <a:prstClr val="black">
                    <a:tint val="75000"/>
                  </a:prstClr>
                </a:solidFill>
              </a:rPr>
              <a:pPr/>
              <a:t>3/10/2021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0908F20-DB6E-44A8-95FA-A74A7DC521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354061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1636" y="365125"/>
            <a:ext cx="2218134"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07233" y="365125"/>
            <a:ext cx="652581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3C3143-BDA4-479A-B336-E9E17C1D12A8}" type="datetimeFigureOut">
              <a:rPr lang="en-US" smtClean="0">
                <a:solidFill>
                  <a:prstClr val="black">
                    <a:tint val="75000"/>
                  </a:prstClr>
                </a:solidFill>
              </a:rPr>
              <a:pPr/>
              <a:t>3/10/2021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0908F20-DB6E-44A8-95FA-A74A7DC521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859127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755453" y="57151"/>
            <a:ext cx="8760023" cy="5776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771525" y="6248400"/>
            <a:ext cx="2143125" cy="457200"/>
          </a:xfrm>
        </p:spPr>
        <p:txBody>
          <a:bodyPr/>
          <a:lstStyle>
            <a:lvl1pPr>
              <a:defRPr/>
            </a:lvl1pPr>
          </a:lstStyle>
          <a:p>
            <a:endParaRPr lang="en-US">
              <a:solidFill>
                <a:prstClr val="black">
                  <a:tint val="75000"/>
                </a:prstClr>
              </a:solidFill>
            </a:endParaRPr>
          </a:p>
        </p:txBody>
      </p:sp>
      <p:sp>
        <p:nvSpPr>
          <p:cNvPr id="4" name="Footer Placeholder 3"/>
          <p:cNvSpPr>
            <a:spLocks noGrp="1"/>
          </p:cNvSpPr>
          <p:nvPr>
            <p:ph type="ftr" sz="quarter" idx="11"/>
          </p:nvPr>
        </p:nvSpPr>
        <p:spPr>
          <a:xfrm>
            <a:off x="3514725" y="6248400"/>
            <a:ext cx="3257550" cy="457200"/>
          </a:xfrm>
        </p:spPr>
        <p:txBody>
          <a:bodyPr/>
          <a:lstStyle>
            <a:lvl1pPr>
              <a:defRPr/>
            </a:lvl1pPr>
          </a:lstStyle>
          <a:p>
            <a:endParaRPr lang="en-US">
              <a:solidFill>
                <a:prstClr val="black">
                  <a:tint val="75000"/>
                </a:prstClr>
              </a:solidFill>
            </a:endParaRPr>
          </a:p>
        </p:txBody>
      </p:sp>
      <p:sp>
        <p:nvSpPr>
          <p:cNvPr id="5" name="Slide Number Placeholder 4"/>
          <p:cNvSpPr>
            <a:spLocks noGrp="1"/>
          </p:cNvSpPr>
          <p:nvPr>
            <p:ph type="sldNum" sz="quarter" idx="12"/>
          </p:nvPr>
        </p:nvSpPr>
        <p:spPr>
          <a:xfrm>
            <a:off x="7372350" y="6248400"/>
            <a:ext cx="2143125" cy="457200"/>
          </a:xfrm>
        </p:spPr>
        <p:txBody>
          <a:bodyPr/>
          <a:lstStyle>
            <a:lvl1pPr>
              <a:defRPr/>
            </a:lvl1pPr>
          </a:lstStyle>
          <a:p>
            <a:fld id="{4A59CFBD-6AEA-428D-B246-861BB34F5ED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286938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85875" y="1122363"/>
            <a:ext cx="771525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285875" y="3602038"/>
            <a:ext cx="771525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393C3143-BDA4-479A-B336-E9E17C1D12A8}" type="datetimeFigureOut">
              <a:rPr lang="en-US" smtClean="0">
                <a:solidFill>
                  <a:prstClr val="black">
                    <a:tint val="75000"/>
                  </a:prstClr>
                </a:solidFill>
              </a:rPr>
              <a:pPr/>
              <a:t>3/10/2021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0908F20-DB6E-44A8-95FA-A74A7DC521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50423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3C3143-BDA4-479A-B336-E9E17C1D12A8}" type="datetimeFigureOut">
              <a:rPr lang="en-US" smtClean="0">
                <a:solidFill>
                  <a:prstClr val="black">
                    <a:tint val="75000"/>
                  </a:prstClr>
                </a:solidFill>
              </a:rPr>
              <a:pPr/>
              <a:t>3/10/2021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0908F20-DB6E-44A8-95FA-A74A7DC521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718665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1874" y="1709742"/>
            <a:ext cx="8872538"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701874" y="4589467"/>
            <a:ext cx="8872538"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3C3143-BDA4-479A-B336-E9E17C1D12A8}" type="datetimeFigureOut">
              <a:rPr lang="en-US" smtClean="0">
                <a:solidFill>
                  <a:prstClr val="black">
                    <a:tint val="75000"/>
                  </a:prstClr>
                </a:solidFill>
              </a:rPr>
              <a:pPr/>
              <a:t>3/10/2021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0908F20-DB6E-44A8-95FA-A74A7DC521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432738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07231" y="1825625"/>
            <a:ext cx="437197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07794" y="1825625"/>
            <a:ext cx="437197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3C3143-BDA4-479A-B336-E9E17C1D12A8}" type="datetimeFigureOut">
              <a:rPr lang="en-US" smtClean="0">
                <a:solidFill>
                  <a:prstClr val="black">
                    <a:tint val="75000"/>
                  </a:prstClr>
                </a:solidFill>
              </a:rPr>
              <a:pPr/>
              <a:t>3/10/2021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0908F20-DB6E-44A8-95FA-A74A7DC521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143677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8571" y="365129"/>
            <a:ext cx="8872538" cy="1325563"/>
          </a:xfrm>
        </p:spPr>
        <p:txBody>
          <a:bodyPr/>
          <a:lstStyle/>
          <a:p>
            <a:r>
              <a:rPr lang="en-US"/>
              <a:t>Click to edit Master title style</a:t>
            </a:r>
          </a:p>
        </p:txBody>
      </p:sp>
      <p:sp>
        <p:nvSpPr>
          <p:cNvPr id="3" name="Text Placeholder 2"/>
          <p:cNvSpPr>
            <a:spLocks noGrp="1"/>
          </p:cNvSpPr>
          <p:nvPr>
            <p:ph type="body" idx="1"/>
          </p:nvPr>
        </p:nvSpPr>
        <p:spPr>
          <a:xfrm>
            <a:off x="708572" y="1681163"/>
            <a:ext cx="4351883"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708572" y="2505075"/>
            <a:ext cx="435188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207795" y="1681163"/>
            <a:ext cx="4373315"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207795" y="2505075"/>
            <a:ext cx="437331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93C3143-BDA4-479A-B336-E9E17C1D12A8}" type="datetimeFigureOut">
              <a:rPr lang="en-US" smtClean="0">
                <a:solidFill>
                  <a:prstClr val="black">
                    <a:tint val="75000"/>
                  </a:prstClr>
                </a:solidFill>
              </a:rPr>
              <a:pPr/>
              <a:t>3/10/2021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0908F20-DB6E-44A8-95FA-A74A7DC521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15861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602" y="4406901"/>
            <a:ext cx="874395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812602" y="2906713"/>
            <a:ext cx="874395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a:xfrm>
            <a:off x="514350" y="6245225"/>
            <a:ext cx="2400300" cy="476250"/>
          </a:xfrm>
          <a:prstGeom prst="rect">
            <a:avLst/>
          </a:prstGeom>
        </p:spPr>
        <p:txBody>
          <a:bodyPr/>
          <a:lstStyle>
            <a:lvl1pPr>
              <a:defRPr/>
            </a:lvl1pPr>
          </a:lstStyle>
          <a:p>
            <a:endParaRPr lang="en-US" altLang="en-US"/>
          </a:p>
        </p:txBody>
      </p:sp>
      <p:sp>
        <p:nvSpPr>
          <p:cNvPr id="5" name="Footer Placeholder 4"/>
          <p:cNvSpPr>
            <a:spLocks noGrp="1"/>
          </p:cNvSpPr>
          <p:nvPr>
            <p:ph type="ftr" sz="quarter" idx="11"/>
          </p:nvPr>
        </p:nvSpPr>
        <p:spPr>
          <a:xfrm>
            <a:off x="3514725" y="6245225"/>
            <a:ext cx="3257550" cy="476250"/>
          </a:xfrm>
          <a:prstGeom prst="rect">
            <a:avLst/>
          </a:prstGeom>
        </p:spPr>
        <p:txBody>
          <a:bodyPr/>
          <a:lstStyle>
            <a:lvl1pPr>
              <a:defRPr/>
            </a:lvl1pPr>
          </a:lstStyle>
          <a:p>
            <a:endParaRPr lang="en-US" altLang="en-US"/>
          </a:p>
        </p:txBody>
      </p:sp>
      <p:sp>
        <p:nvSpPr>
          <p:cNvPr id="6" name="Slide Number Placeholder 5"/>
          <p:cNvSpPr>
            <a:spLocks noGrp="1"/>
          </p:cNvSpPr>
          <p:nvPr>
            <p:ph type="sldNum" sz="quarter" idx="12"/>
          </p:nvPr>
        </p:nvSpPr>
        <p:spPr>
          <a:xfrm>
            <a:off x="7372350" y="6245225"/>
            <a:ext cx="2400300" cy="476250"/>
          </a:xfrm>
          <a:prstGeom prst="rect">
            <a:avLst/>
          </a:prstGeom>
        </p:spPr>
        <p:txBody>
          <a:bodyPr/>
          <a:lstStyle>
            <a:lvl1pPr>
              <a:defRPr/>
            </a:lvl1pPr>
          </a:lstStyle>
          <a:p>
            <a:fld id="{B12CC0AE-97C4-48F7-BB4B-75C9E9EB5FE8}" type="slidenum">
              <a:rPr lang="en-US" altLang="en-US"/>
              <a:pPr/>
              <a:t>‹#›</a:t>
            </a:fld>
            <a:endParaRPr lang="en-US" altLang="en-US"/>
          </a:p>
        </p:txBody>
      </p:sp>
    </p:spTree>
    <p:extLst>
      <p:ext uri="{BB962C8B-B14F-4D97-AF65-F5344CB8AC3E}">
        <p14:creationId xmlns:p14="http://schemas.microsoft.com/office/powerpoint/2010/main" val="6749019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93C3143-BDA4-479A-B336-E9E17C1D12A8}" type="datetimeFigureOut">
              <a:rPr lang="en-US" smtClean="0">
                <a:solidFill>
                  <a:prstClr val="black">
                    <a:tint val="75000"/>
                  </a:prstClr>
                </a:solidFill>
              </a:rPr>
              <a:pPr/>
              <a:t>3/10/2021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0908F20-DB6E-44A8-95FA-A74A7DC521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38331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3C3143-BDA4-479A-B336-E9E17C1D12A8}" type="datetimeFigureOut">
              <a:rPr lang="en-US" smtClean="0">
                <a:solidFill>
                  <a:prstClr val="black">
                    <a:tint val="75000"/>
                  </a:prstClr>
                </a:solidFill>
              </a:rPr>
              <a:pPr/>
              <a:t>3/10/2021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0908F20-DB6E-44A8-95FA-A74A7DC521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274667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71" y="457200"/>
            <a:ext cx="3317825"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4373315" y="987429"/>
            <a:ext cx="5207794"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71" y="2057400"/>
            <a:ext cx="331782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93C3143-BDA4-479A-B336-E9E17C1D12A8}" type="datetimeFigureOut">
              <a:rPr lang="en-US" smtClean="0">
                <a:solidFill>
                  <a:prstClr val="black">
                    <a:tint val="75000"/>
                  </a:prstClr>
                </a:solidFill>
              </a:rPr>
              <a:pPr/>
              <a:t>3/10/2021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0908F20-DB6E-44A8-95FA-A74A7DC521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858240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71" y="457200"/>
            <a:ext cx="3317825"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4373315" y="987429"/>
            <a:ext cx="5207794"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708571" y="2057400"/>
            <a:ext cx="331782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93C3143-BDA4-479A-B336-E9E17C1D12A8}" type="datetimeFigureOut">
              <a:rPr lang="en-US" smtClean="0">
                <a:solidFill>
                  <a:prstClr val="black">
                    <a:tint val="75000"/>
                  </a:prstClr>
                </a:solidFill>
              </a:rPr>
              <a:pPr/>
              <a:t>3/10/2021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0908F20-DB6E-44A8-95FA-A74A7DC521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048509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3C3143-BDA4-479A-B336-E9E17C1D12A8}" type="datetimeFigureOut">
              <a:rPr lang="en-US" smtClean="0">
                <a:solidFill>
                  <a:prstClr val="black">
                    <a:tint val="75000"/>
                  </a:prstClr>
                </a:solidFill>
              </a:rPr>
              <a:pPr/>
              <a:t>3/10/2021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0908F20-DB6E-44A8-95FA-A74A7DC521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058894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1636" y="365125"/>
            <a:ext cx="2218134"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07233" y="365125"/>
            <a:ext cx="652581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3C3143-BDA4-479A-B336-E9E17C1D12A8}" type="datetimeFigureOut">
              <a:rPr lang="en-US" smtClean="0">
                <a:solidFill>
                  <a:prstClr val="black">
                    <a:tint val="75000"/>
                  </a:prstClr>
                </a:solidFill>
              </a:rPr>
              <a:pPr/>
              <a:t>3/10/2021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0908F20-DB6E-44A8-95FA-A74A7DC521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564475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755453" y="57151"/>
            <a:ext cx="8760023" cy="5776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771525" y="6248400"/>
            <a:ext cx="2143125" cy="457200"/>
          </a:xfrm>
        </p:spPr>
        <p:txBody>
          <a:bodyPr/>
          <a:lstStyle>
            <a:lvl1pPr>
              <a:defRPr/>
            </a:lvl1pPr>
          </a:lstStyle>
          <a:p>
            <a:endParaRPr lang="en-US">
              <a:solidFill>
                <a:prstClr val="black">
                  <a:tint val="75000"/>
                </a:prstClr>
              </a:solidFill>
            </a:endParaRPr>
          </a:p>
        </p:txBody>
      </p:sp>
      <p:sp>
        <p:nvSpPr>
          <p:cNvPr id="4" name="Footer Placeholder 3"/>
          <p:cNvSpPr>
            <a:spLocks noGrp="1"/>
          </p:cNvSpPr>
          <p:nvPr>
            <p:ph type="ftr" sz="quarter" idx="11"/>
          </p:nvPr>
        </p:nvSpPr>
        <p:spPr>
          <a:xfrm>
            <a:off x="3514725" y="6248400"/>
            <a:ext cx="3257550" cy="457200"/>
          </a:xfrm>
        </p:spPr>
        <p:txBody>
          <a:bodyPr/>
          <a:lstStyle>
            <a:lvl1pPr>
              <a:defRPr/>
            </a:lvl1pPr>
          </a:lstStyle>
          <a:p>
            <a:endParaRPr lang="en-US">
              <a:solidFill>
                <a:prstClr val="black">
                  <a:tint val="75000"/>
                </a:prstClr>
              </a:solidFill>
            </a:endParaRPr>
          </a:p>
        </p:txBody>
      </p:sp>
      <p:sp>
        <p:nvSpPr>
          <p:cNvPr id="5" name="Slide Number Placeholder 4"/>
          <p:cNvSpPr>
            <a:spLocks noGrp="1"/>
          </p:cNvSpPr>
          <p:nvPr>
            <p:ph type="sldNum" sz="quarter" idx="12"/>
          </p:nvPr>
        </p:nvSpPr>
        <p:spPr>
          <a:xfrm>
            <a:off x="7372350" y="6248400"/>
            <a:ext cx="2143125" cy="457200"/>
          </a:xfrm>
        </p:spPr>
        <p:txBody>
          <a:bodyPr/>
          <a:lstStyle>
            <a:lvl1pPr>
              <a:defRPr/>
            </a:lvl1pPr>
          </a:lstStyle>
          <a:p>
            <a:fld id="{4A59CFBD-6AEA-428D-B246-861BB34F5ED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5105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00112" y="1600201"/>
            <a:ext cx="415766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29225" y="1600201"/>
            <a:ext cx="415766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514350" y="6245225"/>
            <a:ext cx="2400300" cy="476250"/>
          </a:xfrm>
          <a:prstGeom prst="rect">
            <a:avLst/>
          </a:prstGeom>
        </p:spPr>
        <p:txBody>
          <a:bodyPr/>
          <a:lstStyle>
            <a:lvl1pPr>
              <a:defRPr/>
            </a:lvl1pPr>
          </a:lstStyle>
          <a:p>
            <a:endParaRPr lang="en-US" altLang="en-US"/>
          </a:p>
        </p:txBody>
      </p:sp>
      <p:sp>
        <p:nvSpPr>
          <p:cNvPr id="6" name="Footer Placeholder 5"/>
          <p:cNvSpPr>
            <a:spLocks noGrp="1"/>
          </p:cNvSpPr>
          <p:nvPr>
            <p:ph type="ftr" sz="quarter" idx="11"/>
          </p:nvPr>
        </p:nvSpPr>
        <p:spPr>
          <a:xfrm>
            <a:off x="3514725" y="6245225"/>
            <a:ext cx="3257550" cy="476250"/>
          </a:xfrm>
          <a:prstGeom prst="rect">
            <a:avLst/>
          </a:prstGeom>
        </p:spPr>
        <p:txBody>
          <a:bodyPr/>
          <a:lstStyle>
            <a:lvl1pPr>
              <a:defRPr/>
            </a:lvl1pPr>
          </a:lstStyle>
          <a:p>
            <a:endParaRPr lang="en-US" altLang="en-US"/>
          </a:p>
        </p:txBody>
      </p:sp>
      <p:sp>
        <p:nvSpPr>
          <p:cNvPr id="7" name="Slide Number Placeholder 6"/>
          <p:cNvSpPr>
            <a:spLocks noGrp="1"/>
          </p:cNvSpPr>
          <p:nvPr>
            <p:ph type="sldNum" sz="quarter" idx="12"/>
          </p:nvPr>
        </p:nvSpPr>
        <p:spPr>
          <a:xfrm>
            <a:off x="7372350" y="6245225"/>
            <a:ext cx="2400300" cy="476250"/>
          </a:xfrm>
          <a:prstGeom prst="rect">
            <a:avLst/>
          </a:prstGeom>
        </p:spPr>
        <p:txBody>
          <a:bodyPr/>
          <a:lstStyle>
            <a:lvl1pPr>
              <a:defRPr/>
            </a:lvl1pPr>
          </a:lstStyle>
          <a:p>
            <a:fld id="{4181659C-6722-4911-94ED-EC8FCD669EA3}" type="slidenum">
              <a:rPr lang="en-US" altLang="en-US"/>
              <a:pPr/>
              <a:t>‹#›</a:t>
            </a:fld>
            <a:endParaRPr lang="en-US" altLang="en-US"/>
          </a:p>
        </p:txBody>
      </p:sp>
    </p:spTree>
    <p:extLst>
      <p:ext uri="{BB962C8B-B14F-4D97-AF65-F5344CB8AC3E}">
        <p14:creationId xmlns:p14="http://schemas.microsoft.com/office/powerpoint/2010/main" val="3174762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4350" y="274638"/>
            <a:ext cx="92583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14350" y="1535113"/>
            <a:ext cx="45452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4350" y="2174875"/>
            <a:ext cx="45452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225654" y="1535113"/>
            <a:ext cx="454699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225654" y="2174875"/>
            <a:ext cx="454699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9370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9677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0791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1" y="273050"/>
            <a:ext cx="3384352"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021931" y="273051"/>
            <a:ext cx="575071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14351" y="1435101"/>
            <a:ext cx="338435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10770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324" y="4800600"/>
            <a:ext cx="6172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016324" y="612775"/>
            <a:ext cx="6172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016324" y="5367338"/>
            <a:ext cx="6172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57784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14350" y="152400"/>
            <a:ext cx="92583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900113" y="1600201"/>
            <a:ext cx="848677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3600">
          <a:solidFill>
            <a:schemeClr val="tx2"/>
          </a:solidFill>
          <a:latin typeface="Calibri" panose="020F0502020204030204" pitchFamily="34" charset="0"/>
          <a:ea typeface="+mj-ea"/>
          <a:cs typeface="+mj-cs"/>
        </a:defRPr>
      </a:lvl1pPr>
      <a:lvl2pPr algn="ctr" rtl="0" fontAlgn="base">
        <a:spcBef>
          <a:spcPct val="0"/>
        </a:spcBef>
        <a:spcAft>
          <a:spcPct val="0"/>
        </a:spcAft>
        <a:defRPr sz="3600">
          <a:solidFill>
            <a:schemeClr val="tx2"/>
          </a:solidFill>
          <a:latin typeface="Garamond" pitchFamily="18" charset="0"/>
        </a:defRPr>
      </a:lvl2pPr>
      <a:lvl3pPr algn="ctr" rtl="0" fontAlgn="base">
        <a:spcBef>
          <a:spcPct val="0"/>
        </a:spcBef>
        <a:spcAft>
          <a:spcPct val="0"/>
        </a:spcAft>
        <a:defRPr sz="3600">
          <a:solidFill>
            <a:schemeClr val="tx2"/>
          </a:solidFill>
          <a:latin typeface="Garamond" pitchFamily="18" charset="0"/>
        </a:defRPr>
      </a:lvl3pPr>
      <a:lvl4pPr algn="ctr" rtl="0" fontAlgn="base">
        <a:spcBef>
          <a:spcPct val="0"/>
        </a:spcBef>
        <a:spcAft>
          <a:spcPct val="0"/>
        </a:spcAft>
        <a:defRPr sz="3600">
          <a:solidFill>
            <a:schemeClr val="tx2"/>
          </a:solidFill>
          <a:latin typeface="Garamond" pitchFamily="18" charset="0"/>
        </a:defRPr>
      </a:lvl4pPr>
      <a:lvl5pPr algn="ctr" rtl="0" fontAlgn="base">
        <a:spcBef>
          <a:spcPct val="0"/>
        </a:spcBef>
        <a:spcAft>
          <a:spcPct val="0"/>
        </a:spcAft>
        <a:defRPr sz="3600">
          <a:solidFill>
            <a:schemeClr val="tx2"/>
          </a:solidFill>
          <a:latin typeface="Garamond" pitchFamily="18" charset="0"/>
        </a:defRPr>
      </a:lvl5pPr>
      <a:lvl6pPr marL="457200" algn="ctr" rtl="0" fontAlgn="base">
        <a:spcBef>
          <a:spcPct val="0"/>
        </a:spcBef>
        <a:spcAft>
          <a:spcPct val="0"/>
        </a:spcAft>
        <a:defRPr sz="3600">
          <a:solidFill>
            <a:schemeClr val="tx2"/>
          </a:solidFill>
          <a:latin typeface="Garamond" pitchFamily="18" charset="0"/>
        </a:defRPr>
      </a:lvl6pPr>
      <a:lvl7pPr marL="914400" algn="ctr" rtl="0" fontAlgn="base">
        <a:spcBef>
          <a:spcPct val="0"/>
        </a:spcBef>
        <a:spcAft>
          <a:spcPct val="0"/>
        </a:spcAft>
        <a:defRPr sz="3600">
          <a:solidFill>
            <a:schemeClr val="tx2"/>
          </a:solidFill>
          <a:latin typeface="Garamond" pitchFamily="18" charset="0"/>
        </a:defRPr>
      </a:lvl7pPr>
      <a:lvl8pPr marL="1371600" algn="ctr" rtl="0" fontAlgn="base">
        <a:spcBef>
          <a:spcPct val="0"/>
        </a:spcBef>
        <a:spcAft>
          <a:spcPct val="0"/>
        </a:spcAft>
        <a:defRPr sz="3600">
          <a:solidFill>
            <a:schemeClr val="tx2"/>
          </a:solidFill>
          <a:latin typeface="Garamond" pitchFamily="18" charset="0"/>
        </a:defRPr>
      </a:lvl8pPr>
      <a:lvl9pPr marL="1828800" algn="ctr" rtl="0" fontAlgn="base">
        <a:spcBef>
          <a:spcPct val="0"/>
        </a:spcBef>
        <a:spcAft>
          <a:spcPct val="0"/>
        </a:spcAft>
        <a:defRPr sz="3600">
          <a:solidFill>
            <a:schemeClr val="tx2"/>
          </a:solidFill>
          <a:latin typeface="Garamond" pitchFamily="18" charset="0"/>
        </a:defRPr>
      </a:lvl9pPr>
    </p:titleStyle>
    <p:bodyStyle>
      <a:lvl1pPr marL="342900" indent="-342900" algn="l" rtl="0" fontAlgn="base">
        <a:spcBef>
          <a:spcPct val="20000"/>
        </a:spcBef>
        <a:spcAft>
          <a:spcPct val="0"/>
        </a:spcAft>
        <a:buChar char="•"/>
        <a:defRPr sz="28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400">
          <a:solidFill>
            <a:schemeClr val="tx1"/>
          </a:solidFill>
          <a:latin typeface="Calibri" panose="020F0502020204030204" pitchFamily="34" charset="0"/>
        </a:defRPr>
      </a:lvl2pPr>
      <a:lvl3pPr marL="1143000" indent="-228600" algn="l" rtl="0" fontAlgn="base">
        <a:spcBef>
          <a:spcPct val="20000"/>
        </a:spcBef>
        <a:spcAft>
          <a:spcPct val="0"/>
        </a:spcAft>
        <a:buChar char="•"/>
        <a:defRPr sz="2000">
          <a:solidFill>
            <a:schemeClr val="tx1"/>
          </a:solidFill>
          <a:latin typeface="Calibri" panose="020F0502020204030204" pitchFamily="34" charset="0"/>
        </a:defRPr>
      </a:lvl3pPr>
      <a:lvl4pPr marL="1600200" indent="-228600" algn="l" rtl="0" fontAlgn="base">
        <a:spcBef>
          <a:spcPct val="20000"/>
        </a:spcBef>
        <a:spcAft>
          <a:spcPct val="0"/>
        </a:spcAft>
        <a:buChar char="–"/>
        <a:defRPr>
          <a:solidFill>
            <a:schemeClr val="tx1"/>
          </a:solidFill>
          <a:latin typeface="Calibri" panose="020F0502020204030204" pitchFamily="34" charset="0"/>
        </a:defRPr>
      </a:lvl4pPr>
      <a:lvl5pPr marL="2057400" indent="-228600" algn="l" rtl="0" fontAlgn="base">
        <a:spcBef>
          <a:spcPct val="20000"/>
        </a:spcBef>
        <a:spcAft>
          <a:spcPct val="0"/>
        </a:spcAft>
        <a:buChar char="»"/>
        <a:defRPr>
          <a:solidFill>
            <a:schemeClr val="tx1"/>
          </a:solidFill>
          <a:latin typeface="Calibri" panose="020F0502020204030204" pitchFamily="34" charset="0"/>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07231" y="365129"/>
            <a:ext cx="8872538"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707231" y="1825625"/>
            <a:ext cx="887253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07231" y="6356354"/>
            <a:ext cx="2314575"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fontAlgn="auto">
              <a:spcBef>
                <a:spcPts val="0"/>
              </a:spcBef>
              <a:spcAft>
                <a:spcPts val="0"/>
              </a:spcAft>
            </a:pPr>
            <a:fld id="{393C3143-BDA4-479A-B336-E9E17C1D12A8}" type="datetimeFigureOut">
              <a:rPr lang="en-US" smtClean="0">
                <a:solidFill>
                  <a:prstClr val="black">
                    <a:tint val="75000"/>
                  </a:prstClr>
                </a:solidFill>
                <a:latin typeface="Calibri" panose="020F0502020204030204"/>
              </a:rPr>
              <a:pPr fontAlgn="auto">
                <a:spcBef>
                  <a:spcPts val="0"/>
                </a:spcBef>
                <a:spcAft>
                  <a:spcPts val="0"/>
                </a:spcAft>
              </a:pPr>
              <a:t>3/10/2021</a:t>
            </a:fld>
            <a:endParaRPr lang="en-US">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3407569" y="6356354"/>
            <a:ext cx="3471863"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7265194" y="6356354"/>
            <a:ext cx="2314575"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fontAlgn="auto">
              <a:spcBef>
                <a:spcPts val="0"/>
              </a:spcBef>
              <a:spcAft>
                <a:spcPts val="0"/>
              </a:spcAft>
            </a:pPr>
            <a:fld id="{80908F20-DB6E-44A8-95FA-A74A7DC52172}" type="slidenum">
              <a:rPr lang="en-US" smtClean="0">
                <a:solidFill>
                  <a:prstClr val="black">
                    <a:tint val="75000"/>
                  </a:prstClr>
                </a:solidFill>
                <a:latin typeface="Calibri" panose="020F0502020204030204"/>
              </a:rPr>
              <a:pPr fontAlgn="auto">
                <a:spcBef>
                  <a:spcPts val="0"/>
                </a:spcBef>
                <a:spcAft>
                  <a:spcPts val="0"/>
                </a:spcAft>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76124680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07231" y="365129"/>
            <a:ext cx="8872538"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707231" y="1825625"/>
            <a:ext cx="887253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07231" y="6356354"/>
            <a:ext cx="2314575"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fontAlgn="auto">
              <a:spcBef>
                <a:spcPts val="0"/>
              </a:spcBef>
              <a:spcAft>
                <a:spcPts val="0"/>
              </a:spcAft>
            </a:pPr>
            <a:fld id="{393C3143-BDA4-479A-B336-E9E17C1D12A8}" type="datetimeFigureOut">
              <a:rPr lang="en-US" smtClean="0">
                <a:solidFill>
                  <a:prstClr val="black">
                    <a:tint val="75000"/>
                  </a:prstClr>
                </a:solidFill>
                <a:latin typeface="Calibri" panose="020F0502020204030204"/>
              </a:rPr>
              <a:pPr fontAlgn="auto">
                <a:spcBef>
                  <a:spcPts val="0"/>
                </a:spcBef>
                <a:spcAft>
                  <a:spcPts val="0"/>
                </a:spcAft>
              </a:pPr>
              <a:t>3/10/2021</a:t>
            </a:fld>
            <a:endParaRPr lang="en-US">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3407569" y="6356354"/>
            <a:ext cx="3471863"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7265194" y="6356354"/>
            <a:ext cx="2314575"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fontAlgn="auto">
              <a:spcBef>
                <a:spcPts val="0"/>
              </a:spcBef>
              <a:spcAft>
                <a:spcPts val="0"/>
              </a:spcAft>
            </a:pPr>
            <a:fld id="{80908F20-DB6E-44A8-95FA-A74A7DC52172}" type="slidenum">
              <a:rPr lang="en-US" smtClean="0">
                <a:solidFill>
                  <a:prstClr val="black">
                    <a:tint val="75000"/>
                  </a:prstClr>
                </a:solidFill>
                <a:latin typeface="Calibri" panose="020F0502020204030204"/>
              </a:rPr>
              <a:pPr fontAlgn="auto">
                <a:spcBef>
                  <a:spcPts val="0"/>
                </a:spcBef>
                <a:spcAft>
                  <a:spcPts val="0"/>
                </a:spcAft>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92911990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8334" y="1092593"/>
            <a:ext cx="10137066" cy="1470025"/>
          </a:xfrm>
        </p:spPr>
        <p:txBody>
          <a:bodyPr/>
          <a:lstStyle/>
          <a:p>
            <a:r>
              <a:rPr lang="en-US" altLang="en-US" sz="4400" dirty="0"/>
              <a:t>ESCUDDO: </a:t>
            </a:r>
            <a:br>
              <a:rPr lang="en-US" altLang="en-US" sz="4400" dirty="0"/>
            </a:br>
            <a:r>
              <a:rPr lang="en-US" altLang="en-US" sz="4000" dirty="0"/>
              <a:t>Micro-Costing and Cost-Effectiveness Study</a:t>
            </a:r>
          </a:p>
        </p:txBody>
      </p:sp>
      <p:sp>
        <p:nvSpPr>
          <p:cNvPr id="9" name="Line 4"/>
          <p:cNvSpPr>
            <a:spLocks noChangeShapeType="1"/>
          </p:cNvSpPr>
          <p:nvPr/>
        </p:nvSpPr>
        <p:spPr bwMode="auto">
          <a:xfrm>
            <a:off x="936402" y="3048303"/>
            <a:ext cx="85344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solidFill>
                <a:srgbClr val="000000"/>
              </a:solidFill>
              <a:latin typeface="Calibri" pitchFamily="34" charset="0"/>
              <a:cs typeface="Calibri" pitchFamily="34" charset="0"/>
            </a:endParaRPr>
          </a:p>
        </p:txBody>
      </p:sp>
      <p:grpSp>
        <p:nvGrpSpPr>
          <p:cNvPr id="8" name="Group 7"/>
          <p:cNvGrpSpPr/>
          <p:nvPr/>
        </p:nvGrpSpPr>
        <p:grpSpPr>
          <a:xfrm>
            <a:off x="2201085" y="3824663"/>
            <a:ext cx="5913519" cy="2185644"/>
            <a:chOff x="2176671" y="2834309"/>
            <a:chExt cx="5913519" cy="2185644"/>
          </a:xfrm>
        </p:grpSpPr>
        <p:sp>
          <p:nvSpPr>
            <p:cNvPr id="7" name="Rectangle 6"/>
            <p:cNvSpPr>
              <a:spLocks noChangeArrowheads="1"/>
            </p:cNvSpPr>
            <p:nvPr/>
          </p:nvSpPr>
          <p:spPr bwMode="auto">
            <a:xfrm>
              <a:off x="2176671" y="2834309"/>
              <a:ext cx="5913519" cy="1244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marL="342900" indent="-342900" algn="ctr">
                <a:spcBef>
                  <a:spcPts val="0"/>
                </a:spcBef>
                <a:buSzPct val="100000"/>
              </a:pPr>
              <a:r>
                <a:rPr lang="en-US" sz="2600" dirty="0">
                  <a:solidFill>
                    <a:srgbClr val="000000"/>
                  </a:solidFill>
                  <a:latin typeface="Calibri" pitchFamily="34" charset="0"/>
                  <a:cs typeface="Calibri" pitchFamily="34" charset="0"/>
                </a:rPr>
                <a:t>Jane J. Kim, PhD</a:t>
              </a:r>
            </a:p>
            <a:p>
              <a:pPr marL="342900" indent="-342900" algn="ctr">
                <a:spcBef>
                  <a:spcPts val="0"/>
                </a:spcBef>
                <a:buSzPct val="100000"/>
              </a:pPr>
              <a:r>
                <a:rPr lang="en-US" sz="2600" dirty="0">
                  <a:solidFill>
                    <a:srgbClr val="000000"/>
                  </a:solidFill>
                  <a:latin typeface="Calibri" pitchFamily="34" charset="0"/>
                  <a:cs typeface="Calibri" pitchFamily="34" charset="0"/>
                </a:rPr>
                <a:t>Nicole G. Campos, PhD</a:t>
              </a:r>
            </a:p>
            <a:p>
              <a:pPr marL="342900" indent="-342900" algn="ctr">
                <a:spcBef>
                  <a:spcPts val="0"/>
                </a:spcBef>
                <a:buSzPct val="100000"/>
              </a:pPr>
              <a:r>
                <a:rPr lang="en-US" sz="2600" dirty="0">
                  <a:solidFill>
                    <a:srgbClr val="000000"/>
                  </a:solidFill>
                  <a:latin typeface="Calibri" pitchFamily="34" charset="0"/>
                  <a:cs typeface="Calibri" pitchFamily="34" charset="0"/>
                </a:rPr>
                <a:t>Stephen Resch, PhD</a:t>
              </a:r>
            </a:p>
            <a:p>
              <a:pPr marL="342900" indent="-342900" algn="ctr">
                <a:spcBef>
                  <a:spcPts val="0"/>
                </a:spcBef>
                <a:buSzPct val="100000"/>
              </a:pPr>
              <a:endParaRPr lang="en-US" sz="2600" dirty="0">
                <a:solidFill>
                  <a:srgbClr val="000000"/>
                </a:solidFill>
                <a:latin typeface="Calibri" pitchFamily="34" charset="0"/>
                <a:cs typeface="Calibri"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07084" y="4208147"/>
              <a:ext cx="4059030" cy="811806"/>
            </a:xfrm>
            <a:prstGeom prst="rect">
              <a:avLst/>
            </a:prstGeom>
          </p:spPr>
        </p:pic>
      </p:grpSp>
    </p:spTree>
    <p:extLst>
      <p:ext uri="{BB962C8B-B14F-4D97-AF65-F5344CB8AC3E}">
        <p14:creationId xmlns:p14="http://schemas.microsoft.com/office/powerpoint/2010/main" val="631415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7891" name="Rectangle 3"/>
          <p:cNvSpPr>
            <a:spLocks noGrp="1" noChangeArrowheads="1"/>
          </p:cNvSpPr>
          <p:nvPr>
            <p:ph type="body" idx="1"/>
          </p:nvPr>
        </p:nvSpPr>
        <p:spPr>
          <a:xfrm>
            <a:off x="688430" y="2017986"/>
            <a:ext cx="8897007" cy="4027214"/>
          </a:xfrm>
        </p:spPr>
        <p:txBody>
          <a:bodyPr/>
          <a:lstStyle/>
          <a:p>
            <a:pPr>
              <a:spcBef>
                <a:spcPts val="2400"/>
              </a:spcBef>
              <a:buClr>
                <a:schemeClr val="tx2"/>
              </a:buClr>
              <a:buFont typeface="Wingdings" pitchFamily="2" charset="2"/>
              <a:buChar char="§"/>
            </a:pPr>
            <a:r>
              <a:rPr lang="en-US" sz="2800" b="1" dirty="0">
                <a:latin typeface="Calibri" pitchFamily="34" charset="0"/>
                <a:cs typeface="Times New Roman" pitchFamily="18" charset="0"/>
              </a:rPr>
              <a:t>Budget impact analysis:  </a:t>
            </a:r>
            <a:r>
              <a:rPr lang="en-US" sz="2800" dirty="0" err="1">
                <a:latin typeface="Calibri" pitchFamily="34" charset="0"/>
                <a:cs typeface="Times New Roman" pitchFamily="18" charset="0"/>
              </a:rPr>
              <a:t>Microcosting</a:t>
            </a:r>
            <a:r>
              <a:rPr lang="en-US" sz="2800" dirty="0">
                <a:latin typeface="Calibri" pitchFamily="34" charset="0"/>
                <a:cs typeface="Times New Roman" pitchFamily="18" charset="0"/>
              </a:rPr>
              <a:t> data can be used to project the financial costs of HPV vaccination to inform decision-</a:t>
            </a:r>
            <a:r>
              <a:rPr lang="en-US" dirty="0">
                <a:cs typeface="Times New Roman" pitchFamily="18" charset="0"/>
              </a:rPr>
              <a:t>makers (e.g., </a:t>
            </a:r>
            <a:r>
              <a:rPr lang="en-US" sz="2800" dirty="0">
                <a:latin typeface="Calibri" pitchFamily="34" charset="0"/>
                <a:cs typeface="Times New Roman" pitchFamily="18" charset="0"/>
              </a:rPr>
              <a:t>Ministry of Health).</a:t>
            </a:r>
          </a:p>
          <a:p>
            <a:pPr>
              <a:spcBef>
                <a:spcPts val="2400"/>
              </a:spcBef>
              <a:buClr>
                <a:schemeClr val="tx2"/>
              </a:buClr>
              <a:buFont typeface="Wingdings" pitchFamily="2" charset="2"/>
              <a:buChar char="§"/>
            </a:pPr>
            <a:r>
              <a:rPr lang="en-US" sz="2800" b="1" dirty="0">
                <a:latin typeface="Calibri" pitchFamily="34" charset="0"/>
                <a:cs typeface="Times New Roman" pitchFamily="18" charset="0"/>
              </a:rPr>
              <a:t>Cost-effectiveness analysis:  </a:t>
            </a:r>
            <a:r>
              <a:rPr lang="en-US" sz="2800" dirty="0" err="1">
                <a:latin typeface="Calibri" pitchFamily="34" charset="0"/>
                <a:cs typeface="Times New Roman" pitchFamily="18" charset="0"/>
              </a:rPr>
              <a:t>Microcosting</a:t>
            </a:r>
            <a:r>
              <a:rPr lang="en-US" sz="2800" dirty="0">
                <a:latin typeface="Calibri" pitchFamily="34" charset="0"/>
                <a:cs typeface="Times New Roman" pitchFamily="18" charset="0"/>
              </a:rPr>
              <a:t> data can be used for formal assessment of the value for money (i.e., dollars per year of life saved) associated with HPV vaccination in the context of Costa Rica’s cervical cancer prevention program.</a:t>
            </a:r>
            <a:endParaRPr lang="en-US" dirty="0">
              <a:latin typeface="Calibri" pitchFamily="34" charset="0"/>
            </a:endParaRPr>
          </a:p>
        </p:txBody>
      </p:sp>
      <p:sp>
        <p:nvSpPr>
          <p:cNvPr id="6" name="Rectangle 2"/>
          <p:cNvSpPr>
            <a:spLocks noGrp="1" noChangeArrowheads="1"/>
          </p:cNvSpPr>
          <p:nvPr>
            <p:ph type="title"/>
          </p:nvPr>
        </p:nvSpPr>
        <p:spPr>
          <a:xfrm>
            <a:off x="771525" y="307340"/>
            <a:ext cx="8743950" cy="990600"/>
          </a:xfrm>
        </p:spPr>
        <p:txBody>
          <a:bodyPr/>
          <a:lstStyle/>
          <a:p>
            <a:r>
              <a:rPr lang="en-US" sz="4000" dirty="0">
                <a:latin typeface="Calibri" pitchFamily="34" charset="0"/>
              </a:rPr>
              <a:t>Applications for Costing Data</a:t>
            </a:r>
            <a:endParaRPr lang="en-US" sz="3600" dirty="0">
              <a:latin typeface="Calibri" pitchFamily="34" charset="0"/>
            </a:endParaRPr>
          </a:p>
        </p:txBody>
      </p:sp>
      <p:sp>
        <p:nvSpPr>
          <p:cNvPr id="7" name="Line 4"/>
          <p:cNvSpPr>
            <a:spLocks noChangeShapeType="1"/>
          </p:cNvSpPr>
          <p:nvPr/>
        </p:nvSpPr>
        <p:spPr bwMode="auto">
          <a:xfrm>
            <a:off x="495300" y="1485900"/>
            <a:ext cx="9129713"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itchFamily="34" charset="0"/>
            </a:endParaRPr>
          </a:p>
        </p:txBody>
      </p:sp>
    </p:spTree>
    <p:extLst>
      <p:ext uri="{BB962C8B-B14F-4D97-AF65-F5344CB8AC3E}">
        <p14:creationId xmlns:p14="http://schemas.microsoft.com/office/powerpoint/2010/main" val="1723912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7890" name="Rectangle 2"/>
          <p:cNvSpPr>
            <a:spLocks noGrp="1" noChangeArrowheads="1"/>
          </p:cNvSpPr>
          <p:nvPr>
            <p:ph type="title"/>
          </p:nvPr>
        </p:nvSpPr>
        <p:spPr>
          <a:xfrm>
            <a:off x="771525" y="307340"/>
            <a:ext cx="8743950" cy="990600"/>
          </a:xfrm>
        </p:spPr>
        <p:txBody>
          <a:bodyPr/>
          <a:lstStyle/>
          <a:p>
            <a:r>
              <a:rPr lang="en-US" sz="4000" dirty="0">
                <a:latin typeface="Calibri" pitchFamily="34" charset="0"/>
              </a:rPr>
              <a:t>Objectives</a:t>
            </a:r>
            <a:endParaRPr lang="en-US" sz="3600" dirty="0">
              <a:latin typeface="Calibri" pitchFamily="34" charset="0"/>
            </a:endParaRPr>
          </a:p>
        </p:txBody>
      </p:sp>
      <p:sp>
        <p:nvSpPr>
          <p:cNvPr id="3237891" name="Rectangle 3"/>
          <p:cNvSpPr>
            <a:spLocks noGrp="1" noChangeArrowheads="1"/>
          </p:cNvSpPr>
          <p:nvPr>
            <p:ph type="body" idx="1"/>
          </p:nvPr>
        </p:nvSpPr>
        <p:spPr>
          <a:xfrm>
            <a:off x="688431" y="1955840"/>
            <a:ext cx="8872820" cy="4027214"/>
          </a:xfrm>
        </p:spPr>
        <p:txBody>
          <a:bodyPr/>
          <a:lstStyle/>
          <a:p>
            <a:pPr>
              <a:spcBef>
                <a:spcPts val="2400"/>
              </a:spcBef>
              <a:buClr>
                <a:schemeClr val="bg1">
                  <a:lumMod val="85000"/>
                </a:schemeClr>
              </a:buClr>
              <a:buFont typeface="Wingdings" pitchFamily="2" charset="2"/>
              <a:buChar char="§"/>
            </a:pPr>
            <a:r>
              <a:rPr lang="en-US" sz="2800" dirty="0">
                <a:solidFill>
                  <a:schemeClr val="bg1">
                    <a:lumMod val="75000"/>
                  </a:schemeClr>
                </a:solidFill>
              </a:rPr>
              <a:t>To estimate the total </a:t>
            </a:r>
            <a:r>
              <a:rPr lang="en-US" sz="2800" i="1" dirty="0">
                <a:solidFill>
                  <a:schemeClr val="bg1">
                    <a:lumMod val="75000"/>
                  </a:schemeClr>
                </a:solidFill>
              </a:rPr>
              <a:t>financial</a:t>
            </a:r>
            <a:r>
              <a:rPr lang="en-US" sz="2800" dirty="0">
                <a:solidFill>
                  <a:schemeClr val="bg1">
                    <a:lumMod val="75000"/>
                  </a:schemeClr>
                </a:solidFill>
              </a:rPr>
              <a:t> and </a:t>
            </a:r>
            <a:r>
              <a:rPr lang="en-US" sz="2800" i="1" dirty="0">
                <a:solidFill>
                  <a:schemeClr val="bg1">
                    <a:lumMod val="75000"/>
                  </a:schemeClr>
                </a:solidFill>
              </a:rPr>
              <a:t>economic</a:t>
            </a:r>
            <a:r>
              <a:rPr lang="en-US" sz="2800" dirty="0">
                <a:solidFill>
                  <a:schemeClr val="bg1">
                    <a:lumMod val="75000"/>
                  </a:schemeClr>
                </a:solidFill>
              </a:rPr>
              <a:t> costs of clinic-based adolescent HPV vaccination with one versus two doses</a:t>
            </a:r>
            <a:r>
              <a:rPr lang="en-US" sz="2800" dirty="0">
                <a:solidFill>
                  <a:schemeClr val="bg1">
                    <a:lumMod val="75000"/>
                  </a:schemeClr>
                </a:solidFill>
                <a:latin typeface="Calibri" pitchFamily="34" charset="0"/>
                <a:cs typeface="Times New Roman" pitchFamily="18" charset="0"/>
              </a:rPr>
              <a:t>.</a:t>
            </a:r>
          </a:p>
          <a:p>
            <a:pPr marL="798513" lvl="1" indent="-341313">
              <a:spcBef>
                <a:spcPts val="0"/>
              </a:spcBef>
              <a:buClr>
                <a:schemeClr val="bg1">
                  <a:lumMod val="85000"/>
                </a:schemeClr>
              </a:buClr>
              <a:buFont typeface="Wingdings" panose="05000000000000000000" pitchFamily="2" charset="2"/>
              <a:buChar char="Ø"/>
            </a:pPr>
            <a:r>
              <a:rPr lang="en-US" sz="2200" dirty="0">
                <a:solidFill>
                  <a:schemeClr val="bg1">
                    <a:lumMod val="75000"/>
                  </a:schemeClr>
                </a:solidFill>
                <a:cs typeface="Times New Roman" pitchFamily="18" charset="0"/>
              </a:rPr>
              <a:t>Financial costs:  actual expenditures on goods and services</a:t>
            </a:r>
          </a:p>
          <a:p>
            <a:pPr marL="798513" lvl="1" indent="-341313">
              <a:spcBef>
                <a:spcPts val="0"/>
              </a:spcBef>
              <a:buClr>
                <a:schemeClr val="bg1">
                  <a:lumMod val="85000"/>
                </a:schemeClr>
              </a:buClr>
              <a:buFont typeface="Wingdings" panose="05000000000000000000" pitchFamily="2" charset="2"/>
              <a:buChar char="Ø"/>
            </a:pPr>
            <a:r>
              <a:rPr lang="en-US" sz="2200" dirty="0">
                <a:solidFill>
                  <a:schemeClr val="bg1">
                    <a:lumMod val="75000"/>
                  </a:schemeClr>
                </a:solidFill>
                <a:cs typeface="Times New Roman" pitchFamily="18" charset="0"/>
              </a:rPr>
              <a:t>Economic costs:  opportunity cost of all resources used</a:t>
            </a:r>
          </a:p>
          <a:p>
            <a:pPr>
              <a:spcBef>
                <a:spcPts val="2400"/>
              </a:spcBef>
              <a:buClr>
                <a:schemeClr val="tx2"/>
              </a:buClr>
              <a:buFont typeface="Wingdings" pitchFamily="2" charset="2"/>
              <a:buChar char="§"/>
            </a:pPr>
            <a:r>
              <a:rPr lang="en-US" sz="2800" dirty="0"/>
              <a:t>To project the long-term </a:t>
            </a:r>
            <a:r>
              <a:rPr lang="en-US" sz="2800" i="1" dirty="0"/>
              <a:t>health and economic impact </a:t>
            </a:r>
            <a:r>
              <a:rPr lang="en-US" sz="2800" dirty="0"/>
              <a:t>and </a:t>
            </a:r>
            <a:r>
              <a:rPr lang="en-US" sz="2800" i="1" dirty="0"/>
              <a:t>value</a:t>
            </a:r>
            <a:r>
              <a:rPr lang="en-US" sz="2800" dirty="0"/>
              <a:t> (i.e., cost-effectiveness) of one versus two doses in the context of Costa Rica’s cervical cancer prevention program</a:t>
            </a:r>
            <a:r>
              <a:rPr lang="en-US" sz="2800" dirty="0">
                <a:latin typeface="Calibri" pitchFamily="34" charset="0"/>
                <a:cs typeface="Times New Roman" pitchFamily="18" charset="0"/>
              </a:rPr>
              <a:t>.</a:t>
            </a:r>
            <a:endParaRPr lang="en-US" sz="2800" dirty="0">
              <a:latin typeface="Calibri" pitchFamily="34" charset="0"/>
            </a:endParaRPr>
          </a:p>
        </p:txBody>
      </p:sp>
      <p:sp>
        <p:nvSpPr>
          <p:cNvPr id="5" name="Line 4"/>
          <p:cNvSpPr>
            <a:spLocks noChangeShapeType="1"/>
          </p:cNvSpPr>
          <p:nvPr/>
        </p:nvSpPr>
        <p:spPr bwMode="auto">
          <a:xfrm>
            <a:off x="495300" y="1485900"/>
            <a:ext cx="9129713"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itchFamily="34" charset="0"/>
            </a:endParaRPr>
          </a:p>
        </p:txBody>
      </p:sp>
    </p:spTree>
    <p:extLst>
      <p:ext uri="{BB962C8B-B14F-4D97-AF65-F5344CB8AC3E}">
        <p14:creationId xmlns:p14="http://schemas.microsoft.com/office/powerpoint/2010/main" val="1900540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566215" name="AutoShape 7"/>
          <p:cNvCxnSpPr>
            <a:cxnSpLocks noChangeShapeType="1"/>
            <a:stCxn id="9566212" idx="2"/>
            <a:endCxn id="9566213" idx="0"/>
          </p:cNvCxnSpPr>
          <p:nvPr/>
        </p:nvCxnSpPr>
        <p:spPr bwMode="auto">
          <a:xfrm>
            <a:off x="2519540" y="2441028"/>
            <a:ext cx="243839" cy="446476"/>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FFFF00"/>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66217" name="AutoShape 9"/>
          <p:cNvCxnSpPr>
            <a:cxnSpLocks noChangeShapeType="1"/>
          </p:cNvCxnSpPr>
          <p:nvPr/>
        </p:nvCxnSpPr>
        <p:spPr bwMode="auto">
          <a:xfrm>
            <a:off x="2410795" y="2502552"/>
            <a:ext cx="297745" cy="320322"/>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66219" name="AutoShape 11"/>
          <p:cNvCxnSpPr>
            <a:cxnSpLocks noChangeShapeType="1"/>
          </p:cNvCxnSpPr>
          <p:nvPr/>
        </p:nvCxnSpPr>
        <p:spPr bwMode="auto">
          <a:xfrm flipH="1">
            <a:off x="2490575" y="4244427"/>
            <a:ext cx="270933" cy="359833"/>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3" name="Group 12"/>
          <p:cNvGrpSpPr/>
          <p:nvPr/>
        </p:nvGrpSpPr>
        <p:grpSpPr>
          <a:xfrm>
            <a:off x="838200" y="1916095"/>
            <a:ext cx="8700912" cy="694266"/>
            <a:chOff x="300038" y="1457325"/>
            <a:chExt cx="9788526" cy="781049"/>
          </a:xfrm>
        </p:grpSpPr>
        <p:sp>
          <p:nvSpPr>
            <p:cNvPr id="9566212" name="Rectangle 4"/>
            <p:cNvSpPr>
              <a:spLocks noChangeArrowheads="1"/>
            </p:cNvSpPr>
            <p:nvPr/>
          </p:nvSpPr>
          <p:spPr bwMode="auto">
            <a:xfrm>
              <a:off x="300038" y="1585912"/>
              <a:ext cx="3783013" cy="461962"/>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311" b="1" dirty="0">
                  <a:latin typeface="Calibri" pitchFamily="34" charset="0"/>
                </a:rPr>
                <a:t>1. Develop a model</a:t>
              </a:r>
            </a:p>
          </p:txBody>
        </p:sp>
        <p:sp>
          <p:nvSpPr>
            <p:cNvPr id="9566220" name="Rectangle 12"/>
            <p:cNvSpPr>
              <a:spLocks noChangeArrowheads="1"/>
            </p:cNvSpPr>
            <p:nvPr/>
          </p:nvSpPr>
          <p:spPr bwMode="auto">
            <a:xfrm>
              <a:off x="4219576" y="1457325"/>
              <a:ext cx="5868988" cy="781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434" tIns="39511" rIns="80434" bIns="39511"/>
            <a:lstStyle/>
            <a:p>
              <a:pPr marL="323149" indent="-323149">
                <a:lnSpc>
                  <a:spcPct val="95000"/>
                </a:lnSpc>
                <a:spcBef>
                  <a:spcPct val="40000"/>
                </a:spcBef>
                <a:spcAft>
                  <a:spcPct val="35000"/>
                </a:spcAft>
                <a:buClr>
                  <a:srgbClr val="FFFF99"/>
                </a:buClr>
                <a:buFont typeface="Wingdings" pitchFamily="2" charset="2"/>
                <a:buChar char="§"/>
                <a:tabLst>
                  <a:tab pos="5029263" algn="l"/>
                </a:tabLst>
              </a:pPr>
              <a:r>
                <a:rPr lang="en-US" sz="1956" dirty="0">
                  <a:latin typeface="Calibri" pitchFamily="34" charset="0"/>
                </a:rPr>
                <a:t>To capture key elements of disease process in population of interest</a:t>
              </a:r>
            </a:p>
          </p:txBody>
        </p:sp>
      </p:grpSp>
      <p:grpSp>
        <p:nvGrpSpPr>
          <p:cNvPr id="15" name="Group 14"/>
          <p:cNvGrpSpPr/>
          <p:nvPr/>
        </p:nvGrpSpPr>
        <p:grpSpPr>
          <a:xfrm>
            <a:off x="859369" y="4594752"/>
            <a:ext cx="8651523" cy="697088"/>
            <a:chOff x="323851" y="4244972"/>
            <a:chExt cx="9732963" cy="784224"/>
          </a:xfrm>
        </p:grpSpPr>
        <p:sp>
          <p:nvSpPr>
            <p:cNvPr id="9566218" name="Rectangle 10"/>
            <p:cNvSpPr>
              <a:spLocks noChangeArrowheads="1"/>
            </p:cNvSpPr>
            <p:nvPr/>
          </p:nvSpPr>
          <p:spPr bwMode="auto">
            <a:xfrm>
              <a:off x="323851" y="4362447"/>
              <a:ext cx="3781425" cy="461962"/>
            </a:xfrm>
            <a:prstGeom prst="rect">
              <a:avLst/>
            </a:prstGeom>
            <a:solidFill>
              <a:schemeClr val="accent6">
                <a:lumMod val="40000"/>
                <a:lumOff val="60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311" b="1" dirty="0">
                  <a:latin typeface="Calibri" pitchFamily="34" charset="0"/>
                </a:rPr>
                <a:t>2. Simulate strategies</a:t>
              </a:r>
            </a:p>
          </p:txBody>
        </p:sp>
        <p:sp>
          <p:nvSpPr>
            <p:cNvPr id="9566225" name="Rectangle 17"/>
            <p:cNvSpPr>
              <a:spLocks noChangeArrowheads="1"/>
            </p:cNvSpPr>
            <p:nvPr/>
          </p:nvSpPr>
          <p:spPr bwMode="auto">
            <a:xfrm>
              <a:off x="4187826" y="4244972"/>
              <a:ext cx="5868988" cy="784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434" tIns="39511" rIns="80434" bIns="39511"/>
            <a:lstStyle/>
            <a:p>
              <a:pPr marL="323149" indent="-323149">
                <a:lnSpc>
                  <a:spcPct val="95000"/>
                </a:lnSpc>
                <a:spcBef>
                  <a:spcPct val="40000"/>
                </a:spcBef>
                <a:spcAft>
                  <a:spcPct val="35000"/>
                </a:spcAft>
                <a:buClr>
                  <a:schemeClr val="accent6"/>
                </a:buClr>
                <a:buFont typeface="Wingdings" pitchFamily="2" charset="2"/>
                <a:buChar char="§"/>
                <a:tabLst>
                  <a:tab pos="5029263" algn="l"/>
                </a:tabLst>
              </a:pPr>
              <a:r>
                <a:rPr lang="en-US" sz="1956" dirty="0">
                  <a:latin typeface="Calibri" pitchFamily="34" charset="0"/>
                </a:rPr>
                <a:t>To project short- and long-term population health and cost outcomes</a:t>
              </a:r>
            </a:p>
          </p:txBody>
        </p:sp>
      </p:grpSp>
      <p:grpSp>
        <p:nvGrpSpPr>
          <p:cNvPr id="14" name="Group 13"/>
          <p:cNvGrpSpPr/>
          <p:nvPr/>
        </p:nvGrpSpPr>
        <p:grpSpPr>
          <a:xfrm>
            <a:off x="1475741" y="2725790"/>
            <a:ext cx="7955281" cy="1781105"/>
            <a:chOff x="1618976" y="2288220"/>
            <a:chExt cx="8355010" cy="2003743"/>
          </a:xfrm>
        </p:grpSpPr>
        <p:sp>
          <p:nvSpPr>
            <p:cNvPr id="9566213" name="Rectangle 5"/>
            <p:cNvSpPr>
              <a:spLocks noChangeArrowheads="1"/>
            </p:cNvSpPr>
            <p:nvPr/>
          </p:nvSpPr>
          <p:spPr bwMode="auto">
            <a:xfrm>
              <a:off x="1624013" y="2470149"/>
              <a:ext cx="2694602" cy="414337"/>
            </a:xfrm>
            <a:prstGeom prst="rect">
              <a:avLst/>
            </a:prstGeom>
            <a:solidFill>
              <a:srgbClr val="FFCC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133" b="1" dirty="0">
                  <a:latin typeface="Calibri" pitchFamily="34" charset="0"/>
                </a:rPr>
                <a:t>a.  Parameterization</a:t>
              </a:r>
            </a:p>
          </p:txBody>
        </p:sp>
        <p:sp>
          <p:nvSpPr>
            <p:cNvPr id="9566223" name="Rectangle 15"/>
            <p:cNvSpPr>
              <a:spLocks noChangeArrowheads="1"/>
            </p:cNvSpPr>
            <p:nvPr/>
          </p:nvSpPr>
          <p:spPr bwMode="auto">
            <a:xfrm>
              <a:off x="4598511" y="2288220"/>
              <a:ext cx="5375475" cy="2003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434" tIns="39511" rIns="80434" bIns="39511"/>
            <a:lstStyle/>
            <a:p>
              <a:pPr marL="309038" indent="-309038">
                <a:spcBef>
                  <a:spcPts val="533"/>
                </a:spcBef>
                <a:buClr>
                  <a:srgbClr val="FFC000"/>
                </a:buClr>
                <a:buFont typeface="Wingdings" pitchFamily="2" charset="2"/>
                <a:buChar char="§"/>
                <a:tabLst>
                  <a:tab pos="5029263" algn="l"/>
                </a:tabLst>
              </a:pPr>
              <a:r>
                <a:rPr lang="en-US" sz="1956" dirty="0">
                  <a:latin typeface="Calibri" pitchFamily="34" charset="0"/>
                </a:rPr>
                <a:t>To synthesize existing evidence and data</a:t>
              </a:r>
            </a:p>
            <a:p>
              <a:pPr marL="309038" indent="-309038">
                <a:spcBef>
                  <a:spcPts val="533"/>
                </a:spcBef>
                <a:buClr>
                  <a:srgbClr val="FFC000"/>
                </a:buClr>
                <a:buFont typeface="Wingdings" pitchFamily="2" charset="2"/>
                <a:buChar char="§"/>
                <a:tabLst>
                  <a:tab pos="5029263" algn="l"/>
                </a:tabLst>
              </a:pPr>
              <a:r>
                <a:rPr lang="en-US" sz="1956" dirty="0">
                  <a:latin typeface="Calibri" pitchFamily="34" charset="0"/>
                </a:rPr>
                <a:t>To reflect knowledge and uncertainty about model inputs and assumptions</a:t>
              </a:r>
            </a:p>
            <a:p>
              <a:pPr marL="309038" indent="-309038">
                <a:spcBef>
                  <a:spcPts val="533"/>
                </a:spcBef>
                <a:buClr>
                  <a:srgbClr val="FFC000"/>
                </a:buClr>
                <a:buFont typeface="Wingdings" pitchFamily="2" charset="2"/>
                <a:buChar char="§"/>
                <a:tabLst>
                  <a:tab pos="5029263" algn="l"/>
                </a:tabLst>
              </a:pPr>
              <a:r>
                <a:rPr lang="en-US" sz="1956" dirty="0">
                  <a:latin typeface="Calibri" pitchFamily="34" charset="0"/>
                </a:rPr>
                <a:t>To ensure projected outcomes consistent with empirical data </a:t>
              </a:r>
            </a:p>
            <a:p>
              <a:pPr marL="309038" indent="-309038">
                <a:lnSpc>
                  <a:spcPct val="95000"/>
                </a:lnSpc>
                <a:spcBef>
                  <a:spcPct val="40000"/>
                </a:spcBef>
                <a:spcAft>
                  <a:spcPct val="35000"/>
                </a:spcAft>
                <a:buClr>
                  <a:srgbClr val="FFC000"/>
                </a:buClr>
                <a:buFont typeface="Wingdings" pitchFamily="2" charset="2"/>
                <a:buChar char="§"/>
                <a:tabLst>
                  <a:tab pos="5029263" algn="l"/>
                </a:tabLst>
              </a:pPr>
              <a:endParaRPr lang="en-US" sz="1956" dirty="0">
                <a:latin typeface="Calibri" pitchFamily="34" charset="0"/>
              </a:endParaRPr>
            </a:p>
          </p:txBody>
        </p:sp>
        <p:sp>
          <p:nvSpPr>
            <p:cNvPr id="25" name="Rectangle 5"/>
            <p:cNvSpPr>
              <a:spLocks noChangeArrowheads="1"/>
            </p:cNvSpPr>
            <p:nvPr/>
          </p:nvSpPr>
          <p:spPr bwMode="auto">
            <a:xfrm>
              <a:off x="1618976" y="2969555"/>
              <a:ext cx="2699638" cy="414337"/>
            </a:xfrm>
            <a:prstGeom prst="rect">
              <a:avLst/>
            </a:prstGeom>
            <a:solidFill>
              <a:srgbClr val="FFCC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133" b="1" dirty="0">
                  <a:latin typeface="Calibri" pitchFamily="34" charset="0"/>
                </a:rPr>
                <a:t>b.  Calibration</a:t>
              </a:r>
            </a:p>
          </p:txBody>
        </p:sp>
        <p:sp>
          <p:nvSpPr>
            <p:cNvPr id="26" name="Rectangle 5"/>
            <p:cNvSpPr>
              <a:spLocks noChangeArrowheads="1"/>
            </p:cNvSpPr>
            <p:nvPr/>
          </p:nvSpPr>
          <p:spPr bwMode="auto">
            <a:xfrm>
              <a:off x="1629487" y="3468796"/>
              <a:ext cx="2689127" cy="414337"/>
            </a:xfrm>
            <a:prstGeom prst="rect">
              <a:avLst/>
            </a:prstGeom>
            <a:solidFill>
              <a:srgbClr val="FFCC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133" b="1" dirty="0">
                  <a:latin typeface="Calibri" pitchFamily="34" charset="0"/>
                </a:rPr>
                <a:t>c.  Validation</a:t>
              </a:r>
            </a:p>
          </p:txBody>
        </p:sp>
      </p:grpSp>
      <p:cxnSp>
        <p:nvCxnSpPr>
          <p:cNvPr id="34" name="AutoShape 11"/>
          <p:cNvCxnSpPr>
            <a:cxnSpLocks noChangeShapeType="1"/>
          </p:cNvCxnSpPr>
          <p:nvPr/>
        </p:nvCxnSpPr>
        <p:spPr bwMode="auto">
          <a:xfrm>
            <a:off x="2533666" y="5165717"/>
            <a:ext cx="1664" cy="453697"/>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9" name="Group 18"/>
          <p:cNvGrpSpPr/>
          <p:nvPr/>
        </p:nvGrpSpPr>
        <p:grpSpPr>
          <a:xfrm>
            <a:off x="854698" y="5557031"/>
            <a:ext cx="8651521" cy="697088"/>
            <a:chOff x="318596" y="5359068"/>
            <a:chExt cx="9732961" cy="784224"/>
          </a:xfrm>
        </p:grpSpPr>
        <p:sp>
          <p:nvSpPr>
            <p:cNvPr id="30" name="Rectangle 10"/>
            <p:cNvSpPr>
              <a:spLocks noChangeArrowheads="1"/>
            </p:cNvSpPr>
            <p:nvPr/>
          </p:nvSpPr>
          <p:spPr bwMode="auto">
            <a:xfrm>
              <a:off x="318596" y="5492311"/>
              <a:ext cx="3781425" cy="461962"/>
            </a:xfrm>
            <a:prstGeom prst="rect">
              <a:avLst/>
            </a:prstGeom>
            <a:solidFill>
              <a:schemeClr val="accent5">
                <a:lumMod val="40000"/>
                <a:lumOff val="60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311" b="1" dirty="0">
                  <a:latin typeface="Calibri" pitchFamily="34" charset="0"/>
                </a:rPr>
                <a:t>3. Explore uncertainties</a:t>
              </a:r>
            </a:p>
          </p:txBody>
        </p:sp>
        <p:sp>
          <p:nvSpPr>
            <p:cNvPr id="36" name="Rectangle 17"/>
            <p:cNvSpPr>
              <a:spLocks noChangeArrowheads="1"/>
            </p:cNvSpPr>
            <p:nvPr/>
          </p:nvSpPr>
          <p:spPr bwMode="auto">
            <a:xfrm>
              <a:off x="4182569" y="5359068"/>
              <a:ext cx="5868988" cy="784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434" tIns="39511" rIns="80434" bIns="39511"/>
            <a:lstStyle/>
            <a:p>
              <a:pPr marL="323149" indent="-323149">
                <a:lnSpc>
                  <a:spcPct val="95000"/>
                </a:lnSpc>
                <a:spcBef>
                  <a:spcPct val="40000"/>
                </a:spcBef>
                <a:spcAft>
                  <a:spcPct val="35000"/>
                </a:spcAft>
                <a:buClr>
                  <a:schemeClr val="accent5">
                    <a:lumMod val="60000"/>
                    <a:lumOff val="40000"/>
                  </a:schemeClr>
                </a:buClr>
                <a:buFont typeface="Wingdings" pitchFamily="2" charset="2"/>
                <a:buChar char="§"/>
                <a:tabLst>
                  <a:tab pos="5029263" algn="l"/>
                </a:tabLst>
              </a:pPr>
              <a:r>
                <a:rPr lang="en-US" sz="1956" dirty="0">
                  <a:latin typeface="Calibri" pitchFamily="34" charset="0"/>
                </a:rPr>
                <a:t>To explore the influence of critical uncertainties, alternative scenarios on results</a:t>
              </a:r>
            </a:p>
          </p:txBody>
        </p:sp>
      </p:grpSp>
      <p:sp>
        <p:nvSpPr>
          <p:cNvPr id="22" name="Rectangle 2"/>
          <p:cNvSpPr>
            <a:spLocks noGrp="1" noChangeArrowheads="1"/>
          </p:cNvSpPr>
          <p:nvPr>
            <p:ph type="title"/>
          </p:nvPr>
        </p:nvSpPr>
        <p:spPr>
          <a:xfrm>
            <a:off x="771525" y="307340"/>
            <a:ext cx="8743950" cy="990600"/>
          </a:xfrm>
        </p:spPr>
        <p:txBody>
          <a:bodyPr/>
          <a:lstStyle/>
          <a:p>
            <a:r>
              <a:rPr lang="en-US" sz="4000" dirty="0">
                <a:latin typeface="Calibri" pitchFamily="34" charset="0"/>
              </a:rPr>
              <a:t>General Analytic Framework</a:t>
            </a:r>
            <a:endParaRPr lang="en-US" dirty="0">
              <a:latin typeface="Calibri" pitchFamily="34" charset="0"/>
            </a:endParaRPr>
          </a:p>
        </p:txBody>
      </p:sp>
      <p:sp>
        <p:nvSpPr>
          <p:cNvPr id="27" name="Line 4"/>
          <p:cNvSpPr>
            <a:spLocks noChangeShapeType="1"/>
          </p:cNvSpPr>
          <p:nvPr/>
        </p:nvSpPr>
        <p:spPr bwMode="auto">
          <a:xfrm>
            <a:off x="495300" y="1485900"/>
            <a:ext cx="9129713"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itchFamily="34" charset="0"/>
            </a:endParaRPr>
          </a:p>
        </p:txBody>
      </p:sp>
    </p:spTree>
    <p:custDataLst>
      <p:tags r:id="rId1"/>
    </p:custDataLst>
    <p:extLst>
      <p:ext uri="{BB962C8B-B14F-4D97-AF65-F5344CB8AC3E}">
        <p14:creationId xmlns:p14="http://schemas.microsoft.com/office/powerpoint/2010/main" val="2280617678"/>
      </p:ext>
    </p:extLst>
  </p:cSld>
  <p:clrMapOvr>
    <a:masterClrMapping/>
  </p:clrMapOvr>
  <p:transition advTm="76948">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566217"/>
                                        </p:tgtEl>
                                        <p:attrNameLst>
                                          <p:attrName>style.visibility</p:attrName>
                                        </p:attrNameLst>
                                      </p:cBhvr>
                                      <p:to>
                                        <p:strVal val="visible"/>
                                      </p:to>
                                    </p:set>
                                    <p:animEffect transition="in" filter="wipe(up)">
                                      <p:cBhvr>
                                        <p:cTn id="12" dur="500"/>
                                        <p:tgtEl>
                                          <p:spTgt spid="9566217"/>
                                        </p:tgtEl>
                                      </p:cBhvr>
                                    </p:animEffect>
                                  </p:childTnLst>
                                </p:cTn>
                              </p:par>
                            </p:childTnLst>
                          </p:cTn>
                        </p:par>
                        <p:par>
                          <p:cTn id="13" fill="hold">
                            <p:stCondLst>
                              <p:cond delay="500"/>
                            </p:stCondLst>
                            <p:childTnLst>
                              <p:par>
                                <p:cTn id="14" presetID="22" presetClass="entr" presetSubtype="1" fill="hold" nodeType="afterEffect">
                                  <p:stCondLst>
                                    <p:cond delay="250"/>
                                  </p:stCondLst>
                                  <p:childTnLst>
                                    <p:set>
                                      <p:cBhvr>
                                        <p:cTn id="15" dur="1" fill="hold">
                                          <p:stCondLst>
                                            <p:cond delay="0"/>
                                          </p:stCondLst>
                                        </p:cTn>
                                        <p:tgtEl>
                                          <p:spTgt spid="14"/>
                                        </p:tgtEl>
                                        <p:attrNameLst>
                                          <p:attrName>style.visibility</p:attrName>
                                        </p:attrNameLst>
                                      </p:cBhvr>
                                      <p:to>
                                        <p:strVal val="visible"/>
                                      </p:to>
                                    </p:set>
                                    <p:animEffect transition="in" filter="wipe(up)">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9566219"/>
                                        </p:tgtEl>
                                        <p:attrNameLst>
                                          <p:attrName>style.visibility</p:attrName>
                                        </p:attrNameLst>
                                      </p:cBhvr>
                                      <p:to>
                                        <p:strVal val="visible"/>
                                      </p:to>
                                    </p:set>
                                    <p:animEffect transition="in" filter="wipe(up)">
                                      <p:cBhvr>
                                        <p:cTn id="21" dur="500"/>
                                        <p:tgtEl>
                                          <p:spTgt spid="9566219"/>
                                        </p:tgtEl>
                                      </p:cBhvr>
                                    </p:animEffect>
                                  </p:childTnLst>
                                </p:cTn>
                              </p:par>
                            </p:childTnLst>
                          </p:cTn>
                        </p:par>
                        <p:par>
                          <p:cTn id="22" fill="hold">
                            <p:stCondLst>
                              <p:cond delay="500"/>
                            </p:stCondLst>
                            <p:childTnLst>
                              <p:par>
                                <p:cTn id="23" presetID="22" presetClass="entr" presetSubtype="1" fill="hold" nodeType="afterEffect">
                                  <p:stCondLst>
                                    <p:cond delay="250"/>
                                  </p:stCondLst>
                                  <p:childTnLst>
                                    <p:set>
                                      <p:cBhvr>
                                        <p:cTn id="24" dur="1" fill="hold">
                                          <p:stCondLst>
                                            <p:cond delay="0"/>
                                          </p:stCondLst>
                                        </p:cTn>
                                        <p:tgtEl>
                                          <p:spTgt spid="15"/>
                                        </p:tgtEl>
                                        <p:attrNameLst>
                                          <p:attrName>style.visibility</p:attrName>
                                        </p:attrNameLst>
                                      </p:cBhvr>
                                      <p:to>
                                        <p:strVal val="visible"/>
                                      </p:to>
                                    </p:set>
                                    <p:animEffect transition="in" filter="wipe(up)">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wipe(up)">
                                      <p:cBhvr>
                                        <p:cTn id="30" dur="500"/>
                                        <p:tgtEl>
                                          <p:spTgt spid="34"/>
                                        </p:tgtEl>
                                      </p:cBhvr>
                                    </p:animEffect>
                                  </p:childTnLst>
                                </p:cTn>
                              </p:par>
                            </p:childTnLst>
                          </p:cTn>
                        </p:par>
                        <p:par>
                          <p:cTn id="31" fill="hold">
                            <p:stCondLst>
                              <p:cond delay="500"/>
                            </p:stCondLst>
                            <p:childTnLst>
                              <p:par>
                                <p:cTn id="32" presetID="22" presetClass="entr" presetSubtype="1" fill="hold" nodeType="afterEffect">
                                  <p:stCondLst>
                                    <p:cond delay="250"/>
                                  </p:stCondLst>
                                  <p:childTnLst>
                                    <p:set>
                                      <p:cBhvr>
                                        <p:cTn id="33" dur="1" fill="hold">
                                          <p:stCondLst>
                                            <p:cond delay="0"/>
                                          </p:stCondLst>
                                        </p:cTn>
                                        <p:tgtEl>
                                          <p:spTgt spid="19"/>
                                        </p:tgtEl>
                                        <p:attrNameLst>
                                          <p:attrName>style.visibility</p:attrName>
                                        </p:attrNameLst>
                                      </p:cBhvr>
                                      <p:to>
                                        <p:strVal val="visible"/>
                                      </p:to>
                                    </p:set>
                                    <p:animEffect transition="in" filter="wipe(up)">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7891" name="Rectangle 3"/>
          <p:cNvSpPr>
            <a:spLocks noGrp="1" noChangeArrowheads="1"/>
          </p:cNvSpPr>
          <p:nvPr>
            <p:ph type="body" idx="1"/>
          </p:nvPr>
        </p:nvSpPr>
        <p:spPr>
          <a:xfrm>
            <a:off x="609600" y="1793290"/>
            <a:ext cx="9067800" cy="4023310"/>
          </a:xfrm>
        </p:spPr>
        <p:txBody>
          <a:bodyPr/>
          <a:lstStyle/>
          <a:p>
            <a:pPr marL="342900" lvl="1" indent="-342900">
              <a:spcBef>
                <a:spcPts val="300"/>
              </a:spcBef>
              <a:buClr>
                <a:schemeClr val="tx2"/>
              </a:buClr>
              <a:buFont typeface="Wingdings" pitchFamily="2" charset="2"/>
              <a:buChar char="§"/>
            </a:pPr>
            <a:r>
              <a:rPr lang="en-US" sz="2800" dirty="0">
                <a:latin typeface="Calibri" pitchFamily="34" charset="0"/>
              </a:rPr>
              <a:t>HPV transmission model</a:t>
            </a:r>
          </a:p>
          <a:p>
            <a:pPr marL="742950" lvl="2" indent="-342900">
              <a:spcBef>
                <a:spcPts val="300"/>
              </a:spcBef>
              <a:buClr>
                <a:schemeClr val="tx2"/>
              </a:buClr>
              <a:buFont typeface="Wingdings" pitchFamily="2" charset="2"/>
              <a:buChar char="§"/>
            </a:pPr>
            <a:r>
              <a:rPr lang="en-US" sz="2000" dirty="0"/>
              <a:t>Agent-based model (individual partnership)</a:t>
            </a:r>
          </a:p>
          <a:p>
            <a:pPr marL="742950" lvl="2" indent="-342900">
              <a:spcBef>
                <a:spcPts val="300"/>
              </a:spcBef>
              <a:buClr>
                <a:schemeClr val="tx2"/>
              </a:buClr>
              <a:buFont typeface="Wingdings" pitchFamily="2" charset="2"/>
              <a:buChar char="§"/>
            </a:pPr>
            <a:r>
              <a:rPr lang="en-US" sz="2000" dirty="0"/>
              <a:t>Stratified by 9-valent HPV types</a:t>
            </a:r>
          </a:p>
          <a:p>
            <a:pPr marL="742950" lvl="2" indent="-342900">
              <a:spcBef>
                <a:spcPts val="300"/>
              </a:spcBef>
              <a:buClr>
                <a:schemeClr val="tx2"/>
              </a:buClr>
              <a:buFont typeface="Wingdings" pitchFamily="2" charset="2"/>
              <a:buChar char="§"/>
            </a:pPr>
            <a:r>
              <a:rPr lang="en-US" dirty="0"/>
              <a:t>Incorporates sexual behavior data</a:t>
            </a:r>
          </a:p>
          <a:p>
            <a:pPr marL="742950" lvl="2" indent="-342900">
              <a:spcBef>
                <a:spcPts val="300"/>
              </a:spcBef>
              <a:buClr>
                <a:schemeClr val="tx2"/>
              </a:buClr>
              <a:buFont typeface="Wingdings" pitchFamily="2" charset="2"/>
              <a:buChar char="§"/>
            </a:pPr>
            <a:r>
              <a:rPr lang="en-US" sz="2000" dirty="0"/>
              <a:t>Captures herd immunity</a:t>
            </a:r>
          </a:p>
          <a:p>
            <a:pPr marL="742950" lvl="2" indent="-342900">
              <a:spcBef>
                <a:spcPts val="300"/>
              </a:spcBef>
              <a:buClr>
                <a:schemeClr val="tx2"/>
              </a:buClr>
              <a:buFont typeface="Wingdings" pitchFamily="2" charset="2"/>
              <a:buChar char="§"/>
            </a:pPr>
            <a:endParaRPr lang="en-US" sz="1200" dirty="0">
              <a:latin typeface="Calibri" pitchFamily="34" charset="0"/>
            </a:endParaRPr>
          </a:p>
          <a:p>
            <a:pPr marL="342900" lvl="1" indent="-342900">
              <a:spcBef>
                <a:spcPts val="300"/>
              </a:spcBef>
              <a:buClr>
                <a:schemeClr val="tx2"/>
              </a:buClr>
              <a:buFont typeface="Wingdings" pitchFamily="2" charset="2"/>
              <a:buChar char="§"/>
            </a:pPr>
            <a:r>
              <a:rPr lang="en-US" sz="2800" dirty="0"/>
              <a:t>Cervical cancer natural history model</a:t>
            </a:r>
          </a:p>
          <a:p>
            <a:pPr marL="742950" lvl="2" indent="-342900">
              <a:spcBef>
                <a:spcPts val="300"/>
              </a:spcBef>
              <a:buClr>
                <a:schemeClr val="tx2"/>
              </a:buClr>
              <a:buFont typeface="Wingdings" pitchFamily="2" charset="2"/>
              <a:buChar char="§"/>
            </a:pPr>
            <a:r>
              <a:rPr lang="en-US" dirty="0"/>
              <a:t>Microsimulation model (individual women)</a:t>
            </a:r>
          </a:p>
          <a:p>
            <a:pPr marL="742950" lvl="2" indent="-342900">
              <a:spcBef>
                <a:spcPts val="300"/>
              </a:spcBef>
              <a:buClr>
                <a:schemeClr val="tx2"/>
              </a:buClr>
              <a:buFont typeface="Wingdings" pitchFamily="2" charset="2"/>
              <a:buChar char="§"/>
            </a:pPr>
            <a:r>
              <a:rPr lang="en-US" dirty="0">
                <a:latin typeface="Calibri" pitchFamily="34" charset="0"/>
              </a:rPr>
              <a:t>Stratified by 9-valent HPV, other HR HPV, LR HPV</a:t>
            </a:r>
          </a:p>
          <a:p>
            <a:pPr marL="742950" lvl="2" indent="-342900">
              <a:spcBef>
                <a:spcPts val="300"/>
              </a:spcBef>
              <a:buClr>
                <a:schemeClr val="tx2"/>
              </a:buClr>
              <a:buFont typeface="Wingdings" pitchFamily="2" charset="2"/>
              <a:buChar char="§"/>
            </a:pPr>
            <a:r>
              <a:rPr lang="en-US" dirty="0"/>
              <a:t>Tracks disease progression, clinical events, expenditures over woman’s lifetime</a:t>
            </a:r>
            <a:endParaRPr lang="en-US" dirty="0">
              <a:latin typeface="Calibri" pitchFamily="34" charset="0"/>
            </a:endParaRPr>
          </a:p>
          <a:p>
            <a:pPr marL="0" indent="0">
              <a:spcBef>
                <a:spcPts val="300"/>
              </a:spcBef>
              <a:buClr>
                <a:schemeClr val="tx2"/>
              </a:buClr>
              <a:buNone/>
            </a:pPr>
            <a:endParaRPr lang="en-US" sz="2800" dirty="0">
              <a:latin typeface="Calibri" pitchFamily="34" charset="0"/>
              <a:cs typeface="Times New Roman" pitchFamily="18" charset="0"/>
            </a:endParaRPr>
          </a:p>
        </p:txBody>
      </p:sp>
      <p:sp>
        <p:nvSpPr>
          <p:cNvPr id="6" name="Rectangle 2"/>
          <p:cNvSpPr>
            <a:spLocks noGrp="1" noChangeArrowheads="1"/>
          </p:cNvSpPr>
          <p:nvPr>
            <p:ph type="title"/>
          </p:nvPr>
        </p:nvSpPr>
        <p:spPr>
          <a:xfrm>
            <a:off x="771525" y="307340"/>
            <a:ext cx="8743950" cy="990600"/>
          </a:xfrm>
        </p:spPr>
        <p:txBody>
          <a:bodyPr/>
          <a:lstStyle/>
          <a:p>
            <a:r>
              <a:rPr lang="en-US" dirty="0">
                <a:latin typeface="Calibri" pitchFamily="34" charset="0"/>
              </a:rPr>
              <a:t>Methods:  Mathematical Simulation Models</a:t>
            </a:r>
            <a:endParaRPr lang="en-US" sz="3200" dirty="0">
              <a:latin typeface="Calibri" pitchFamily="34" charset="0"/>
            </a:endParaRPr>
          </a:p>
        </p:txBody>
      </p:sp>
      <p:sp>
        <p:nvSpPr>
          <p:cNvPr id="7" name="Line 4"/>
          <p:cNvSpPr>
            <a:spLocks noChangeShapeType="1"/>
          </p:cNvSpPr>
          <p:nvPr/>
        </p:nvSpPr>
        <p:spPr bwMode="auto">
          <a:xfrm>
            <a:off x="495300" y="1485900"/>
            <a:ext cx="9129713"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553" y="6134470"/>
            <a:ext cx="3079461" cy="615892"/>
          </a:xfrm>
          <a:prstGeom prst="rect">
            <a:avLst/>
          </a:prstGeom>
        </p:spPr>
      </p:pic>
    </p:spTree>
    <p:extLst>
      <p:ext uri="{BB962C8B-B14F-4D97-AF65-F5344CB8AC3E}">
        <p14:creationId xmlns:p14="http://schemas.microsoft.com/office/powerpoint/2010/main" val="430583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5076560" y="2057400"/>
            <a:ext cx="1828800" cy="2189860"/>
          </a:xfrm>
          <a:prstGeom prst="rect">
            <a:avLst/>
          </a:prstGeom>
          <a:solidFill>
            <a:schemeClr val="bg1">
              <a:lumMod val="85000"/>
            </a:schemeClr>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err="1">
                <a:solidFill>
                  <a:schemeClr val="tx1"/>
                </a:solidFill>
                <a:latin typeface="Calibri" panose="020F0502020204030204" pitchFamily="34" charset="0"/>
              </a:rPr>
              <a:t>Precancer</a:t>
            </a:r>
            <a:endParaRPr lang="en-US" sz="1400" b="1" dirty="0">
              <a:solidFill>
                <a:schemeClr val="tx1"/>
              </a:solidFill>
              <a:latin typeface="Calibri" panose="020F0502020204030204" pitchFamily="34" charset="0"/>
            </a:endParaRPr>
          </a:p>
        </p:txBody>
      </p:sp>
      <p:sp>
        <p:nvSpPr>
          <p:cNvPr id="2" name="Rectangle 1"/>
          <p:cNvSpPr/>
          <p:nvPr/>
        </p:nvSpPr>
        <p:spPr>
          <a:xfrm>
            <a:off x="1028700" y="3076575"/>
            <a:ext cx="1524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libri" panose="020F0502020204030204" pitchFamily="34" charset="0"/>
              </a:rPr>
              <a:t>No HPV infection</a:t>
            </a:r>
          </a:p>
        </p:txBody>
      </p:sp>
      <p:sp>
        <p:nvSpPr>
          <p:cNvPr id="3" name="Rectangle 2"/>
          <p:cNvSpPr/>
          <p:nvPr/>
        </p:nvSpPr>
        <p:spPr>
          <a:xfrm>
            <a:off x="3009900" y="2898775"/>
            <a:ext cx="15240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libri" panose="020F0502020204030204" pitchFamily="34" charset="0"/>
              </a:rPr>
              <a:t>HPV infection</a:t>
            </a:r>
          </a:p>
          <a:p>
            <a:pPr algn="ctr"/>
            <a:r>
              <a:rPr lang="en-US" sz="1050" dirty="0">
                <a:solidFill>
                  <a:schemeClr val="tx1"/>
                </a:solidFill>
                <a:latin typeface="Calibri" panose="020F0502020204030204" pitchFamily="34" charset="0"/>
              </a:rPr>
              <a:t>(HPV-16, -18, -31, -33, -45, -52, -58, other high-risk, low risk)</a:t>
            </a:r>
          </a:p>
        </p:txBody>
      </p:sp>
      <p:sp>
        <p:nvSpPr>
          <p:cNvPr id="4" name="Rectangle 3"/>
          <p:cNvSpPr/>
          <p:nvPr/>
        </p:nvSpPr>
        <p:spPr>
          <a:xfrm>
            <a:off x="5228960" y="2432710"/>
            <a:ext cx="152400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libri" panose="020F0502020204030204" pitchFamily="34" charset="0"/>
              </a:rPr>
              <a:t>CIN2</a:t>
            </a:r>
          </a:p>
        </p:txBody>
      </p:sp>
      <p:sp>
        <p:nvSpPr>
          <p:cNvPr id="30" name="Rectangle 29"/>
          <p:cNvSpPr/>
          <p:nvPr/>
        </p:nvSpPr>
        <p:spPr>
          <a:xfrm>
            <a:off x="5228960" y="3495231"/>
            <a:ext cx="1524000" cy="6031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libri" panose="020F0502020204030204" pitchFamily="34" charset="0"/>
              </a:rPr>
              <a:t>CIN3</a:t>
            </a:r>
          </a:p>
        </p:txBody>
      </p:sp>
      <p:sp>
        <p:nvSpPr>
          <p:cNvPr id="32" name="Rectangle 31"/>
          <p:cNvSpPr/>
          <p:nvPr/>
        </p:nvSpPr>
        <p:spPr>
          <a:xfrm>
            <a:off x="7336868" y="2895600"/>
            <a:ext cx="1921432"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libri" panose="020F0502020204030204" pitchFamily="34" charset="0"/>
              </a:rPr>
              <a:t>Cancer</a:t>
            </a:r>
          </a:p>
          <a:p>
            <a:pPr algn="ctr"/>
            <a:r>
              <a:rPr lang="en-US" sz="1400" dirty="0">
                <a:solidFill>
                  <a:schemeClr val="tx1"/>
                </a:solidFill>
                <a:latin typeface="Calibri" panose="020F0502020204030204" pitchFamily="34" charset="0"/>
              </a:rPr>
              <a:t>(local, regional, distant)</a:t>
            </a:r>
          </a:p>
        </p:txBody>
      </p:sp>
      <p:cxnSp>
        <p:nvCxnSpPr>
          <p:cNvPr id="34" name="Straight Arrow Connector 33"/>
          <p:cNvCxnSpPr/>
          <p:nvPr/>
        </p:nvCxnSpPr>
        <p:spPr>
          <a:xfrm>
            <a:off x="2628900" y="3158384"/>
            <a:ext cx="3048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628900" y="3310784"/>
            <a:ext cx="304800"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4601554" y="3270250"/>
            <a:ext cx="662596" cy="2"/>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1785939" y="2557333"/>
            <a:ext cx="3432827" cy="131"/>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5257800" y="3086100"/>
            <a:ext cx="241300" cy="186584"/>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5270500" y="3272684"/>
            <a:ext cx="215900" cy="143616"/>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3738559" y="3713165"/>
            <a:ext cx="0" cy="256434"/>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3727450" y="2571754"/>
            <a:ext cx="0" cy="256434"/>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1785939" y="3978145"/>
            <a:ext cx="3432827" cy="131"/>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1800226" y="2556676"/>
            <a:ext cx="795" cy="409569"/>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1800226" y="3563151"/>
            <a:ext cx="795" cy="409569"/>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6819901" y="2757489"/>
            <a:ext cx="447675" cy="485775"/>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V="1">
            <a:off x="6819900" y="3272684"/>
            <a:ext cx="442912" cy="556366"/>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1"/>
          <p:cNvSpPr txBox="1">
            <a:spLocks noChangeArrowheads="1"/>
          </p:cNvSpPr>
          <p:nvPr/>
        </p:nvSpPr>
        <p:spPr bwMode="auto">
          <a:xfrm>
            <a:off x="1104900" y="4419600"/>
            <a:ext cx="2667000" cy="1212640"/>
          </a:xfrm>
          <a:prstGeom prst="rect">
            <a:avLst/>
          </a:prstGeom>
          <a:noFill/>
          <a:ln w="19050">
            <a:solidFill>
              <a:schemeClr val="accent2"/>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spcAft>
                <a:spcPct val="0"/>
              </a:spcAft>
              <a:defRPr sz="3200">
                <a:solidFill>
                  <a:schemeClr val="tx1"/>
                </a:solidFill>
                <a:latin typeface="Times New Roman" pitchFamily="18" charset="0"/>
              </a:defRPr>
            </a:lvl1pPr>
            <a:lvl2pPr marL="742950" indent="-285750">
              <a:spcBef>
                <a:spcPct val="20000"/>
              </a:spcBef>
              <a:spcAft>
                <a:spcPct val="0"/>
              </a:spcAft>
              <a:buChar char="–"/>
              <a:defRPr sz="2800">
                <a:solidFill>
                  <a:schemeClr val="tx1"/>
                </a:solidFill>
                <a:latin typeface="Times New Roman" pitchFamily="18" charset="0"/>
              </a:defRPr>
            </a:lvl2pPr>
            <a:lvl3pPr marL="1143000" indent="-228600">
              <a:spcBef>
                <a:spcPct val="20000"/>
              </a:spcBef>
              <a:spcAft>
                <a:spcPct val="0"/>
              </a:spcAft>
              <a:defRPr sz="2400">
                <a:solidFill>
                  <a:schemeClr val="tx1"/>
                </a:solidFill>
                <a:latin typeface="Times New Roman" pitchFamily="18" charset="0"/>
              </a:defRPr>
            </a:lvl3pPr>
            <a:lvl4pPr marL="1600200" indent="-228600">
              <a:spcBef>
                <a:spcPct val="20000"/>
              </a:spcBef>
              <a:spcAft>
                <a:spcPct val="0"/>
              </a:spcAft>
              <a:buChar char="–"/>
              <a:defRPr sz="2000">
                <a:solidFill>
                  <a:schemeClr val="tx1"/>
                </a:solidFill>
                <a:latin typeface="Times New Roman" pitchFamily="18" charset="0"/>
              </a:defRPr>
            </a:lvl4pPr>
            <a:lvl5pPr marL="2057400" indent="-228600">
              <a:spcBef>
                <a:spcPct val="20000"/>
              </a:spcBef>
              <a:spcAft>
                <a:spcPct val="0"/>
              </a:spcAft>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5000"/>
              </a:spcAft>
            </a:pPr>
            <a:r>
              <a:rPr lang="en-US" altLang="en-US" sz="1400" b="1" dirty="0">
                <a:latin typeface="Calibri" panose="020F0502020204030204" pitchFamily="34" charset="0"/>
              </a:rPr>
              <a:t>Transitions can vary by: </a:t>
            </a:r>
          </a:p>
          <a:p>
            <a:pPr algn="ctr">
              <a:spcBef>
                <a:spcPct val="0"/>
              </a:spcBef>
              <a:spcAft>
                <a:spcPct val="5000"/>
              </a:spcAft>
            </a:pPr>
            <a:r>
              <a:rPr lang="en-US" altLang="en-US" sz="1400" dirty="0">
                <a:latin typeface="Calibri" panose="020F0502020204030204" pitchFamily="34" charset="0"/>
              </a:rPr>
              <a:t>Age</a:t>
            </a:r>
          </a:p>
          <a:p>
            <a:pPr algn="ctr">
              <a:spcBef>
                <a:spcPct val="0"/>
              </a:spcBef>
              <a:spcAft>
                <a:spcPct val="5000"/>
              </a:spcAft>
            </a:pPr>
            <a:r>
              <a:rPr lang="en-US" altLang="en-US" sz="1400" dirty="0">
                <a:latin typeface="Calibri" panose="020F0502020204030204" pitchFamily="34" charset="0"/>
              </a:rPr>
              <a:t>HPV type</a:t>
            </a:r>
          </a:p>
          <a:p>
            <a:pPr algn="ctr">
              <a:spcBef>
                <a:spcPct val="0"/>
              </a:spcBef>
              <a:spcAft>
                <a:spcPct val="5000"/>
              </a:spcAft>
            </a:pPr>
            <a:r>
              <a:rPr lang="en-US" altLang="en-US" sz="1400" dirty="0">
                <a:latin typeface="Calibri" panose="020F0502020204030204" pitchFamily="34" charset="0"/>
              </a:rPr>
              <a:t>Duration of infection/</a:t>
            </a:r>
            <a:r>
              <a:rPr lang="en-US" altLang="en-US" sz="1400" dirty="0" err="1">
                <a:latin typeface="Calibri" panose="020F0502020204030204" pitchFamily="34" charset="0"/>
              </a:rPr>
              <a:t>precancer</a:t>
            </a:r>
            <a:endParaRPr lang="en-US" altLang="en-US" sz="1400" dirty="0">
              <a:latin typeface="Calibri" panose="020F0502020204030204" pitchFamily="34" charset="0"/>
            </a:endParaRPr>
          </a:p>
          <a:p>
            <a:pPr algn="ctr">
              <a:spcBef>
                <a:spcPct val="0"/>
              </a:spcBef>
              <a:spcAft>
                <a:spcPct val="5000"/>
              </a:spcAft>
            </a:pPr>
            <a:r>
              <a:rPr lang="en-US" altLang="en-US" sz="1400" dirty="0">
                <a:latin typeface="Calibri" panose="020F0502020204030204" pitchFamily="34" charset="0"/>
              </a:rPr>
              <a:t>History of prior HPV infection</a:t>
            </a:r>
          </a:p>
        </p:txBody>
      </p:sp>
      <p:sp>
        <p:nvSpPr>
          <p:cNvPr id="22" name="TextBox 21"/>
          <p:cNvSpPr txBox="1"/>
          <p:nvPr/>
        </p:nvSpPr>
        <p:spPr>
          <a:xfrm>
            <a:off x="132347" y="6485680"/>
            <a:ext cx="2564210" cy="276999"/>
          </a:xfrm>
          <a:prstGeom prst="rect">
            <a:avLst/>
          </a:prstGeom>
          <a:solidFill>
            <a:schemeClr val="bg1">
              <a:lumMod val="95000"/>
            </a:schemeClr>
          </a:solidFill>
        </p:spPr>
        <p:txBody>
          <a:bodyPr wrap="square" rtlCol="0">
            <a:spAutoFit/>
          </a:bodyPr>
          <a:lstStyle/>
          <a:p>
            <a:r>
              <a:rPr lang="en-US" i="1" dirty="0">
                <a:solidFill>
                  <a:prstClr val="black"/>
                </a:solidFill>
                <a:latin typeface="Calibri" panose="020F0502020204030204" pitchFamily="34" charset="0"/>
              </a:rPr>
              <a:t>* Campos et al (Am J </a:t>
            </a:r>
            <a:r>
              <a:rPr lang="en-US" i="1" dirty="0" err="1">
                <a:solidFill>
                  <a:prstClr val="black"/>
                </a:solidFill>
                <a:latin typeface="Calibri" panose="020F0502020204030204" pitchFamily="34" charset="0"/>
              </a:rPr>
              <a:t>Epidemiol</a:t>
            </a:r>
            <a:r>
              <a:rPr lang="en-US" i="1" dirty="0">
                <a:solidFill>
                  <a:prstClr val="black"/>
                </a:solidFill>
                <a:latin typeface="Calibri" panose="020F0502020204030204" pitchFamily="34" charset="0"/>
              </a:rPr>
              <a:t> 2014)</a:t>
            </a:r>
          </a:p>
        </p:txBody>
      </p:sp>
      <p:sp>
        <p:nvSpPr>
          <p:cNvPr id="23" name="Rectangle 2"/>
          <p:cNvSpPr txBox="1">
            <a:spLocks noChangeArrowheads="1"/>
          </p:cNvSpPr>
          <p:nvPr/>
        </p:nvSpPr>
        <p:spPr>
          <a:xfrm>
            <a:off x="771525" y="209681"/>
            <a:ext cx="8743950" cy="1068699"/>
          </a:xfrm>
          <a:prstGeom prst="rect">
            <a:avLst/>
          </a:prstGeom>
        </p:spPr>
        <p:txBody>
          <a:bodyPr anchor="ctr"/>
          <a:lstStyle>
            <a:lvl1pPr algn="ctr" rtl="0" fontAlgn="base">
              <a:spcBef>
                <a:spcPct val="0"/>
              </a:spcBef>
              <a:spcAft>
                <a:spcPct val="0"/>
              </a:spcAft>
              <a:defRPr sz="3600">
                <a:solidFill>
                  <a:schemeClr val="tx2"/>
                </a:solidFill>
                <a:latin typeface="Calibri" panose="020F0502020204030204" pitchFamily="34" charset="0"/>
                <a:ea typeface="+mj-ea"/>
                <a:cs typeface="+mj-cs"/>
              </a:defRPr>
            </a:lvl1pPr>
            <a:lvl2pPr algn="ctr" rtl="0" fontAlgn="base">
              <a:spcBef>
                <a:spcPct val="0"/>
              </a:spcBef>
              <a:spcAft>
                <a:spcPct val="0"/>
              </a:spcAft>
              <a:defRPr sz="3600">
                <a:solidFill>
                  <a:schemeClr val="tx2"/>
                </a:solidFill>
                <a:latin typeface="Garamond" pitchFamily="18" charset="0"/>
              </a:defRPr>
            </a:lvl2pPr>
            <a:lvl3pPr algn="ctr" rtl="0" fontAlgn="base">
              <a:spcBef>
                <a:spcPct val="0"/>
              </a:spcBef>
              <a:spcAft>
                <a:spcPct val="0"/>
              </a:spcAft>
              <a:defRPr sz="3600">
                <a:solidFill>
                  <a:schemeClr val="tx2"/>
                </a:solidFill>
                <a:latin typeface="Garamond" pitchFamily="18" charset="0"/>
              </a:defRPr>
            </a:lvl3pPr>
            <a:lvl4pPr algn="ctr" rtl="0" fontAlgn="base">
              <a:spcBef>
                <a:spcPct val="0"/>
              </a:spcBef>
              <a:spcAft>
                <a:spcPct val="0"/>
              </a:spcAft>
              <a:defRPr sz="3600">
                <a:solidFill>
                  <a:schemeClr val="tx2"/>
                </a:solidFill>
                <a:latin typeface="Garamond" pitchFamily="18" charset="0"/>
              </a:defRPr>
            </a:lvl4pPr>
            <a:lvl5pPr algn="ctr" rtl="0" fontAlgn="base">
              <a:spcBef>
                <a:spcPct val="0"/>
              </a:spcBef>
              <a:spcAft>
                <a:spcPct val="0"/>
              </a:spcAft>
              <a:defRPr sz="3600">
                <a:solidFill>
                  <a:schemeClr val="tx2"/>
                </a:solidFill>
                <a:latin typeface="Garamond" pitchFamily="18" charset="0"/>
              </a:defRPr>
            </a:lvl5pPr>
            <a:lvl6pPr marL="457200" algn="ctr" rtl="0" fontAlgn="base">
              <a:spcBef>
                <a:spcPct val="0"/>
              </a:spcBef>
              <a:spcAft>
                <a:spcPct val="0"/>
              </a:spcAft>
              <a:defRPr sz="3600">
                <a:solidFill>
                  <a:schemeClr val="tx2"/>
                </a:solidFill>
                <a:latin typeface="Garamond" pitchFamily="18" charset="0"/>
              </a:defRPr>
            </a:lvl6pPr>
            <a:lvl7pPr marL="914400" algn="ctr" rtl="0" fontAlgn="base">
              <a:spcBef>
                <a:spcPct val="0"/>
              </a:spcBef>
              <a:spcAft>
                <a:spcPct val="0"/>
              </a:spcAft>
              <a:defRPr sz="3600">
                <a:solidFill>
                  <a:schemeClr val="tx2"/>
                </a:solidFill>
                <a:latin typeface="Garamond" pitchFamily="18" charset="0"/>
              </a:defRPr>
            </a:lvl7pPr>
            <a:lvl8pPr marL="1371600" algn="ctr" rtl="0" fontAlgn="base">
              <a:spcBef>
                <a:spcPct val="0"/>
              </a:spcBef>
              <a:spcAft>
                <a:spcPct val="0"/>
              </a:spcAft>
              <a:defRPr sz="3600">
                <a:solidFill>
                  <a:schemeClr val="tx2"/>
                </a:solidFill>
                <a:latin typeface="Garamond" pitchFamily="18" charset="0"/>
              </a:defRPr>
            </a:lvl8pPr>
            <a:lvl9pPr marL="1828800" algn="ctr" rtl="0" fontAlgn="base">
              <a:spcBef>
                <a:spcPct val="0"/>
              </a:spcBef>
              <a:spcAft>
                <a:spcPct val="0"/>
              </a:spcAft>
              <a:defRPr sz="3600">
                <a:solidFill>
                  <a:schemeClr val="tx2"/>
                </a:solidFill>
                <a:latin typeface="Garamond" pitchFamily="18" charset="0"/>
              </a:defRPr>
            </a:lvl9pPr>
          </a:lstStyle>
          <a:p>
            <a:r>
              <a:rPr lang="en-US" sz="4000" kern="0" dirty="0"/>
              <a:t>Model Schematic</a:t>
            </a:r>
          </a:p>
        </p:txBody>
      </p:sp>
      <p:sp>
        <p:nvSpPr>
          <p:cNvPr id="24" name="Line 4"/>
          <p:cNvSpPr>
            <a:spLocks noChangeShapeType="1"/>
          </p:cNvSpPr>
          <p:nvPr/>
        </p:nvSpPr>
        <p:spPr bwMode="auto">
          <a:xfrm>
            <a:off x="495300" y="1485900"/>
            <a:ext cx="9129713"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itchFamily="34" charset="0"/>
            </a:endParaRPr>
          </a:p>
        </p:txBody>
      </p:sp>
    </p:spTree>
    <p:extLst>
      <p:ext uri="{BB962C8B-B14F-4D97-AF65-F5344CB8AC3E}">
        <p14:creationId xmlns:p14="http://schemas.microsoft.com/office/powerpoint/2010/main" val="2721397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1485901" y="1731334"/>
            <a:ext cx="1766887" cy="2102822"/>
            <a:chOff x="914400" y="1828800"/>
            <a:chExt cx="1766887" cy="2102822"/>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200" y="1879169"/>
              <a:ext cx="1199198" cy="1626031"/>
            </a:xfrm>
            <a:prstGeom prst="rect">
              <a:avLst/>
            </a:prstGeom>
          </p:spPr>
        </p:pic>
        <p:sp>
          <p:nvSpPr>
            <p:cNvPr id="10" name="Rectangle 9"/>
            <p:cNvSpPr/>
            <p:nvPr/>
          </p:nvSpPr>
          <p:spPr>
            <a:xfrm>
              <a:off x="914400" y="1828800"/>
              <a:ext cx="1766887" cy="172935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7" name="TextBox 16"/>
            <p:cNvSpPr txBox="1"/>
            <p:nvPr/>
          </p:nvSpPr>
          <p:spPr>
            <a:xfrm>
              <a:off x="914401" y="3562290"/>
              <a:ext cx="1752600" cy="369332"/>
            </a:xfrm>
            <a:prstGeom prst="rect">
              <a:avLst/>
            </a:prstGeom>
            <a:noFill/>
          </p:spPr>
          <p:txBody>
            <a:bodyPr wrap="square" rtlCol="0">
              <a:spAutoFit/>
            </a:bodyPr>
            <a:lstStyle/>
            <a:p>
              <a:pPr algn="ctr" fontAlgn="auto">
                <a:spcBef>
                  <a:spcPts val="0"/>
                </a:spcBef>
                <a:spcAft>
                  <a:spcPts val="0"/>
                </a:spcAft>
              </a:pPr>
              <a:r>
                <a:rPr lang="en-US" sz="1800" dirty="0">
                  <a:solidFill>
                    <a:prstClr val="black"/>
                  </a:solidFill>
                  <a:latin typeface="Calibri" panose="020F0502020204030204"/>
                </a:rPr>
                <a:t>Demographic</a:t>
              </a:r>
            </a:p>
          </p:txBody>
        </p:sp>
      </p:grpSp>
      <p:grpSp>
        <p:nvGrpSpPr>
          <p:cNvPr id="24" name="Group 23"/>
          <p:cNvGrpSpPr/>
          <p:nvPr/>
        </p:nvGrpSpPr>
        <p:grpSpPr>
          <a:xfrm>
            <a:off x="3771900" y="1731334"/>
            <a:ext cx="2667000" cy="2407622"/>
            <a:chOff x="3200400" y="1828800"/>
            <a:chExt cx="2667000" cy="2407622"/>
          </a:xfrm>
        </p:grpSpPr>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5483" y="1896136"/>
              <a:ext cx="986752" cy="1627632"/>
            </a:xfrm>
            <a:prstGeom prst="rect">
              <a:avLst/>
            </a:prstGeom>
          </p:spPr>
        </p:pic>
        <p:sp>
          <p:nvSpPr>
            <p:cNvPr id="12" name="Rectangle 11"/>
            <p:cNvSpPr/>
            <p:nvPr/>
          </p:nvSpPr>
          <p:spPr>
            <a:xfrm>
              <a:off x="3657600" y="1828800"/>
              <a:ext cx="1766887" cy="172935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8" name="TextBox 17"/>
            <p:cNvSpPr txBox="1"/>
            <p:nvPr/>
          </p:nvSpPr>
          <p:spPr>
            <a:xfrm>
              <a:off x="3200400" y="3559314"/>
              <a:ext cx="2667000" cy="677108"/>
            </a:xfrm>
            <a:prstGeom prst="rect">
              <a:avLst/>
            </a:prstGeom>
            <a:noFill/>
          </p:spPr>
          <p:txBody>
            <a:bodyPr wrap="square" rtlCol="0">
              <a:spAutoFit/>
            </a:bodyPr>
            <a:lstStyle/>
            <a:p>
              <a:pPr algn="ctr" fontAlgn="auto">
                <a:spcBef>
                  <a:spcPts val="0"/>
                </a:spcBef>
                <a:spcAft>
                  <a:spcPts val="0"/>
                </a:spcAft>
              </a:pPr>
              <a:r>
                <a:rPr lang="en-US" sz="1800" dirty="0">
                  <a:solidFill>
                    <a:prstClr val="black"/>
                  </a:solidFill>
                  <a:latin typeface="Calibri" panose="020F0502020204030204"/>
                </a:rPr>
                <a:t>Sexual Mixing and HPV Transmission</a:t>
              </a:r>
              <a:r>
                <a:rPr lang="en-US" sz="2000" dirty="0">
                  <a:solidFill>
                    <a:srgbClr val="ED7D31"/>
                  </a:solidFill>
                  <a:latin typeface="Calibri" panose="020F0502020204030204"/>
                </a:rPr>
                <a:t>*</a:t>
              </a:r>
            </a:p>
          </p:txBody>
        </p:sp>
      </p:grpSp>
      <p:grpSp>
        <p:nvGrpSpPr>
          <p:cNvPr id="25" name="Group 24"/>
          <p:cNvGrpSpPr/>
          <p:nvPr/>
        </p:nvGrpSpPr>
        <p:grpSpPr>
          <a:xfrm>
            <a:off x="6972301" y="1731335"/>
            <a:ext cx="1766887" cy="2116999"/>
            <a:chOff x="6400800" y="1828800"/>
            <a:chExt cx="1766887" cy="2116999"/>
          </a:xfrm>
        </p:grpSpPr>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83255" y="1894367"/>
              <a:ext cx="1627632" cy="1627632"/>
            </a:xfrm>
            <a:prstGeom prst="rect">
              <a:avLst/>
            </a:prstGeom>
          </p:spPr>
        </p:pic>
        <p:sp>
          <p:nvSpPr>
            <p:cNvPr id="13" name="Rectangle 12"/>
            <p:cNvSpPr/>
            <p:nvPr/>
          </p:nvSpPr>
          <p:spPr>
            <a:xfrm>
              <a:off x="6400800" y="1828800"/>
              <a:ext cx="1766887" cy="172935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9" name="TextBox 18"/>
            <p:cNvSpPr txBox="1"/>
            <p:nvPr/>
          </p:nvSpPr>
          <p:spPr>
            <a:xfrm>
              <a:off x="6400800" y="3576467"/>
              <a:ext cx="1752600" cy="369332"/>
            </a:xfrm>
            <a:prstGeom prst="rect">
              <a:avLst/>
            </a:prstGeom>
            <a:noFill/>
          </p:spPr>
          <p:txBody>
            <a:bodyPr wrap="square" rtlCol="0">
              <a:spAutoFit/>
            </a:bodyPr>
            <a:lstStyle/>
            <a:p>
              <a:pPr algn="ctr" fontAlgn="auto">
                <a:spcBef>
                  <a:spcPts val="0"/>
                </a:spcBef>
                <a:spcAft>
                  <a:spcPts val="0"/>
                </a:spcAft>
              </a:pPr>
              <a:r>
                <a:rPr lang="en-US" sz="1800" dirty="0">
                  <a:solidFill>
                    <a:prstClr val="black"/>
                  </a:solidFill>
                  <a:latin typeface="Calibri" panose="020F0502020204030204"/>
                </a:rPr>
                <a:t>Natural History</a:t>
              </a:r>
            </a:p>
          </p:txBody>
        </p:sp>
      </p:grpSp>
      <p:grpSp>
        <p:nvGrpSpPr>
          <p:cNvPr id="26" name="Group 25"/>
          <p:cNvGrpSpPr/>
          <p:nvPr/>
        </p:nvGrpSpPr>
        <p:grpSpPr>
          <a:xfrm>
            <a:off x="800101" y="4319331"/>
            <a:ext cx="3124199" cy="2379648"/>
            <a:chOff x="228600" y="4343400"/>
            <a:chExt cx="3124199" cy="2379648"/>
          </a:xfrm>
        </p:grpSpPr>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2484" y="4415518"/>
              <a:ext cx="1627632" cy="1627632"/>
            </a:xfrm>
            <a:prstGeom prst="rect">
              <a:avLst/>
            </a:prstGeom>
          </p:spPr>
        </p:pic>
        <p:sp>
          <p:nvSpPr>
            <p:cNvPr id="15" name="Rectangle 14"/>
            <p:cNvSpPr/>
            <p:nvPr/>
          </p:nvSpPr>
          <p:spPr>
            <a:xfrm>
              <a:off x="900113" y="4343400"/>
              <a:ext cx="1766887" cy="172935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20" name="TextBox 19"/>
            <p:cNvSpPr txBox="1"/>
            <p:nvPr/>
          </p:nvSpPr>
          <p:spPr>
            <a:xfrm>
              <a:off x="228600" y="6076717"/>
              <a:ext cx="3124199" cy="646331"/>
            </a:xfrm>
            <a:prstGeom prst="rect">
              <a:avLst/>
            </a:prstGeom>
            <a:noFill/>
          </p:spPr>
          <p:txBody>
            <a:bodyPr wrap="square" rtlCol="0">
              <a:spAutoFit/>
            </a:bodyPr>
            <a:lstStyle/>
            <a:p>
              <a:pPr algn="ctr" fontAlgn="auto">
                <a:spcBef>
                  <a:spcPts val="0"/>
                </a:spcBef>
                <a:spcAft>
                  <a:spcPts val="0"/>
                </a:spcAft>
              </a:pPr>
              <a:r>
                <a:rPr lang="en-US" sz="1800" dirty="0">
                  <a:solidFill>
                    <a:prstClr val="black"/>
                  </a:solidFill>
                  <a:latin typeface="Calibri" panose="020F0502020204030204"/>
                </a:rPr>
                <a:t>Intervention</a:t>
              </a:r>
            </a:p>
            <a:p>
              <a:pPr algn="ctr" fontAlgn="auto">
                <a:spcBef>
                  <a:spcPts val="0"/>
                </a:spcBef>
                <a:spcAft>
                  <a:spcPts val="0"/>
                </a:spcAft>
              </a:pPr>
              <a:r>
                <a:rPr lang="en-US" sz="1800" dirty="0">
                  <a:solidFill>
                    <a:prstClr val="black"/>
                  </a:solidFill>
                  <a:latin typeface="Calibri" panose="020F0502020204030204"/>
                </a:rPr>
                <a:t>(screening and vaccination)</a:t>
              </a:r>
            </a:p>
          </p:txBody>
        </p:sp>
      </p:grpSp>
      <p:grpSp>
        <p:nvGrpSpPr>
          <p:cNvPr id="27" name="Group 26"/>
          <p:cNvGrpSpPr/>
          <p:nvPr/>
        </p:nvGrpSpPr>
        <p:grpSpPr>
          <a:xfrm>
            <a:off x="4229101" y="4319332"/>
            <a:ext cx="1766887" cy="2102649"/>
            <a:chOff x="3657600" y="4343400"/>
            <a:chExt cx="1766887" cy="2102649"/>
          </a:xfrm>
        </p:grpSpPr>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47990" y="4398334"/>
              <a:ext cx="1627632" cy="1627632"/>
            </a:xfrm>
            <a:prstGeom prst="rect">
              <a:avLst/>
            </a:prstGeom>
          </p:spPr>
        </p:pic>
        <p:sp>
          <p:nvSpPr>
            <p:cNvPr id="14" name="Rectangle 13"/>
            <p:cNvSpPr/>
            <p:nvPr/>
          </p:nvSpPr>
          <p:spPr>
            <a:xfrm>
              <a:off x="3657600" y="4343400"/>
              <a:ext cx="1766887" cy="172935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21" name="TextBox 20"/>
            <p:cNvSpPr txBox="1"/>
            <p:nvPr/>
          </p:nvSpPr>
          <p:spPr>
            <a:xfrm>
              <a:off x="3657600" y="6076717"/>
              <a:ext cx="1752600" cy="369332"/>
            </a:xfrm>
            <a:prstGeom prst="rect">
              <a:avLst/>
            </a:prstGeom>
            <a:noFill/>
          </p:spPr>
          <p:txBody>
            <a:bodyPr wrap="square" rtlCol="0">
              <a:spAutoFit/>
            </a:bodyPr>
            <a:lstStyle/>
            <a:p>
              <a:pPr algn="ctr" fontAlgn="auto">
                <a:spcBef>
                  <a:spcPts val="0"/>
                </a:spcBef>
                <a:spcAft>
                  <a:spcPts val="0"/>
                </a:spcAft>
              </a:pPr>
              <a:r>
                <a:rPr lang="en-US" sz="1800" dirty="0">
                  <a:solidFill>
                    <a:prstClr val="black"/>
                  </a:solidFill>
                  <a:latin typeface="Calibri" panose="020F0502020204030204"/>
                </a:rPr>
                <a:t>Economic</a:t>
              </a:r>
            </a:p>
          </p:txBody>
        </p:sp>
      </p:grpSp>
      <p:grpSp>
        <p:nvGrpSpPr>
          <p:cNvPr id="28" name="Group 27"/>
          <p:cNvGrpSpPr/>
          <p:nvPr/>
        </p:nvGrpSpPr>
        <p:grpSpPr>
          <a:xfrm>
            <a:off x="6972301" y="4343400"/>
            <a:ext cx="1766887" cy="2111614"/>
            <a:chOff x="6400800" y="4343400"/>
            <a:chExt cx="1766887" cy="2111614"/>
          </a:xfrm>
        </p:grpSpPr>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17902" y="4407307"/>
              <a:ext cx="990821" cy="1627632"/>
            </a:xfrm>
            <a:prstGeom prst="rect">
              <a:avLst/>
            </a:prstGeom>
          </p:spPr>
        </p:pic>
        <p:sp>
          <p:nvSpPr>
            <p:cNvPr id="16" name="Rectangle 15"/>
            <p:cNvSpPr/>
            <p:nvPr/>
          </p:nvSpPr>
          <p:spPr>
            <a:xfrm>
              <a:off x="6400800" y="4343400"/>
              <a:ext cx="1766887" cy="172935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22" name="TextBox 21"/>
            <p:cNvSpPr txBox="1"/>
            <p:nvPr/>
          </p:nvSpPr>
          <p:spPr>
            <a:xfrm>
              <a:off x="6406337" y="6085682"/>
              <a:ext cx="1752600" cy="369332"/>
            </a:xfrm>
            <a:prstGeom prst="rect">
              <a:avLst/>
            </a:prstGeom>
            <a:noFill/>
          </p:spPr>
          <p:txBody>
            <a:bodyPr wrap="square" rtlCol="0">
              <a:spAutoFit/>
            </a:bodyPr>
            <a:lstStyle/>
            <a:p>
              <a:pPr algn="ctr" fontAlgn="auto">
                <a:spcBef>
                  <a:spcPts val="0"/>
                </a:spcBef>
                <a:spcAft>
                  <a:spcPts val="0"/>
                </a:spcAft>
              </a:pPr>
              <a:r>
                <a:rPr lang="en-US" sz="1800" dirty="0">
                  <a:solidFill>
                    <a:prstClr val="black"/>
                  </a:solidFill>
                  <a:latin typeface="Calibri" panose="020F0502020204030204"/>
                </a:rPr>
                <a:t>Analytic</a:t>
              </a:r>
            </a:p>
          </p:txBody>
        </p:sp>
      </p:grpSp>
      <p:sp>
        <p:nvSpPr>
          <p:cNvPr id="29" name="TextBox 28"/>
          <p:cNvSpPr txBox="1"/>
          <p:nvPr/>
        </p:nvSpPr>
        <p:spPr>
          <a:xfrm>
            <a:off x="6741352" y="6519446"/>
            <a:ext cx="2974148" cy="338554"/>
          </a:xfrm>
          <a:prstGeom prst="rect">
            <a:avLst/>
          </a:prstGeom>
          <a:noFill/>
        </p:spPr>
        <p:txBody>
          <a:bodyPr wrap="none" rtlCol="0">
            <a:spAutoFit/>
          </a:bodyPr>
          <a:lstStyle/>
          <a:p>
            <a:pPr marL="0" lvl="1" fontAlgn="auto">
              <a:spcBef>
                <a:spcPts val="0"/>
              </a:spcBef>
              <a:spcAft>
                <a:spcPts val="0"/>
              </a:spcAft>
            </a:pPr>
            <a:r>
              <a:rPr lang="en-US" sz="1600" b="1" dirty="0">
                <a:solidFill>
                  <a:srgbClr val="ED7D31"/>
                </a:solidFill>
                <a:latin typeface="Calibri" panose="020F0502020204030204"/>
              </a:rPr>
              <a:t>*</a:t>
            </a:r>
            <a:r>
              <a:rPr lang="en-US" sz="1600" dirty="0">
                <a:solidFill>
                  <a:prstClr val="black"/>
                </a:solidFill>
                <a:latin typeface="Calibri" panose="020F0502020204030204"/>
              </a:rPr>
              <a:t> </a:t>
            </a:r>
            <a:r>
              <a:rPr lang="en-US" sz="1400" dirty="0">
                <a:solidFill>
                  <a:prstClr val="black"/>
                </a:solidFill>
                <a:latin typeface="Calibri" panose="020F0502020204030204"/>
              </a:rPr>
              <a:t>Dynamic model of HPV transmission</a:t>
            </a:r>
            <a:endParaRPr lang="en-US" sz="1400" b="1" dirty="0">
              <a:solidFill>
                <a:srgbClr val="ED7D31"/>
              </a:solidFill>
              <a:latin typeface="Calibri" panose="020F0502020204030204"/>
            </a:endParaRPr>
          </a:p>
        </p:txBody>
      </p:sp>
      <p:sp>
        <p:nvSpPr>
          <p:cNvPr id="30" name="Rectangle 2"/>
          <p:cNvSpPr txBox="1">
            <a:spLocks noChangeArrowheads="1"/>
          </p:cNvSpPr>
          <p:nvPr/>
        </p:nvSpPr>
        <p:spPr>
          <a:xfrm>
            <a:off x="771525" y="209681"/>
            <a:ext cx="8743950" cy="1068699"/>
          </a:xfrm>
          <a:prstGeom prst="rect">
            <a:avLst/>
          </a:prstGeom>
        </p:spPr>
        <p:txBody>
          <a:bodyPr/>
          <a:lstStyle>
            <a:lvl1pPr algn="ctr" rtl="0" fontAlgn="base">
              <a:spcBef>
                <a:spcPct val="0"/>
              </a:spcBef>
              <a:spcAft>
                <a:spcPct val="0"/>
              </a:spcAft>
              <a:defRPr sz="3600">
                <a:solidFill>
                  <a:schemeClr val="tx2"/>
                </a:solidFill>
                <a:latin typeface="Calibri" panose="020F0502020204030204" pitchFamily="34" charset="0"/>
                <a:ea typeface="+mj-ea"/>
                <a:cs typeface="+mj-cs"/>
              </a:defRPr>
            </a:lvl1pPr>
            <a:lvl2pPr algn="ctr" rtl="0" fontAlgn="base">
              <a:spcBef>
                <a:spcPct val="0"/>
              </a:spcBef>
              <a:spcAft>
                <a:spcPct val="0"/>
              </a:spcAft>
              <a:defRPr sz="3600">
                <a:solidFill>
                  <a:schemeClr val="tx2"/>
                </a:solidFill>
                <a:latin typeface="Garamond" pitchFamily="18" charset="0"/>
              </a:defRPr>
            </a:lvl2pPr>
            <a:lvl3pPr algn="ctr" rtl="0" fontAlgn="base">
              <a:spcBef>
                <a:spcPct val="0"/>
              </a:spcBef>
              <a:spcAft>
                <a:spcPct val="0"/>
              </a:spcAft>
              <a:defRPr sz="3600">
                <a:solidFill>
                  <a:schemeClr val="tx2"/>
                </a:solidFill>
                <a:latin typeface="Garamond" pitchFamily="18" charset="0"/>
              </a:defRPr>
            </a:lvl3pPr>
            <a:lvl4pPr algn="ctr" rtl="0" fontAlgn="base">
              <a:spcBef>
                <a:spcPct val="0"/>
              </a:spcBef>
              <a:spcAft>
                <a:spcPct val="0"/>
              </a:spcAft>
              <a:defRPr sz="3600">
                <a:solidFill>
                  <a:schemeClr val="tx2"/>
                </a:solidFill>
                <a:latin typeface="Garamond" pitchFamily="18" charset="0"/>
              </a:defRPr>
            </a:lvl4pPr>
            <a:lvl5pPr algn="ctr" rtl="0" fontAlgn="base">
              <a:spcBef>
                <a:spcPct val="0"/>
              </a:spcBef>
              <a:spcAft>
                <a:spcPct val="0"/>
              </a:spcAft>
              <a:defRPr sz="3600">
                <a:solidFill>
                  <a:schemeClr val="tx2"/>
                </a:solidFill>
                <a:latin typeface="Garamond" pitchFamily="18" charset="0"/>
              </a:defRPr>
            </a:lvl5pPr>
            <a:lvl6pPr marL="457200" algn="ctr" rtl="0" fontAlgn="base">
              <a:spcBef>
                <a:spcPct val="0"/>
              </a:spcBef>
              <a:spcAft>
                <a:spcPct val="0"/>
              </a:spcAft>
              <a:defRPr sz="3600">
                <a:solidFill>
                  <a:schemeClr val="tx2"/>
                </a:solidFill>
                <a:latin typeface="Garamond" pitchFamily="18" charset="0"/>
              </a:defRPr>
            </a:lvl6pPr>
            <a:lvl7pPr marL="914400" algn="ctr" rtl="0" fontAlgn="base">
              <a:spcBef>
                <a:spcPct val="0"/>
              </a:spcBef>
              <a:spcAft>
                <a:spcPct val="0"/>
              </a:spcAft>
              <a:defRPr sz="3600">
                <a:solidFill>
                  <a:schemeClr val="tx2"/>
                </a:solidFill>
                <a:latin typeface="Garamond" pitchFamily="18" charset="0"/>
              </a:defRPr>
            </a:lvl7pPr>
            <a:lvl8pPr marL="1371600" algn="ctr" rtl="0" fontAlgn="base">
              <a:spcBef>
                <a:spcPct val="0"/>
              </a:spcBef>
              <a:spcAft>
                <a:spcPct val="0"/>
              </a:spcAft>
              <a:defRPr sz="3600">
                <a:solidFill>
                  <a:schemeClr val="tx2"/>
                </a:solidFill>
                <a:latin typeface="Garamond" pitchFamily="18" charset="0"/>
              </a:defRPr>
            </a:lvl8pPr>
            <a:lvl9pPr marL="1828800" algn="ctr" rtl="0" fontAlgn="base">
              <a:spcBef>
                <a:spcPct val="0"/>
              </a:spcBef>
              <a:spcAft>
                <a:spcPct val="0"/>
              </a:spcAft>
              <a:defRPr sz="3600">
                <a:solidFill>
                  <a:schemeClr val="tx2"/>
                </a:solidFill>
                <a:latin typeface="Garamond" pitchFamily="18" charset="0"/>
              </a:defRPr>
            </a:lvl9pPr>
          </a:lstStyle>
          <a:p>
            <a:r>
              <a:rPr lang="en-US" sz="4000" kern="0" dirty="0">
                <a:solidFill>
                  <a:schemeClr val="tx1"/>
                </a:solidFill>
              </a:rPr>
              <a:t>Input Parameters</a:t>
            </a:r>
            <a:endParaRPr lang="en-US" sz="2000" kern="0" dirty="0">
              <a:solidFill>
                <a:schemeClr val="tx1"/>
              </a:solidFill>
            </a:endParaRPr>
          </a:p>
        </p:txBody>
      </p:sp>
      <p:sp>
        <p:nvSpPr>
          <p:cNvPr id="31" name="Line 4"/>
          <p:cNvSpPr>
            <a:spLocks noChangeShapeType="1"/>
          </p:cNvSpPr>
          <p:nvPr/>
        </p:nvSpPr>
        <p:spPr bwMode="auto">
          <a:xfrm>
            <a:off x="530810" y="1157426"/>
            <a:ext cx="9129713"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itchFamily="34" charset="0"/>
            </a:endParaRPr>
          </a:p>
        </p:txBody>
      </p:sp>
    </p:spTree>
    <p:extLst>
      <p:ext uri="{BB962C8B-B14F-4D97-AF65-F5344CB8AC3E}">
        <p14:creationId xmlns:p14="http://schemas.microsoft.com/office/powerpoint/2010/main" val="2086318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18294" y="1256299"/>
            <a:ext cx="9297206" cy="5511262"/>
          </a:xfrm>
          <a:prstGeom prst="rect">
            <a:avLst/>
          </a:prstGeom>
        </p:spPr>
      </p:pic>
      <p:sp>
        <p:nvSpPr>
          <p:cNvPr id="7" name="Line 24"/>
          <p:cNvSpPr>
            <a:spLocks noChangeShapeType="1"/>
          </p:cNvSpPr>
          <p:nvPr/>
        </p:nvSpPr>
        <p:spPr bwMode="auto">
          <a:xfrm>
            <a:off x="1214438" y="952749"/>
            <a:ext cx="8115300" cy="0"/>
          </a:xfrm>
          <a:prstGeom prst="line">
            <a:avLst/>
          </a:prstGeom>
          <a:noFill/>
          <a:ln w="12700">
            <a:solidFill>
              <a:srgbClr val="FF0000"/>
            </a:solidFill>
            <a:round/>
            <a:headEnd/>
            <a:tailEnd/>
          </a:ln>
        </p:spPr>
        <p:txBody>
          <a:bodyPr wrap="none" anchor="ctr"/>
          <a:lstStyle/>
          <a:p>
            <a:pPr fontAlgn="auto">
              <a:spcBef>
                <a:spcPts val="0"/>
              </a:spcBef>
              <a:spcAft>
                <a:spcPts val="0"/>
              </a:spcAft>
            </a:pPr>
            <a:endParaRPr lang="en-US" sz="1800">
              <a:solidFill>
                <a:prstClr val="black"/>
              </a:solidFill>
              <a:latin typeface="Calibri" panose="020F0502020204030204"/>
            </a:endParaRPr>
          </a:p>
        </p:txBody>
      </p:sp>
      <p:sp>
        <p:nvSpPr>
          <p:cNvPr id="8" name="Rectangle 7"/>
          <p:cNvSpPr>
            <a:spLocks noChangeArrowheads="1"/>
          </p:cNvSpPr>
          <p:nvPr/>
        </p:nvSpPr>
        <p:spPr bwMode="auto">
          <a:xfrm>
            <a:off x="1342209" y="72546"/>
            <a:ext cx="7916091" cy="831221"/>
          </a:xfrm>
          <a:prstGeom prst="rect">
            <a:avLst/>
          </a:prstGeom>
          <a:noFill/>
          <a:ln w="9525">
            <a:noFill/>
            <a:miter lim="800000"/>
            <a:headEnd/>
            <a:tailEnd/>
          </a:ln>
        </p:spPr>
        <p:txBody>
          <a:bodyPr anchor="ctr"/>
          <a:lstStyle/>
          <a:p>
            <a:pPr algn="ctr" fontAlgn="auto">
              <a:lnSpc>
                <a:spcPct val="85000"/>
              </a:lnSpc>
              <a:spcBef>
                <a:spcPts val="0"/>
              </a:spcBef>
              <a:spcAft>
                <a:spcPts val="0"/>
              </a:spcAft>
            </a:pPr>
            <a:r>
              <a:rPr lang="en-US" sz="3600" dirty="0">
                <a:solidFill>
                  <a:prstClr val="black"/>
                </a:solidFill>
                <a:latin typeface="+mn-lt"/>
              </a:rPr>
              <a:t>Calibration Examples</a:t>
            </a:r>
          </a:p>
          <a:p>
            <a:pPr algn="ctr" fontAlgn="auto">
              <a:lnSpc>
                <a:spcPct val="85000"/>
              </a:lnSpc>
              <a:spcBef>
                <a:spcPts val="0"/>
              </a:spcBef>
              <a:spcAft>
                <a:spcPts val="0"/>
              </a:spcAft>
            </a:pPr>
            <a:r>
              <a:rPr lang="en-US" sz="2800" dirty="0">
                <a:solidFill>
                  <a:prstClr val="black"/>
                </a:solidFill>
                <a:latin typeface="+mn-lt"/>
              </a:rPr>
              <a:t>HPV Prevalence (LMIC)</a:t>
            </a:r>
            <a:endParaRPr lang="en-US" sz="3200" dirty="0">
              <a:solidFill>
                <a:prstClr val="black"/>
              </a:solidFill>
              <a:latin typeface="+mn-lt"/>
            </a:endParaRPr>
          </a:p>
        </p:txBody>
      </p:sp>
    </p:spTree>
    <p:extLst>
      <p:ext uri="{BB962C8B-B14F-4D97-AF65-F5344CB8AC3E}">
        <p14:creationId xmlns:p14="http://schemas.microsoft.com/office/powerpoint/2010/main" val="3485121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34128" y="1453093"/>
            <a:ext cx="9181372" cy="4999153"/>
          </a:xfrm>
          <a:prstGeom prst="rect">
            <a:avLst/>
          </a:prstGeom>
        </p:spPr>
      </p:pic>
      <p:sp>
        <p:nvSpPr>
          <p:cNvPr id="7" name="Line 24"/>
          <p:cNvSpPr>
            <a:spLocks noChangeShapeType="1"/>
          </p:cNvSpPr>
          <p:nvPr/>
        </p:nvSpPr>
        <p:spPr bwMode="auto">
          <a:xfrm>
            <a:off x="1214438" y="952749"/>
            <a:ext cx="8115300" cy="0"/>
          </a:xfrm>
          <a:prstGeom prst="line">
            <a:avLst/>
          </a:prstGeom>
          <a:noFill/>
          <a:ln w="12700">
            <a:solidFill>
              <a:srgbClr val="FF0000"/>
            </a:solidFill>
            <a:round/>
            <a:headEnd/>
            <a:tailEnd/>
          </a:ln>
        </p:spPr>
        <p:txBody>
          <a:bodyPr wrap="none" anchor="ctr"/>
          <a:lstStyle/>
          <a:p>
            <a:pPr fontAlgn="auto">
              <a:spcBef>
                <a:spcPts val="0"/>
              </a:spcBef>
              <a:spcAft>
                <a:spcPts val="0"/>
              </a:spcAft>
            </a:pPr>
            <a:endParaRPr lang="en-US" sz="1800">
              <a:solidFill>
                <a:prstClr val="black"/>
              </a:solidFill>
              <a:latin typeface="Calibri" panose="020F0502020204030204"/>
            </a:endParaRPr>
          </a:p>
        </p:txBody>
      </p:sp>
      <p:sp>
        <p:nvSpPr>
          <p:cNvPr id="8" name="Rectangle 7"/>
          <p:cNvSpPr>
            <a:spLocks noChangeArrowheads="1"/>
          </p:cNvSpPr>
          <p:nvPr/>
        </p:nvSpPr>
        <p:spPr bwMode="auto">
          <a:xfrm>
            <a:off x="1342209" y="72546"/>
            <a:ext cx="7916091" cy="831221"/>
          </a:xfrm>
          <a:prstGeom prst="rect">
            <a:avLst/>
          </a:prstGeom>
          <a:noFill/>
          <a:ln w="9525">
            <a:noFill/>
            <a:miter lim="800000"/>
            <a:headEnd/>
            <a:tailEnd/>
          </a:ln>
        </p:spPr>
        <p:txBody>
          <a:bodyPr anchor="ctr"/>
          <a:lstStyle/>
          <a:p>
            <a:pPr algn="ctr" fontAlgn="auto">
              <a:lnSpc>
                <a:spcPct val="85000"/>
              </a:lnSpc>
              <a:spcBef>
                <a:spcPts val="0"/>
              </a:spcBef>
              <a:spcAft>
                <a:spcPts val="0"/>
              </a:spcAft>
            </a:pPr>
            <a:r>
              <a:rPr lang="en-US" sz="3600" dirty="0">
                <a:solidFill>
                  <a:prstClr val="black"/>
                </a:solidFill>
                <a:latin typeface="+mn-lt"/>
              </a:rPr>
              <a:t>Calibration Examples</a:t>
            </a:r>
          </a:p>
          <a:p>
            <a:pPr algn="ctr" fontAlgn="auto">
              <a:lnSpc>
                <a:spcPct val="85000"/>
              </a:lnSpc>
              <a:spcBef>
                <a:spcPts val="0"/>
              </a:spcBef>
              <a:spcAft>
                <a:spcPts val="0"/>
              </a:spcAft>
            </a:pPr>
            <a:r>
              <a:rPr lang="en-US" sz="2800" dirty="0">
                <a:solidFill>
                  <a:prstClr val="black"/>
                </a:solidFill>
                <a:latin typeface="+mn-lt"/>
              </a:rPr>
              <a:t>CC Incidence (LMIC)</a:t>
            </a:r>
            <a:endParaRPr lang="en-US" sz="3200" dirty="0">
              <a:solidFill>
                <a:prstClr val="black"/>
              </a:solidFill>
              <a:latin typeface="+mn-lt"/>
            </a:endParaRPr>
          </a:p>
        </p:txBody>
      </p:sp>
    </p:spTree>
    <p:extLst>
      <p:ext uri="{BB962C8B-B14F-4D97-AF65-F5344CB8AC3E}">
        <p14:creationId xmlns:p14="http://schemas.microsoft.com/office/powerpoint/2010/main" val="1522453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0113" y="1837678"/>
            <a:ext cx="8486775" cy="4288486"/>
          </a:xfrm>
        </p:spPr>
        <p:txBody>
          <a:bodyPr/>
          <a:lstStyle/>
          <a:p>
            <a:pPr>
              <a:buFont typeface="Wingdings" panose="05000000000000000000" pitchFamily="2" charset="2"/>
              <a:buChar char="§"/>
            </a:pPr>
            <a:r>
              <a:rPr lang="en-US" dirty="0"/>
              <a:t>No intervention</a:t>
            </a:r>
          </a:p>
          <a:p>
            <a:pPr>
              <a:buFont typeface="Wingdings" panose="05000000000000000000" pitchFamily="2" charset="2"/>
              <a:buChar char="§"/>
            </a:pPr>
            <a:r>
              <a:rPr lang="en-US" dirty="0"/>
              <a:t>HPV vaccination (female adolescent)</a:t>
            </a:r>
          </a:p>
          <a:p>
            <a:pPr lvl="1">
              <a:spcBef>
                <a:spcPts val="0"/>
              </a:spcBef>
              <a:buFont typeface="Wingdings" panose="05000000000000000000" pitchFamily="2" charset="2"/>
              <a:buChar char="§"/>
            </a:pPr>
            <a:r>
              <a:rPr lang="en-US" sz="2200" dirty="0"/>
              <a:t>1 dose</a:t>
            </a:r>
          </a:p>
          <a:p>
            <a:pPr lvl="1">
              <a:spcBef>
                <a:spcPts val="0"/>
              </a:spcBef>
              <a:buFont typeface="Wingdings" panose="05000000000000000000" pitchFamily="2" charset="2"/>
              <a:buChar char="§"/>
            </a:pPr>
            <a:r>
              <a:rPr lang="en-US" sz="2200" dirty="0"/>
              <a:t>2 doses</a:t>
            </a:r>
          </a:p>
          <a:p>
            <a:pPr>
              <a:lnSpc>
                <a:spcPct val="150000"/>
              </a:lnSpc>
              <a:buFont typeface="Wingdings" panose="05000000000000000000" pitchFamily="2" charset="2"/>
              <a:buChar char="§"/>
            </a:pPr>
            <a:r>
              <a:rPr lang="en-US" dirty="0"/>
              <a:t>Screening alone</a:t>
            </a:r>
          </a:p>
          <a:p>
            <a:pPr>
              <a:buFont typeface="Wingdings" panose="05000000000000000000" pitchFamily="2" charset="2"/>
              <a:buChar char="§"/>
            </a:pPr>
            <a:r>
              <a:rPr lang="en-US" dirty="0"/>
              <a:t>Combined HPV vaccination (adolescence) and screening (adulthood)</a:t>
            </a:r>
          </a:p>
        </p:txBody>
      </p:sp>
      <p:sp>
        <p:nvSpPr>
          <p:cNvPr id="6" name="Rectangle 2"/>
          <p:cNvSpPr>
            <a:spLocks noGrp="1" noChangeArrowheads="1"/>
          </p:cNvSpPr>
          <p:nvPr>
            <p:ph type="title"/>
          </p:nvPr>
        </p:nvSpPr>
        <p:spPr>
          <a:xfrm>
            <a:off x="771525" y="307340"/>
            <a:ext cx="8743950" cy="990600"/>
          </a:xfrm>
        </p:spPr>
        <p:txBody>
          <a:bodyPr/>
          <a:lstStyle/>
          <a:p>
            <a:r>
              <a:rPr lang="en-US" sz="4000" dirty="0">
                <a:latin typeface="Calibri" pitchFamily="34" charset="0"/>
              </a:rPr>
              <a:t>Strategies</a:t>
            </a:r>
            <a:endParaRPr lang="en-US" dirty="0">
              <a:latin typeface="Calibri" pitchFamily="34" charset="0"/>
            </a:endParaRPr>
          </a:p>
        </p:txBody>
      </p:sp>
      <p:sp>
        <p:nvSpPr>
          <p:cNvPr id="7" name="Line 4"/>
          <p:cNvSpPr>
            <a:spLocks noChangeShapeType="1"/>
          </p:cNvSpPr>
          <p:nvPr/>
        </p:nvSpPr>
        <p:spPr bwMode="auto">
          <a:xfrm>
            <a:off x="495300" y="1485900"/>
            <a:ext cx="9129713"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Calibri" pitchFamily="34" charset="0"/>
            </a:endParaRPr>
          </a:p>
        </p:txBody>
      </p:sp>
      <p:sp>
        <p:nvSpPr>
          <p:cNvPr id="14" name="Rectangle 13"/>
          <p:cNvSpPr/>
          <p:nvPr/>
        </p:nvSpPr>
        <p:spPr bwMode="auto">
          <a:xfrm>
            <a:off x="683581" y="3808520"/>
            <a:ext cx="3941685" cy="136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solidFill>
                <a:srgbClr val="000000"/>
              </a:solidFill>
            </a:endParaRPr>
          </a:p>
        </p:txBody>
      </p:sp>
    </p:spTree>
    <p:extLst>
      <p:ext uri="{BB962C8B-B14F-4D97-AF65-F5344CB8AC3E}">
        <p14:creationId xmlns:p14="http://schemas.microsoft.com/office/powerpoint/2010/main" val="3584423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2920754" y="3932810"/>
            <a:ext cx="3728621" cy="1065320"/>
          </a:xfrm>
          <a:prstGeom prst="rect">
            <a:avLst/>
          </a:prstGeom>
          <a:solidFill>
            <a:schemeClr val="bg1">
              <a:lumMod val="95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pPr>
            <a:endParaRPr kumimoji="0" lang="en-US" sz="1200" b="0" i="0" u="none" strike="noStrike" cap="none" normalizeH="0" baseline="0">
              <a:ln>
                <a:noFill/>
              </a:ln>
              <a:solidFill>
                <a:schemeClr val="tx1"/>
              </a:solidFill>
              <a:effectLst/>
              <a:latin typeface="Garamond" pitchFamily="18" charset="0"/>
            </a:endParaRPr>
          </a:p>
        </p:txBody>
      </p:sp>
      <p:sp>
        <p:nvSpPr>
          <p:cNvPr id="3" name="Content Placeholder 2"/>
          <p:cNvSpPr>
            <a:spLocks noGrp="1"/>
          </p:cNvSpPr>
          <p:nvPr>
            <p:ph idx="1"/>
          </p:nvPr>
        </p:nvSpPr>
        <p:spPr>
          <a:xfrm>
            <a:off x="900113" y="1837678"/>
            <a:ext cx="8486775" cy="4288486"/>
          </a:xfrm>
        </p:spPr>
        <p:txBody>
          <a:bodyPr/>
          <a:lstStyle/>
          <a:p>
            <a:pPr>
              <a:buFont typeface="Wingdings" panose="05000000000000000000" pitchFamily="2" charset="2"/>
              <a:buChar char="§"/>
            </a:pPr>
            <a:r>
              <a:rPr lang="en-US" dirty="0"/>
              <a:t>Reductions in lifetime cervical cancer risk, mortality</a:t>
            </a:r>
          </a:p>
          <a:p>
            <a:pPr>
              <a:buFont typeface="Wingdings" panose="05000000000000000000" pitchFamily="2" charset="2"/>
              <a:buChar char="§"/>
            </a:pPr>
            <a:r>
              <a:rPr lang="en-US" dirty="0"/>
              <a:t>Life expectancy gains</a:t>
            </a:r>
          </a:p>
          <a:p>
            <a:pPr>
              <a:buFont typeface="Wingdings" panose="05000000000000000000" pitchFamily="2" charset="2"/>
              <a:buChar char="§"/>
            </a:pPr>
            <a:r>
              <a:rPr lang="en-US" dirty="0"/>
              <a:t>Lifetime costs</a:t>
            </a:r>
          </a:p>
          <a:p>
            <a:pPr>
              <a:buFont typeface="Wingdings" panose="05000000000000000000" pitchFamily="2" charset="2"/>
              <a:buChar char="§"/>
            </a:pPr>
            <a:r>
              <a:rPr lang="en-US" dirty="0"/>
              <a:t>Incremental cost-effectiveness ratios </a:t>
            </a:r>
            <a:r>
              <a:rPr lang="en-US" sz="2000" dirty="0"/>
              <a:t>(cost per YLS)</a:t>
            </a:r>
            <a:r>
              <a:rPr lang="en-US" dirty="0"/>
              <a:t>:</a:t>
            </a:r>
          </a:p>
        </p:txBody>
      </p:sp>
      <p:sp>
        <p:nvSpPr>
          <p:cNvPr id="6" name="Rectangle 2"/>
          <p:cNvSpPr>
            <a:spLocks noGrp="1" noChangeArrowheads="1"/>
          </p:cNvSpPr>
          <p:nvPr>
            <p:ph type="title"/>
          </p:nvPr>
        </p:nvSpPr>
        <p:spPr>
          <a:xfrm>
            <a:off x="771525" y="307340"/>
            <a:ext cx="8743950" cy="990600"/>
          </a:xfrm>
        </p:spPr>
        <p:txBody>
          <a:bodyPr/>
          <a:lstStyle/>
          <a:p>
            <a:r>
              <a:rPr lang="en-US" sz="4000" dirty="0">
                <a:latin typeface="Calibri" pitchFamily="34" charset="0"/>
              </a:rPr>
              <a:t>Model Outcomes</a:t>
            </a:r>
            <a:endParaRPr lang="en-US" dirty="0">
              <a:latin typeface="Calibri" pitchFamily="34" charset="0"/>
            </a:endParaRPr>
          </a:p>
        </p:txBody>
      </p:sp>
      <p:sp>
        <p:nvSpPr>
          <p:cNvPr id="7" name="Line 4"/>
          <p:cNvSpPr>
            <a:spLocks noChangeShapeType="1"/>
          </p:cNvSpPr>
          <p:nvPr/>
        </p:nvSpPr>
        <p:spPr bwMode="auto">
          <a:xfrm>
            <a:off x="495300" y="1485900"/>
            <a:ext cx="9129713"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itchFamily="34" charset="0"/>
            </a:endParaRPr>
          </a:p>
        </p:txBody>
      </p:sp>
      <p:grpSp>
        <p:nvGrpSpPr>
          <p:cNvPr id="8" name="Group 7"/>
          <p:cNvGrpSpPr/>
          <p:nvPr/>
        </p:nvGrpSpPr>
        <p:grpSpPr>
          <a:xfrm>
            <a:off x="2884464" y="3959439"/>
            <a:ext cx="3710718" cy="976545"/>
            <a:chOff x="3291839" y="3169920"/>
            <a:chExt cx="4623435" cy="1197222"/>
          </a:xfrm>
        </p:grpSpPr>
        <p:sp>
          <p:nvSpPr>
            <p:cNvPr id="9" name="Line 3"/>
            <p:cNvSpPr>
              <a:spLocks noChangeShapeType="1"/>
            </p:cNvSpPr>
            <p:nvPr/>
          </p:nvSpPr>
          <p:spPr bwMode="auto">
            <a:xfrm flipV="1">
              <a:off x="3547218" y="3766457"/>
              <a:ext cx="4081617"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050"/>
            </a:p>
          </p:txBody>
        </p:sp>
        <p:sp>
          <p:nvSpPr>
            <p:cNvPr id="10" name="Rectangle 4"/>
            <p:cNvSpPr>
              <a:spLocks noChangeArrowheads="1"/>
            </p:cNvSpPr>
            <p:nvPr/>
          </p:nvSpPr>
          <p:spPr bwMode="auto">
            <a:xfrm>
              <a:off x="3627120" y="3169920"/>
              <a:ext cx="3947160" cy="572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p>
              <a:pPr algn="ctr">
                <a:spcBef>
                  <a:spcPct val="20000"/>
                </a:spcBef>
              </a:pPr>
              <a:r>
                <a:rPr lang="en-US" sz="2400" dirty="0">
                  <a:latin typeface="Calibri" panose="020F0502020204030204" pitchFamily="34" charset="0"/>
                </a:rPr>
                <a:t>Net increase in </a:t>
              </a:r>
              <a:r>
                <a:rPr lang="en-US" sz="2400" b="1" dirty="0">
                  <a:solidFill>
                    <a:srgbClr val="FF0000"/>
                  </a:solidFill>
                  <a:latin typeface="Calibri" panose="020F0502020204030204" pitchFamily="34" charset="0"/>
                </a:rPr>
                <a:t>cost</a:t>
              </a:r>
            </a:p>
          </p:txBody>
        </p:sp>
        <p:sp>
          <p:nvSpPr>
            <p:cNvPr id="11" name="Rectangle 5"/>
            <p:cNvSpPr>
              <a:spLocks noChangeArrowheads="1"/>
            </p:cNvSpPr>
            <p:nvPr/>
          </p:nvSpPr>
          <p:spPr bwMode="auto">
            <a:xfrm>
              <a:off x="3291839" y="3794760"/>
              <a:ext cx="4623435" cy="572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p>
              <a:pPr algn="ctr"/>
              <a:r>
                <a:rPr lang="en-US" sz="2400" dirty="0">
                  <a:latin typeface="Calibri" panose="020F0502020204030204" pitchFamily="34" charset="0"/>
                </a:rPr>
                <a:t>Net gain in health </a:t>
              </a:r>
              <a:r>
                <a:rPr lang="en-US" sz="2400" b="1" dirty="0">
                  <a:solidFill>
                    <a:srgbClr val="0070C0"/>
                  </a:solidFill>
                  <a:latin typeface="Calibri" panose="020F0502020204030204" pitchFamily="34" charset="0"/>
                </a:rPr>
                <a:t>effect</a:t>
              </a:r>
            </a:p>
          </p:txBody>
        </p:sp>
      </p:grpSp>
      <p:sp>
        <p:nvSpPr>
          <p:cNvPr id="12" name="Rectangle 11"/>
          <p:cNvSpPr/>
          <p:nvPr/>
        </p:nvSpPr>
        <p:spPr>
          <a:xfrm>
            <a:off x="751829" y="5177519"/>
            <a:ext cx="8818300" cy="729430"/>
          </a:xfrm>
          <a:prstGeom prst="rect">
            <a:avLst/>
          </a:prstGeom>
        </p:spPr>
        <p:txBody>
          <a:bodyPr wrap="square">
            <a:spAutoFit/>
          </a:bodyPr>
          <a:lstStyle/>
          <a:p>
            <a:pPr lvl="1"/>
            <a:r>
              <a:rPr lang="en-US" altLang="en-US" sz="1800" dirty="0">
                <a:latin typeface="Calibri" panose="020F0502020204030204" pitchFamily="34" charset="0"/>
              </a:rPr>
              <a:t>1x GDP per capita for </a:t>
            </a:r>
            <a:r>
              <a:rPr lang="en-US" altLang="en-US" sz="1800" i="1" dirty="0">
                <a:latin typeface="Calibri" panose="020F0502020204030204" pitchFamily="34" charset="0"/>
              </a:rPr>
              <a:t>very </a:t>
            </a:r>
            <a:r>
              <a:rPr lang="en-US" altLang="en-US" sz="1800" dirty="0">
                <a:latin typeface="Calibri" panose="020F0502020204030204" pitchFamily="34" charset="0"/>
              </a:rPr>
              <a:t>cost-effective interventions:  $12,240 (2019 USD)</a:t>
            </a:r>
          </a:p>
          <a:p>
            <a:pPr lvl="1"/>
            <a:endParaRPr lang="en-US" altLang="en-US" sz="1800" dirty="0">
              <a:latin typeface="Calibri" panose="020F0502020204030204" pitchFamily="34" charset="0"/>
            </a:endParaRPr>
          </a:p>
        </p:txBody>
      </p:sp>
      <p:sp>
        <p:nvSpPr>
          <p:cNvPr id="14" name="Rectangle 13"/>
          <p:cNvSpPr/>
          <p:nvPr/>
        </p:nvSpPr>
        <p:spPr bwMode="auto">
          <a:xfrm>
            <a:off x="683581" y="3808520"/>
            <a:ext cx="3941685" cy="136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pPr>
            <a:endParaRPr kumimoji="0" lang="en-US" sz="1200" b="0" i="0" u="none" strike="noStrike" cap="none" normalizeH="0" baseline="0">
              <a:ln>
                <a:noFill/>
              </a:ln>
              <a:solidFill>
                <a:schemeClr val="tx1"/>
              </a:solidFill>
              <a:effectLst/>
              <a:latin typeface="Garamond" pitchFamily="18" charset="0"/>
            </a:endParaRPr>
          </a:p>
        </p:txBody>
      </p:sp>
    </p:spTree>
    <p:extLst>
      <p:ext uri="{BB962C8B-B14F-4D97-AF65-F5344CB8AC3E}">
        <p14:creationId xmlns:p14="http://schemas.microsoft.com/office/powerpoint/2010/main" val="1401246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7890" name="Rectangle 2"/>
          <p:cNvSpPr>
            <a:spLocks noGrp="1" noChangeArrowheads="1"/>
          </p:cNvSpPr>
          <p:nvPr>
            <p:ph type="title"/>
          </p:nvPr>
        </p:nvSpPr>
        <p:spPr>
          <a:xfrm>
            <a:off x="771525" y="307340"/>
            <a:ext cx="8743950" cy="990600"/>
          </a:xfrm>
        </p:spPr>
        <p:txBody>
          <a:bodyPr/>
          <a:lstStyle/>
          <a:p>
            <a:r>
              <a:rPr lang="en-US" sz="4000" dirty="0">
                <a:latin typeface="Calibri" pitchFamily="34" charset="0"/>
              </a:rPr>
              <a:t>Objectives</a:t>
            </a:r>
            <a:endParaRPr lang="en-US" sz="3600" dirty="0">
              <a:latin typeface="Calibri" pitchFamily="34" charset="0"/>
            </a:endParaRPr>
          </a:p>
        </p:txBody>
      </p:sp>
      <p:sp>
        <p:nvSpPr>
          <p:cNvPr id="3237891" name="Rectangle 3"/>
          <p:cNvSpPr>
            <a:spLocks noGrp="1" noChangeArrowheads="1"/>
          </p:cNvSpPr>
          <p:nvPr>
            <p:ph type="body" idx="1"/>
          </p:nvPr>
        </p:nvSpPr>
        <p:spPr>
          <a:xfrm>
            <a:off x="688431" y="1955840"/>
            <a:ext cx="8872820" cy="4027214"/>
          </a:xfrm>
        </p:spPr>
        <p:txBody>
          <a:bodyPr/>
          <a:lstStyle/>
          <a:p>
            <a:pPr>
              <a:spcBef>
                <a:spcPts val="2400"/>
              </a:spcBef>
              <a:buClr>
                <a:schemeClr val="tx2"/>
              </a:buClr>
              <a:buFont typeface="Wingdings" pitchFamily="2" charset="2"/>
              <a:buChar char="§"/>
            </a:pPr>
            <a:r>
              <a:rPr lang="en-US" sz="2800" dirty="0"/>
              <a:t>To estimate the total </a:t>
            </a:r>
            <a:r>
              <a:rPr lang="en-US" sz="2800" i="1" dirty="0"/>
              <a:t>financial</a:t>
            </a:r>
            <a:r>
              <a:rPr lang="en-US" sz="2800" dirty="0"/>
              <a:t> and </a:t>
            </a:r>
            <a:r>
              <a:rPr lang="en-US" sz="2800" i="1" dirty="0"/>
              <a:t>economic</a:t>
            </a:r>
            <a:r>
              <a:rPr lang="en-US" sz="2800" dirty="0"/>
              <a:t> costs of HPV vaccination with one versus two doses, as well as cervical cancer screening, in Costa Rica’s public health care system</a:t>
            </a:r>
            <a:r>
              <a:rPr lang="en-US" sz="2800" dirty="0">
                <a:latin typeface="Calibri" pitchFamily="34" charset="0"/>
                <a:cs typeface="Times New Roman" pitchFamily="18" charset="0"/>
              </a:rPr>
              <a:t>.</a:t>
            </a:r>
          </a:p>
          <a:p>
            <a:pPr marL="798513" lvl="1" indent="-341313">
              <a:spcBef>
                <a:spcPts val="0"/>
              </a:spcBef>
              <a:buClr>
                <a:schemeClr val="tx2"/>
              </a:buClr>
              <a:buFont typeface="Wingdings" panose="05000000000000000000" pitchFamily="2" charset="2"/>
              <a:buChar char="Ø"/>
            </a:pPr>
            <a:r>
              <a:rPr lang="en-US" sz="2200" dirty="0">
                <a:cs typeface="Times New Roman" pitchFamily="18" charset="0"/>
              </a:rPr>
              <a:t>Financial costs:  actual expenditures on goods and services</a:t>
            </a:r>
          </a:p>
          <a:p>
            <a:pPr marL="798513" lvl="1" indent="-341313">
              <a:spcBef>
                <a:spcPts val="0"/>
              </a:spcBef>
              <a:buClr>
                <a:schemeClr val="tx2"/>
              </a:buClr>
              <a:buFont typeface="Wingdings" panose="05000000000000000000" pitchFamily="2" charset="2"/>
              <a:buChar char="Ø"/>
            </a:pPr>
            <a:r>
              <a:rPr lang="en-US" sz="2200" dirty="0">
                <a:cs typeface="Times New Roman" pitchFamily="18" charset="0"/>
              </a:rPr>
              <a:t>Economic costs:  opportunity cost of all resources used</a:t>
            </a:r>
          </a:p>
          <a:p>
            <a:pPr>
              <a:spcBef>
                <a:spcPts val="2400"/>
              </a:spcBef>
              <a:buClr>
                <a:schemeClr val="tx2"/>
              </a:buClr>
              <a:buFont typeface="Wingdings" pitchFamily="2" charset="2"/>
              <a:buChar char="§"/>
            </a:pPr>
            <a:r>
              <a:rPr lang="en-US" sz="2800" dirty="0"/>
              <a:t>To project the long-term </a:t>
            </a:r>
            <a:r>
              <a:rPr lang="en-US" sz="2800" i="1" dirty="0"/>
              <a:t>health and economic impact </a:t>
            </a:r>
            <a:r>
              <a:rPr lang="en-US" sz="2800" dirty="0"/>
              <a:t>and </a:t>
            </a:r>
            <a:r>
              <a:rPr lang="en-US" sz="2800" i="1" dirty="0"/>
              <a:t>value</a:t>
            </a:r>
            <a:r>
              <a:rPr lang="en-US" sz="2800" dirty="0"/>
              <a:t> (i.e., cost-effectiveness) of one versus two doses in the context of Costa Rica’s cervical cancer prevention program</a:t>
            </a:r>
            <a:r>
              <a:rPr lang="en-US" sz="2800" dirty="0">
                <a:latin typeface="Calibri" pitchFamily="34" charset="0"/>
                <a:cs typeface="Times New Roman" pitchFamily="18" charset="0"/>
              </a:rPr>
              <a:t>.</a:t>
            </a:r>
            <a:endParaRPr lang="en-US" sz="2800" dirty="0">
              <a:latin typeface="Calibri" pitchFamily="34" charset="0"/>
            </a:endParaRPr>
          </a:p>
        </p:txBody>
      </p:sp>
      <p:sp>
        <p:nvSpPr>
          <p:cNvPr id="5" name="Line 4"/>
          <p:cNvSpPr>
            <a:spLocks noChangeShapeType="1"/>
          </p:cNvSpPr>
          <p:nvPr/>
        </p:nvSpPr>
        <p:spPr bwMode="auto">
          <a:xfrm>
            <a:off x="495300" y="1485900"/>
            <a:ext cx="9129713"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itchFamily="34" charset="0"/>
            </a:endParaRPr>
          </a:p>
        </p:txBody>
      </p:sp>
    </p:spTree>
    <p:extLst>
      <p:ext uri="{BB962C8B-B14F-4D97-AF65-F5344CB8AC3E}">
        <p14:creationId xmlns:p14="http://schemas.microsoft.com/office/powerpoint/2010/main" val="1388089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0113" y="1837678"/>
            <a:ext cx="8486775" cy="4288486"/>
          </a:xfrm>
        </p:spPr>
        <p:txBody>
          <a:bodyPr/>
          <a:lstStyle/>
          <a:p>
            <a:pPr>
              <a:buFont typeface="Wingdings" panose="05000000000000000000" pitchFamily="2" charset="2"/>
              <a:buChar char="§"/>
            </a:pPr>
            <a:r>
              <a:rPr lang="en-US" dirty="0"/>
              <a:t>Vaccine uptake (by time, age, sex), completion</a:t>
            </a:r>
          </a:p>
          <a:p>
            <a:pPr>
              <a:buFont typeface="Wingdings" panose="05000000000000000000" pitchFamily="2" charset="2"/>
              <a:buChar char="§"/>
            </a:pPr>
            <a:r>
              <a:rPr lang="en-US" dirty="0"/>
              <a:t>Vaccine efficacy, duration, waning function</a:t>
            </a:r>
          </a:p>
          <a:p>
            <a:pPr>
              <a:buFont typeface="Wingdings" panose="05000000000000000000" pitchFamily="2" charset="2"/>
              <a:buChar char="§"/>
            </a:pPr>
            <a:r>
              <a:rPr lang="en-US" dirty="0"/>
              <a:t>Screening coverage (age, frequency, test), follow-up</a:t>
            </a:r>
          </a:p>
          <a:p>
            <a:pPr>
              <a:buFont typeface="Wingdings" panose="05000000000000000000" pitchFamily="2" charset="2"/>
              <a:buChar char="§"/>
            </a:pPr>
            <a:r>
              <a:rPr lang="en-US" dirty="0"/>
              <a:t>Cancer survival</a:t>
            </a:r>
          </a:p>
          <a:p>
            <a:pPr>
              <a:buFont typeface="Wingdings" panose="05000000000000000000" pitchFamily="2" charset="2"/>
              <a:buChar char="§"/>
            </a:pPr>
            <a:r>
              <a:rPr lang="en-US" dirty="0"/>
              <a:t>Costs</a:t>
            </a:r>
          </a:p>
        </p:txBody>
      </p:sp>
      <p:sp>
        <p:nvSpPr>
          <p:cNvPr id="6" name="Rectangle 2"/>
          <p:cNvSpPr>
            <a:spLocks noGrp="1" noChangeArrowheads="1"/>
          </p:cNvSpPr>
          <p:nvPr>
            <p:ph type="title"/>
          </p:nvPr>
        </p:nvSpPr>
        <p:spPr>
          <a:xfrm>
            <a:off x="771525" y="138665"/>
            <a:ext cx="8743950" cy="1192986"/>
          </a:xfrm>
        </p:spPr>
        <p:txBody>
          <a:bodyPr/>
          <a:lstStyle/>
          <a:p>
            <a:r>
              <a:rPr lang="en-US" sz="4000" dirty="0">
                <a:latin typeface="Calibri" pitchFamily="34" charset="0"/>
              </a:rPr>
              <a:t>Sensitivity Analyses</a:t>
            </a:r>
            <a:br>
              <a:rPr lang="en-US" sz="4000" dirty="0"/>
            </a:br>
            <a:r>
              <a:rPr lang="en-US" sz="2800" dirty="0"/>
              <a:t>(one versus two HPV vaccine doses)</a:t>
            </a:r>
            <a:endParaRPr lang="en-US" sz="3200" dirty="0">
              <a:latin typeface="Calibri" pitchFamily="34" charset="0"/>
            </a:endParaRPr>
          </a:p>
        </p:txBody>
      </p:sp>
      <p:sp>
        <p:nvSpPr>
          <p:cNvPr id="7" name="Line 4"/>
          <p:cNvSpPr>
            <a:spLocks noChangeShapeType="1"/>
          </p:cNvSpPr>
          <p:nvPr/>
        </p:nvSpPr>
        <p:spPr bwMode="auto">
          <a:xfrm>
            <a:off x="495300" y="1485900"/>
            <a:ext cx="9129713"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itchFamily="34" charset="0"/>
            </a:endParaRPr>
          </a:p>
        </p:txBody>
      </p:sp>
      <p:sp>
        <p:nvSpPr>
          <p:cNvPr id="14" name="Rectangle 13"/>
          <p:cNvSpPr/>
          <p:nvPr/>
        </p:nvSpPr>
        <p:spPr bwMode="auto">
          <a:xfrm>
            <a:off x="683581" y="3808520"/>
            <a:ext cx="3941685" cy="136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pPr>
            <a:endParaRPr kumimoji="0" lang="en-US" sz="1200" b="0" i="0" u="none" strike="noStrike" cap="none" normalizeH="0" baseline="0">
              <a:ln>
                <a:noFill/>
              </a:ln>
              <a:solidFill>
                <a:schemeClr val="tx1"/>
              </a:solidFill>
              <a:effectLst/>
              <a:latin typeface="Garamond" pitchFamily="18" charset="0"/>
            </a:endParaRPr>
          </a:p>
        </p:txBody>
      </p:sp>
    </p:spTree>
    <p:extLst>
      <p:ext uri="{BB962C8B-B14F-4D97-AF65-F5344CB8AC3E}">
        <p14:creationId xmlns:p14="http://schemas.microsoft.com/office/powerpoint/2010/main" val="70783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7891" name="Rectangle 3"/>
          <p:cNvSpPr>
            <a:spLocks noGrp="1" noChangeArrowheads="1"/>
          </p:cNvSpPr>
          <p:nvPr>
            <p:ph type="body" idx="1"/>
          </p:nvPr>
        </p:nvSpPr>
        <p:spPr>
          <a:xfrm>
            <a:off x="694996" y="1501770"/>
            <a:ext cx="8897007" cy="4027214"/>
          </a:xfrm>
        </p:spPr>
        <p:txBody>
          <a:bodyPr/>
          <a:lstStyle/>
          <a:p>
            <a:pPr>
              <a:spcBef>
                <a:spcPts val="600"/>
              </a:spcBef>
              <a:buClr>
                <a:schemeClr val="tx2"/>
              </a:buClr>
              <a:buFont typeface="Wingdings" pitchFamily="2" charset="2"/>
              <a:buChar char="§"/>
            </a:pPr>
            <a:r>
              <a:rPr lang="en-US" sz="2400" dirty="0">
                <a:cs typeface="Times New Roman" pitchFamily="18" charset="0"/>
              </a:rPr>
              <a:t>Establish procedures for documenting costs.</a:t>
            </a:r>
          </a:p>
          <a:p>
            <a:pPr lvl="1">
              <a:spcBef>
                <a:spcPts val="600"/>
              </a:spcBef>
              <a:buClr>
                <a:schemeClr val="tx2"/>
              </a:buClr>
              <a:buFont typeface="Calibri" panose="020F0502020204030204" pitchFamily="34" charset="0"/>
              <a:buChar char="–"/>
            </a:pPr>
            <a:r>
              <a:rPr lang="en-US" sz="2200" dirty="0">
                <a:cs typeface="Times New Roman" pitchFamily="18" charset="0"/>
              </a:rPr>
              <a:t>Ethics Review Board/IRB processes</a:t>
            </a:r>
          </a:p>
          <a:p>
            <a:pPr>
              <a:spcBef>
                <a:spcPts val="600"/>
              </a:spcBef>
              <a:buClr>
                <a:schemeClr val="tx2"/>
              </a:buClr>
              <a:buFont typeface="Wingdings" pitchFamily="2" charset="2"/>
              <a:buChar char="§"/>
            </a:pPr>
            <a:r>
              <a:rPr lang="en-US" sz="2400" dirty="0">
                <a:cs typeface="Times New Roman" pitchFamily="18" charset="0"/>
              </a:rPr>
              <a:t>Identify individuals who are familiar with processes of care within the health care system.</a:t>
            </a:r>
          </a:p>
          <a:p>
            <a:pPr>
              <a:spcBef>
                <a:spcPts val="600"/>
              </a:spcBef>
              <a:buClr>
                <a:schemeClr val="tx2"/>
              </a:buClr>
              <a:buFont typeface="Wingdings" pitchFamily="2" charset="2"/>
              <a:buChar char="§"/>
            </a:pPr>
            <a:r>
              <a:rPr lang="en-US" sz="2400" dirty="0">
                <a:cs typeface="Times New Roman" pitchFamily="18" charset="0"/>
              </a:rPr>
              <a:t>Outline processes for vaccine delivery and screening related procedures.</a:t>
            </a:r>
          </a:p>
          <a:p>
            <a:pPr>
              <a:spcBef>
                <a:spcPts val="600"/>
              </a:spcBef>
              <a:buClr>
                <a:schemeClr val="tx2"/>
              </a:buClr>
              <a:buFont typeface="Wingdings" pitchFamily="2" charset="2"/>
              <a:buChar char="§"/>
            </a:pPr>
            <a:r>
              <a:rPr lang="en-US" sz="2400" dirty="0">
                <a:cs typeface="Times New Roman" pitchFamily="18" charset="0"/>
              </a:rPr>
              <a:t>Compile costing data collection tools and key informant questionnaires.</a:t>
            </a:r>
          </a:p>
          <a:p>
            <a:pPr>
              <a:spcBef>
                <a:spcPts val="600"/>
              </a:spcBef>
              <a:buClr>
                <a:schemeClr val="tx2"/>
              </a:buClr>
              <a:buFont typeface="Wingdings" pitchFamily="2" charset="2"/>
              <a:buChar char="§"/>
            </a:pPr>
            <a:r>
              <a:rPr lang="en-US" sz="2400" dirty="0">
                <a:cs typeface="Times New Roman" pitchFamily="18" charset="0"/>
              </a:rPr>
              <a:t>Identify individuals to assist with cost data collection.</a:t>
            </a:r>
          </a:p>
          <a:p>
            <a:pPr>
              <a:spcBef>
                <a:spcPts val="600"/>
              </a:spcBef>
              <a:buClr>
                <a:schemeClr val="tx2"/>
              </a:buClr>
              <a:buFont typeface="Wingdings" pitchFamily="2" charset="2"/>
              <a:buChar char="§"/>
            </a:pPr>
            <a:r>
              <a:rPr lang="en-US" sz="2400" dirty="0">
                <a:cs typeface="Times New Roman" pitchFamily="18" charset="0"/>
              </a:rPr>
              <a:t>Determine sites for cost data collection.</a:t>
            </a:r>
          </a:p>
          <a:p>
            <a:pPr>
              <a:spcBef>
                <a:spcPts val="600"/>
              </a:spcBef>
              <a:buClr>
                <a:schemeClr val="tx2"/>
              </a:buClr>
              <a:buFont typeface="Wingdings" pitchFamily="2" charset="2"/>
              <a:buChar char="§"/>
            </a:pPr>
            <a:r>
              <a:rPr lang="en-US" sz="2400">
                <a:cs typeface="Times New Roman" pitchFamily="18" charset="0"/>
              </a:rPr>
              <a:t>Determine </a:t>
            </a:r>
            <a:r>
              <a:rPr lang="en-US" sz="2400" dirty="0">
                <a:cs typeface="Times New Roman" pitchFamily="18" charset="0"/>
              </a:rPr>
              <a:t>timeline for cost data collection.</a:t>
            </a:r>
          </a:p>
        </p:txBody>
      </p:sp>
      <p:sp>
        <p:nvSpPr>
          <p:cNvPr id="6" name="Rectangle 2"/>
          <p:cNvSpPr>
            <a:spLocks noGrp="1" noChangeArrowheads="1"/>
          </p:cNvSpPr>
          <p:nvPr>
            <p:ph type="title"/>
          </p:nvPr>
        </p:nvSpPr>
        <p:spPr>
          <a:xfrm>
            <a:off x="771525" y="104140"/>
            <a:ext cx="8743950" cy="990600"/>
          </a:xfrm>
        </p:spPr>
        <p:txBody>
          <a:bodyPr/>
          <a:lstStyle/>
          <a:p>
            <a:r>
              <a:rPr lang="en-US" sz="4000" dirty="0">
                <a:latin typeface="Calibri" pitchFamily="34" charset="0"/>
              </a:rPr>
              <a:t>Next Steps…</a:t>
            </a:r>
            <a:endParaRPr lang="en-US" sz="3600" dirty="0">
              <a:latin typeface="Calibri" pitchFamily="34" charset="0"/>
            </a:endParaRPr>
          </a:p>
        </p:txBody>
      </p:sp>
      <p:sp>
        <p:nvSpPr>
          <p:cNvPr id="7" name="Line 4"/>
          <p:cNvSpPr>
            <a:spLocks noChangeShapeType="1"/>
          </p:cNvSpPr>
          <p:nvPr/>
        </p:nvSpPr>
        <p:spPr bwMode="auto">
          <a:xfrm>
            <a:off x="495300" y="1244600"/>
            <a:ext cx="9129713"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itchFamily="34" charset="0"/>
            </a:endParaRPr>
          </a:p>
        </p:txBody>
      </p:sp>
    </p:spTree>
    <p:extLst>
      <p:ext uri="{BB962C8B-B14F-4D97-AF65-F5344CB8AC3E}">
        <p14:creationId xmlns:p14="http://schemas.microsoft.com/office/powerpoint/2010/main" val="2805635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7890" name="Rectangle 2"/>
          <p:cNvSpPr>
            <a:spLocks noGrp="1" noChangeArrowheads="1"/>
          </p:cNvSpPr>
          <p:nvPr>
            <p:ph type="title"/>
          </p:nvPr>
        </p:nvSpPr>
        <p:spPr>
          <a:xfrm>
            <a:off x="771525" y="307340"/>
            <a:ext cx="8743950" cy="990600"/>
          </a:xfrm>
        </p:spPr>
        <p:txBody>
          <a:bodyPr/>
          <a:lstStyle/>
          <a:p>
            <a:r>
              <a:rPr lang="en-US" sz="4000" dirty="0">
                <a:latin typeface="Calibri" pitchFamily="34" charset="0"/>
              </a:rPr>
              <a:t>Objectives</a:t>
            </a:r>
            <a:endParaRPr lang="en-US" sz="3600" dirty="0">
              <a:latin typeface="Calibri" pitchFamily="34" charset="0"/>
            </a:endParaRPr>
          </a:p>
        </p:txBody>
      </p:sp>
      <p:sp>
        <p:nvSpPr>
          <p:cNvPr id="3237891" name="Rectangle 3"/>
          <p:cNvSpPr>
            <a:spLocks noGrp="1" noChangeArrowheads="1"/>
          </p:cNvSpPr>
          <p:nvPr>
            <p:ph type="body" idx="1"/>
          </p:nvPr>
        </p:nvSpPr>
        <p:spPr>
          <a:xfrm>
            <a:off x="688431" y="1955840"/>
            <a:ext cx="8872820" cy="4027214"/>
          </a:xfrm>
        </p:spPr>
        <p:txBody>
          <a:bodyPr/>
          <a:lstStyle/>
          <a:p>
            <a:pPr>
              <a:spcBef>
                <a:spcPts val="2400"/>
              </a:spcBef>
              <a:buClr>
                <a:schemeClr val="tx2"/>
              </a:buClr>
              <a:buFont typeface="Wingdings" pitchFamily="2" charset="2"/>
              <a:buChar char="§"/>
            </a:pPr>
            <a:r>
              <a:rPr lang="en-US" dirty="0"/>
              <a:t>To estimate the total </a:t>
            </a:r>
            <a:r>
              <a:rPr lang="en-US" i="1" dirty="0"/>
              <a:t>financial</a:t>
            </a:r>
            <a:r>
              <a:rPr lang="en-US" dirty="0"/>
              <a:t> and </a:t>
            </a:r>
            <a:r>
              <a:rPr lang="en-US" i="1" dirty="0"/>
              <a:t>economic</a:t>
            </a:r>
            <a:r>
              <a:rPr lang="en-US" dirty="0"/>
              <a:t> costs of HPV vaccination with one versus two doses, as well as cervical cancer screening, in Costa Rica’s public health care system</a:t>
            </a:r>
            <a:r>
              <a:rPr lang="en-US" dirty="0">
                <a:cs typeface="Times New Roman" pitchFamily="18" charset="0"/>
              </a:rPr>
              <a:t>.</a:t>
            </a:r>
          </a:p>
          <a:p>
            <a:pPr marL="798513" lvl="1" indent="-341313">
              <a:spcBef>
                <a:spcPts val="0"/>
              </a:spcBef>
              <a:buClr>
                <a:schemeClr val="tx2"/>
              </a:buClr>
              <a:buFont typeface="Wingdings" panose="05000000000000000000" pitchFamily="2" charset="2"/>
              <a:buChar char="Ø"/>
            </a:pPr>
            <a:r>
              <a:rPr lang="en-US" sz="2200" dirty="0">
                <a:cs typeface="Times New Roman" pitchFamily="18" charset="0"/>
              </a:rPr>
              <a:t>Financial costs:  actual expenditures on goods and services</a:t>
            </a:r>
          </a:p>
          <a:p>
            <a:pPr marL="798513" lvl="1" indent="-341313">
              <a:spcBef>
                <a:spcPts val="0"/>
              </a:spcBef>
              <a:buClr>
                <a:schemeClr val="tx2"/>
              </a:buClr>
              <a:buFont typeface="Wingdings" panose="05000000000000000000" pitchFamily="2" charset="2"/>
              <a:buChar char="Ø"/>
            </a:pPr>
            <a:r>
              <a:rPr lang="en-US" sz="2200" dirty="0">
                <a:cs typeface="Times New Roman" pitchFamily="18" charset="0"/>
              </a:rPr>
              <a:t>Economic costs:  opportunity cost of all resources used</a:t>
            </a:r>
            <a:endParaRPr lang="en-US" sz="2200" dirty="0">
              <a:solidFill>
                <a:schemeClr val="bg1">
                  <a:lumMod val="75000"/>
                </a:schemeClr>
              </a:solidFill>
              <a:cs typeface="Times New Roman" pitchFamily="18" charset="0"/>
            </a:endParaRPr>
          </a:p>
          <a:p>
            <a:pPr>
              <a:spcBef>
                <a:spcPts val="2400"/>
              </a:spcBef>
              <a:buClr>
                <a:schemeClr val="accent3">
                  <a:lumMod val="75000"/>
                </a:schemeClr>
              </a:buClr>
              <a:buFont typeface="Wingdings" pitchFamily="2" charset="2"/>
              <a:buChar char="§"/>
            </a:pPr>
            <a:r>
              <a:rPr lang="en-US" sz="2800" dirty="0">
                <a:solidFill>
                  <a:schemeClr val="bg1">
                    <a:lumMod val="75000"/>
                  </a:schemeClr>
                </a:solidFill>
              </a:rPr>
              <a:t>To project the long-term </a:t>
            </a:r>
            <a:r>
              <a:rPr lang="en-US" sz="2800" i="1" dirty="0">
                <a:solidFill>
                  <a:schemeClr val="bg1">
                    <a:lumMod val="75000"/>
                  </a:schemeClr>
                </a:solidFill>
              </a:rPr>
              <a:t>health and economic impact </a:t>
            </a:r>
            <a:r>
              <a:rPr lang="en-US" sz="2800" dirty="0">
                <a:solidFill>
                  <a:schemeClr val="bg1">
                    <a:lumMod val="75000"/>
                  </a:schemeClr>
                </a:solidFill>
              </a:rPr>
              <a:t>and </a:t>
            </a:r>
            <a:r>
              <a:rPr lang="en-US" sz="2800" i="1" dirty="0">
                <a:solidFill>
                  <a:schemeClr val="bg1">
                    <a:lumMod val="75000"/>
                  </a:schemeClr>
                </a:solidFill>
              </a:rPr>
              <a:t>value</a:t>
            </a:r>
            <a:r>
              <a:rPr lang="en-US" sz="2800" dirty="0">
                <a:solidFill>
                  <a:schemeClr val="bg1">
                    <a:lumMod val="75000"/>
                  </a:schemeClr>
                </a:solidFill>
              </a:rPr>
              <a:t> (i.e., cost-effectiveness) of one versus two doses in the context of Costa Rica’s cervical cancer prevention program</a:t>
            </a:r>
            <a:r>
              <a:rPr lang="en-US" sz="2800" dirty="0">
                <a:solidFill>
                  <a:schemeClr val="bg1">
                    <a:lumMod val="75000"/>
                  </a:schemeClr>
                </a:solidFill>
                <a:latin typeface="Calibri" pitchFamily="34" charset="0"/>
                <a:cs typeface="Times New Roman" pitchFamily="18" charset="0"/>
              </a:rPr>
              <a:t>.</a:t>
            </a:r>
            <a:endParaRPr lang="en-US" sz="2800" dirty="0">
              <a:solidFill>
                <a:schemeClr val="bg1">
                  <a:lumMod val="75000"/>
                </a:schemeClr>
              </a:solidFill>
              <a:latin typeface="Calibri" pitchFamily="34" charset="0"/>
            </a:endParaRPr>
          </a:p>
        </p:txBody>
      </p:sp>
      <p:sp>
        <p:nvSpPr>
          <p:cNvPr id="5" name="Line 4"/>
          <p:cNvSpPr>
            <a:spLocks noChangeShapeType="1"/>
          </p:cNvSpPr>
          <p:nvPr/>
        </p:nvSpPr>
        <p:spPr bwMode="auto">
          <a:xfrm>
            <a:off x="495300" y="1485900"/>
            <a:ext cx="9129713"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itchFamily="34" charset="0"/>
            </a:endParaRPr>
          </a:p>
        </p:txBody>
      </p:sp>
    </p:spTree>
    <p:extLst>
      <p:ext uri="{BB962C8B-B14F-4D97-AF65-F5344CB8AC3E}">
        <p14:creationId xmlns:p14="http://schemas.microsoft.com/office/powerpoint/2010/main" val="735789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7891" name="Rectangle 3"/>
          <p:cNvSpPr>
            <a:spLocks noGrp="1" noChangeArrowheads="1"/>
          </p:cNvSpPr>
          <p:nvPr>
            <p:ph type="body" idx="1"/>
          </p:nvPr>
        </p:nvSpPr>
        <p:spPr>
          <a:xfrm>
            <a:off x="609600" y="1953086"/>
            <a:ext cx="9067800" cy="3863513"/>
          </a:xfrm>
        </p:spPr>
        <p:txBody>
          <a:bodyPr/>
          <a:lstStyle/>
          <a:p>
            <a:pPr marL="342900" lvl="1" indent="-342900">
              <a:spcBef>
                <a:spcPts val="300"/>
              </a:spcBef>
              <a:buClr>
                <a:schemeClr val="tx2"/>
              </a:buClr>
              <a:buFont typeface="Wingdings" pitchFamily="2" charset="2"/>
              <a:buChar char="§"/>
            </a:pPr>
            <a:r>
              <a:rPr lang="en-US" sz="2800" dirty="0">
                <a:latin typeface="Calibri" pitchFamily="34" charset="0"/>
              </a:rPr>
              <a:t>To measure and aggregate all resource ‘ingredients’ used to provide a service at the patient level.</a:t>
            </a:r>
          </a:p>
          <a:p>
            <a:pPr marL="742950" lvl="2" indent="-342900">
              <a:spcBef>
                <a:spcPts val="600"/>
              </a:spcBef>
              <a:buClr>
                <a:schemeClr val="tx2"/>
              </a:buClr>
              <a:buFontTx/>
              <a:buChar char="‒"/>
            </a:pPr>
            <a:r>
              <a:rPr lang="en-US" sz="2400" b="1" dirty="0">
                <a:latin typeface="Calibri" pitchFamily="34" charset="0"/>
              </a:rPr>
              <a:t>Direct medical costs</a:t>
            </a:r>
            <a:r>
              <a:rPr lang="en-US" sz="2400" dirty="0">
                <a:latin typeface="Calibri" pitchFamily="34" charset="0"/>
              </a:rPr>
              <a:t>:  Medical resources directly needed for the intervention (e.g., tests, drugs, supplies, personnel)</a:t>
            </a:r>
          </a:p>
          <a:p>
            <a:pPr marL="742950" lvl="2" indent="-342900">
              <a:spcBef>
                <a:spcPts val="300"/>
              </a:spcBef>
              <a:buClr>
                <a:schemeClr val="tx2"/>
              </a:buClr>
              <a:buFontTx/>
              <a:buChar char="‒"/>
            </a:pPr>
            <a:r>
              <a:rPr lang="en-US" sz="2400" b="1" dirty="0">
                <a:latin typeface="Calibri" pitchFamily="34" charset="0"/>
              </a:rPr>
              <a:t>Direct non-medical costs</a:t>
            </a:r>
            <a:r>
              <a:rPr lang="en-US" sz="2400" dirty="0">
                <a:latin typeface="Calibri" pitchFamily="34" charset="0"/>
              </a:rPr>
              <a:t>:  Resources consumed as part of intervention (e.g.,  patient transportation to/from clinic)</a:t>
            </a:r>
          </a:p>
          <a:p>
            <a:pPr marL="742950" lvl="2" indent="-342900">
              <a:spcBef>
                <a:spcPts val="300"/>
              </a:spcBef>
              <a:buClr>
                <a:schemeClr val="tx2"/>
              </a:buClr>
              <a:buFontTx/>
              <a:buChar char="‒"/>
            </a:pPr>
            <a:r>
              <a:rPr lang="en-US" sz="2400" b="1" dirty="0">
                <a:latin typeface="Calibri" pitchFamily="34" charset="0"/>
              </a:rPr>
              <a:t>Patient time costs</a:t>
            </a:r>
            <a:r>
              <a:rPr lang="en-US" sz="2400" dirty="0">
                <a:latin typeface="Calibri" pitchFamily="34" charset="0"/>
              </a:rPr>
              <a:t>:  Time spent traveling and waiting for or receiving care.</a:t>
            </a:r>
          </a:p>
          <a:p>
            <a:pPr marL="0" indent="0">
              <a:spcBef>
                <a:spcPts val="300"/>
              </a:spcBef>
              <a:buClr>
                <a:schemeClr val="tx2"/>
              </a:buClr>
              <a:buNone/>
            </a:pPr>
            <a:endParaRPr lang="en-US" sz="2800" dirty="0">
              <a:latin typeface="Calibri" pitchFamily="34" charset="0"/>
              <a:cs typeface="Times New Roman" pitchFamily="18" charset="0"/>
            </a:endParaRPr>
          </a:p>
        </p:txBody>
      </p:sp>
      <p:sp>
        <p:nvSpPr>
          <p:cNvPr id="6" name="Rectangle 2"/>
          <p:cNvSpPr>
            <a:spLocks noGrp="1" noChangeArrowheads="1"/>
          </p:cNvSpPr>
          <p:nvPr>
            <p:ph type="title"/>
          </p:nvPr>
        </p:nvSpPr>
        <p:spPr>
          <a:xfrm>
            <a:off x="771525" y="307340"/>
            <a:ext cx="8743950" cy="990600"/>
          </a:xfrm>
        </p:spPr>
        <p:txBody>
          <a:bodyPr/>
          <a:lstStyle/>
          <a:p>
            <a:r>
              <a:rPr lang="en-US" sz="4000" dirty="0">
                <a:latin typeface="Calibri" pitchFamily="34" charset="0"/>
              </a:rPr>
              <a:t>Methods:  Micro-Costing</a:t>
            </a:r>
            <a:endParaRPr lang="en-US" sz="3600" dirty="0">
              <a:latin typeface="Calibri" pitchFamily="34" charset="0"/>
            </a:endParaRPr>
          </a:p>
        </p:txBody>
      </p:sp>
      <p:sp>
        <p:nvSpPr>
          <p:cNvPr id="7" name="Line 4"/>
          <p:cNvSpPr>
            <a:spLocks noChangeShapeType="1"/>
          </p:cNvSpPr>
          <p:nvPr/>
        </p:nvSpPr>
        <p:spPr bwMode="auto">
          <a:xfrm>
            <a:off x="495300" y="1485900"/>
            <a:ext cx="9129713"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itchFamily="34" charset="0"/>
            </a:endParaRPr>
          </a:p>
        </p:txBody>
      </p:sp>
      <p:pic>
        <p:nvPicPr>
          <p:cNvPr id="8" name="Picture 7"/>
          <p:cNvPicPr>
            <a:picLocks noChangeAspect="1"/>
          </p:cNvPicPr>
          <p:nvPr/>
        </p:nvPicPr>
        <p:blipFill>
          <a:blip r:embed="rId3"/>
          <a:stretch>
            <a:fillRect/>
          </a:stretch>
        </p:blipFill>
        <p:spPr>
          <a:xfrm>
            <a:off x="8824403" y="6255307"/>
            <a:ext cx="1258759" cy="424702"/>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7553" y="6134470"/>
            <a:ext cx="3079461" cy="615892"/>
          </a:xfrm>
          <a:prstGeom prst="rect">
            <a:avLst/>
          </a:prstGeom>
        </p:spPr>
      </p:pic>
    </p:spTree>
    <p:extLst>
      <p:ext uri="{BB962C8B-B14F-4D97-AF65-F5344CB8AC3E}">
        <p14:creationId xmlns:p14="http://schemas.microsoft.com/office/powerpoint/2010/main" val="2742803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7891" name="Rectangle 3"/>
          <p:cNvSpPr>
            <a:spLocks noGrp="1" noChangeArrowheads="1"/>
          </p:cNvSpPr>
          <p:nvPr>
            <p:ph type="body" idx="1"/>
          </p:nvPr>
        </p:nvSpPr>
        <p:spPr>
          <a:xfrm>
            <a:off x="609600" y="1953086"/>
            <a:ext cx="9067800" cy="3863513"/>
          </a:xfrm>
        </p:spPr>
        <p:txBody>
          <a:bodyPr/>
          <a:lstStyle/>
          <a:p>
            <a:pPr marL="342900" lvl="1" indent="-342900">
              <a:spcBef>
                <a:spcPts val="600"/>
              </a:spcBef>
              <a:buClr>
                <a:schemeClr val="tx2"/>
              </a:buClr>
              <a:buFont typeface="Wingdings" pitchFamily="2" charset="2"/>
              <a:buChar char="§"/>
            </a:pPr>
            <a:r>
              <a:rPr lang="en-US" sz="2800" dirty="0">
                <a:latin typeface="Calibri" pitchFamily="34" charset="0"/>
              </a:rPr>
              <a:t>Key informant interviews</a:t>
            </a:r>
          </a:p>
          <a:p>
            <a:pPr marL="742950" lvl="2" indent="-342900">
              <a:spcBef>
                <a:spcPts val="600"/>
              </a:spcBef>
              <a:buClr>
                <a:schemeClr val="tx2"/>
              </a:buClr>
              <a:buFont typeface="Calibri" panose="020F0502020204030204" pitchFamily="34" charset="0"/>
              <a:buChar char="–"/>
            </a:pPr>
            <a:r>
              <a:rPr lang="en-US" sz="2000" dirty="0"/>
              <a:t>Regional, district level health officers</a:t>
            </a:r>
          </a:p>
          <a:p>
            <a:pPr marL="742950" lvl="2" indent="-342900">
              <a:spcBef>
                <a:spcPts val="600"/>
              </a:spcBef>
              <a:buClr>
                <a:schemeClr val="tx2"/>
              </a:buClr>
              <a:buFont typeface="Calibri" panose="020F0502020204030204" pitchFamily="34" charset="0"/>
              <a:buChar char="–"/>
            </a:pPr>
            <a:r>
              <a:rPr lang="en-US" sz="2000" dirty="0"/>
              <a:t>Program managers</a:t>
            </a:r>
          </a:p>
          <a:p>
            <a:pPr marL="742950" lvl="2" indent="-342900">
              <a:spcBef>
                <a:spcPts val="600"/>
              </a:spcBef>
              <a:buClr>
                <a:schemeClr val="tx2"/>
              </a:buClr>
              <a:buFont typeface="Calibri" panose="020F0502020204030204" pitchFamily="34" charset="0"/>
              <a:buChar char="–"/>
            </a:pPr>
            <a:r>
              <a:rPr lang="en-US" dirty="0"/>
              <a:t>Clinic </a:t>
            </a:r>
            <a:r>
              <a:rPr lang="en-US" sz="2000" dirty="0"/>
              <a:t>administrators</a:t>
            </a:r>
          </a:p>
          <a:p>
            <a:pPr marL="742950" lvl="2" indent="-342900">
              <a:spcBef>
                <a:spcPts val="600"/>
              </a:spcBef>
              <a:buClr>
                <a:schemeClr val="tx2"/>
              </a:buClr>
              <a:buFont typeface="Calibri" panose="020F0502020204030204" pitchFamily="34" charset="0"/>
              <a:buChar char="–"/>
            </a:pPr>
            <a:r>
              <a:rPr lang="en-US" dirty="0">
                <a:latin typeface="Calibri" pitchFamily="34" charset="0"/>
              </a:rPr>
              <a:t>Providers</a:t>
            </a:r>
          </a:p>
          <a:p>
            <a:pPr marL="742950" lvl="2" indent="-342900">
              <a:spcBef>
                <a:spcPts val="600"/>
              </a:spcBef>
              <a:buClr>
                <a:schemeClr val="tx2"/>
              </a:buClr>
              <a:buFont typeface="Calibri" panose="020F0502020204030204" pitchFamily="34" charset="0"/>
              <a:buChar char="–"/>
            </a:pPr>
            <a:r>
              <a:rPr lang="en-US" dirty="0"/>
              <a:t>Laboratory staff</a:t>
            </a:r>
          </a:p>
          <a:p>
            <a:pPr marL="342900" lvl="1" indent="-342900">
              <a:spcBef>
                <a:spcPts val="600"/>
              </a:spcBef>
              <a:buClr>
                <a:schemeClr val="tx2"/>
              </a:buClr>
              <a:buFont typeface="Wingdings" pitchFamily="2" charset="2"/>
              <a:buChar char="§"/>
            </a:pPr>
            <a:r>
              <a:rPr lang="en-US" sz="2800" dirty="0"/>
              <a:t>Budget spreadsheets</a:t>
            </a:r>
          </a:p>
          <a:p>
            <a:pPr marL="342900" lvl="1" indent="-342900">
              <a:spcBef>
                <a:spcPts val="600"/>
              </a:spcBef>
              <a:buClr>
                <a:schemeClr val="tx2"/>
              </a:buClr>
              <a:buFont typeface="Wingdings" pitchFamily="2" charset="2"/>
              <a:buChar char="§"/>
            </a:pPr>
            <a:r>
              <a:rPr lang="en-US" sz="2800" dirty="0">
                <a:latin typeface="Calibri" pitchFamily="34" charset="0"/>
              </a:rPr>
              <a:t>Invoices</a:t>
            </a:r>
          </a:p>
          <a:p>
            <a:pPr marL="342900" lvl="1" indent="-342900">
              <a:spcBef>
                <a:spcPts val="600"/>
              </a:spcBef>
              <a:buClr>
                <a:schemeClr val="tx2"/>
              </a:buClr>
              <a:buFont typeface="Wingdings" pitchFamily="2" charset="2"/>
              <a:buChar char="§"/>
            </a:pPr>
            <a:r>
              <a:rPr lang="en-US" sz="2800" dirty="0"/>
              <a:t>Direct observation/time in motion studies</a:t>
            </a:r>
            <a:endParaRPr lang="en-US" sz="2800" dirty="0">
              <a:latin typeface="Calibri" pitchFamily="34" charset="0"/>
            </a:endParaRPr>
          </a:p>
          <a:p>
            <a:pPr marL="742950" lvl="2" indent="-342900">
              <a:spcBef>
                <a:spcPts val="300"/>
              </a:spcBef>
              <a:buClr>
                <a:schemeClr val="tx2"/>
              </a:buClr>
              <a:buFont typeface="Wingdings" pitchFamily="2" charset="2"/>
              <a:buChar char="§"/>
            </a:pPr>
            <a:endParaRPr lang="en-US" sz="2800" dirty="0">
              <a:latin typeface="Calibri" pitchFamily="34" charset="0"/>
            </a:endParaRPr>
          </a:p>
          <a:p>
            <a:pPr marL="0" indent="0">
              <a:spcBef>
                <a:spcPts val="300"/>
              </a:spcBef>
              <a:buClr>
                <a:schemeClr val="tx2"/>
              </a:buClr>
              <a:buNone/>
            </a:pPr>
            <a:endParaRPr lang="en-US" sz="2800" dirty="0">
              <a:latin typeface="Calibri" pitchFamily="34" charset="0"/>
              <a:cs typeface="Times New Roman" pitchFamily="18" charset="0"/>
            </a:endParaRPr>
          </a:p>
        </p:txBody>
      </p:sp>
      <p:sp>
        <p:nvSpPr>
          <p:cNvPr id="6" name="Rectangle 2"/>
          <p:cNvSpPr>
            <a:spLocks noGrp="1" noChangeArrowheads="1"/>
          </p:cNvSpPr>
          <p:nvPr>
            <p:ph type="title"/>
          </p:nvPr>
        </p:nvSpPr>
        <p:spPr>
          <a:xfrm>
            <a:off x="771525" y="307340"/>
            <a:ext cx="8743950" cy="990600"/>
          </a:xfrm>
        </p:spPr>
        <p:txBody>
          <a:bodyPr/>
          <a:lstStyle/>
          <a:p>
            <a:r>
              <a:rPr lang="en-US" sz="4000" dirty="0">
                <a:latin typeface="Calibri" pitchFamily="34" charset="0"/>
              </a:rPr>
              <a:t>Methods:  Data Sources</a:t>
            </a:r>
            <a:endParaRPr lang="en-US" sz="3600" dirty="0">
              <a:latin typeface="Calibri" pitchFamily="34" charset="0"/>
            </a:endParaRPr>
          </a:p>
        </p:txBody>
      </p:sp>
      <p:sp>
        <p:nvSpPr>
          <p:cNvPr id="7" name="Line 4"/>
          <p:cNvSpPr>
            <a:spLocks noChangeShapeType="1"/>
          </p:cNvSpPr>
          <p:nvPr/>
        </p:nvSpPr>
        <p:spPr bwMode="auto">
          <a:xfrm>
            <a:off x="495300" y="1485900"/>
            <a:ext cx="9129713"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itchFamily="34" charset="0"/>
            </a:endParaRPr>
          </a:p>
        </p:txBody>
      </p:sp>
    </p:spTree>
    <p:extLst>
      <p:ext uri="{BB962C8B-B14F-4D97-AF65-F5344CB8AC3E}">
        <p14:creationId xmlns:p14="http://schemas.microsoft.com/office/powerpoint/2010/main" val="3448823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67696624"/>
              </p:ext>
            </p:extLst>
          </p:nvPr>
        </p:nvGraphicFramePr>
        <p:xfrm>
          <a:off x="495300" y="2120155"/>
          <a:ext cx="4323429" cy="3496701"/>
        </p:xfrm>
        <a:graphic>
          <a:graphicData uri="http://schemas.openxmlformats.org/drawingml/2006/table">
            <a:tbl>
              <a:tblPr firstRow="1" firstCol="1" bandRow="1">
                <a:tableStyleId>{3B4B98B0-60AC-42C2-AFA5-B58CD77FA1E5}</a:tableStyleId>
              </a:tblPr>
              <a:tblGrid>
                <a:gridCol w="4323429">
                  <a:extLst>
                    <a:ext uri="{9D8B030D-6E8A-4147-A177-3AD203B41FA5}">
                      <a16:colId xmlns:a16="http://schemas.microsoft.com/office/drawing/2014/main" val="20000"/>
                    </a:ext>
                  </a:extLst>
                </a:gridCol>
              </a:tblGrid>
              <a:tr h="377237">
                <a:tc>
                  <a:txBody>
                    <a:bodyPr/>
                    <a:lstStyle/>
                    <a:p>
                      <a:pPr marL="0" marR="0" algn="l">
                        <a:lnSpc>
                          <a:spcPct val="107000"/>
                        </a:lnSpc>
                        <a:spcBef>
                          <a:spcPts val="0"/>
                        </a:spcBef>
                        <a:spcAft>
                          <a:spcPts val="0"/>
                        </a:spcAft>
                      </a:pPr>
                      <a:r>
                        <a:rPr lang="en-US" sz="2000" dirty="0">
                          <a:effectLst/>
                          <a:latin typeface="Calibri" panose="020F0502020204030204" pitchFamily="34" charset="0"/>
                        </a:rPr>
                        <a:t>Capital costs</a:t>
                      </a:r>
                      <a:endParaRPr lang="en-US" sz="2000" b="1"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solidFill>
                  </a:tcPr>
                </a:tc>
                <a:extLst>
                  <a:ext uri="{0D108BD9-81ED-4DB2-BD59-A6C34878D82A}">
                    <a16:rowId xmlns:a16="http://schemas.microsoft.com/office/drawing/2014/main" val="10000"/>
                  </a:ext>
                </a:extLst>
              </a:tr>
              <a:tr h="377237">
                <a:tc>
                  <a:txBody>
                    <a:bodyPr/>
                    <a:lstStyle/>
                    <a:p>
                      <a:pPr marL="0" marR="0">
                        <a:lnSpc>
                          <a:spcPct val="107000"/>
                        </a:lnSpc>
                        <a:spcBef>
                          <a:spcPts val="0"/>
                        </a:spcBef>
                        <a:spcAft>
                          <a:spcPts val="0"/>
                        </a:spcAft>
                      </a:pPr>
                      <a:r>
                        <a:rPr lang="en-US" sz="2000" b="0" dirty="0">
                          <a:effectLst/>
                          <a:latin typeface="Calibri" panose="020F0502020204030204" pitchFamily="34" charset="0"/>
                        </a:rPr>
                        <a:t>Introduction costs</a:t>
                      </a:r>
                      <a:endParaRPr lang="en-US" sz="20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1"/>
                  </a:ext>
                </a:extLst>
              </a:tr>
              <a:tr h="377237">
                <a:tc>
                  <a:txBody>
                    <a:bodyPr/>
                    <a:lstStyle/>
                    <a:p>
                      <a:pPr marL="230188" marR="0" indent="0">
                        <a:lnSpc>
                          <a:spcPct val="107000"/>
                        </a:lnSpc>
                        <a:spcBef>
                          <a:spcPts val="0"/>
                        </a:spcBef>
                        <a:spcAft>
                          <a:spcPts val="0"/>
                        </a:spcAft>
                      </a:pPr>
                      <a:r>
                        <a:rPr lang="en-US" sz="2000" b="0" i="1" dirty="0">
                          <a:effectLst/>
                          <a:latin typeface="Calibri" panose="020F0502020204030204" pitchFamily="34" charset="0"/>
                        </a:rPr>
                        <a:t>Micro planning</a:t>
                      </a:r>
                      <a:endParaRPr lang="en-US" sz="2000" b="0" i="1"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2"/>
                  </a:ext>
                </a:extLst>
              </a:tr>
              <a:tr h="377237">
                <a:tc>
                  <a:txBody>
                    <a:bodyPr/>
                    <a:lstStyle/>
                    <a:p>
                      <a:pPr marL="230188" marR="0" indent="0">
                        <a:lnSpc>
                          <a:spcPct val="107000"/>
                        </a:lnSpc>
                        <a:spcBef>
                          <a:spcPts val="0"/>
                        </a:spcBef>
                        <a:spcAft>
                          <a:spcPts val="0"/>
                        </a:spcAft>
                      </a:pPr>
                      <a:r>
                        <a:rPr lang="en-US" sz="2000" b="0" i="1" dirty="0">
                          <a:effectLst/>
                          <a:latin typeface="Calibri" panose="020F0502020204030204" pitchFamily="34" charset="0"/>
                        </a:rPr>
                        <a:t>Training</a:t>
                      </a:r>
                      <a:endParaRPr lang="en-US" sz="2000" b="0" i="1"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3"/>
                  </a:ext>
                </a:extLst>
              </a:tr>
              <a:tr h="377237">
                <a:tc>
                  <a:txBody>
                    <a:bodyPr/>
                    <a:lstStyle/>
                    <a:p>
                      <a:pPr marL="230188" marR="0" indent="0">
                        <a:lnSpc>
                          <a:spcPct val="107000"/>
                        </a:lnSpc>
                        <a:spcBef>
                          <a:spcPts val="0"/>
                        </a:spcBef>
                        <a:spcAft>
                          <a:spcPts val="0"/>
                        </a:spcAft>
                      </a:pPr>
                      <a:r>
                        <a:rPr lang="en-US" sz="2000" b="0" i="1" dirty="0">
                          <a:effectLst/>
                          <a:latin typeface="Calibri" panose="020F0502020204030204" pitchFamily="34" charset="0"/>
                        </a:rPr>
                        <a:t>Initial social mobilization</a:t>
                      </a:r>
                      <a:endParaRPr lang="en-US" sz="2000" b="0" i="1"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4"/>
                  </a:ext>
                </a:extLst>
              </a:tr>
              <a:tr h="771998">
                <a:tc>
                  <a:txBody>
                    <a:bodyPr/>
                    <a:lstStyle/>
                    <a:p>
                      <a:pPr marL="230188" marR="0" indent="0">
                        <a:lnSpc>
                          <a:spcPct val="107000"/>
                        </a:lnSpc>
                        <a:spcBef>
                          <a:spcPts val="0"/>
                        </a:spcBef>
                        <a:spcAft>
                          <a:spcPts val="0"/>
                        </a:spcAft>
                      </a:pPr>
                      <a:r>
                        <a:rPr lang="en-US" sz="2000" b="0" i="1" dirty="0">
                          <a:effectLst/>
                          <a:latin typeface="Calibri" panose="020F0502020204030204" pitchFamily="34" charset="0"/>
                        </a:rPr>
                        <a:t>Initial information, education, communication (IEC) material</a:t>
                      </a:r>
                      <a:endParaRPr lang="en-US" sz="2000" b="0" i="1"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5"/>
                  </a:ext>
                </a:extLst>
              </a:tr>
              <a:tr h="377237">
                <a:tc>
                  <a:txBody>
                    <a:bodyPr/>
                    <a:lstStyle/>
                    <a:p>
                      <a:pPr marL="0" marR="0">
                        <a:lnSpc>
                          <a:spcPct val="107000"/>
                        </a:lnSpc>
                        <a:spcBef>
                          <a:spcPts val="0"/>
                        </a:spcBef>
                        <a:spcAft>
                          <a:spcPts val="0"/>
                        </a:spcAft>
                      </a:pPr>
                      <a:r>
                        <a:rPr lang="en-US" sz="2000" b="0" dirty="0">
                          <a:effectLst/>
                          <a:latin typeface="Calibri" panose="020F0502020204030204" pitchFamily="34" charset="0"/>
                        </a:rPr>
                        <a:t>Additional cold chain equipment</a:t>
                      </a:r>
                      <a:endParaRPr lang="en-US" sz="20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6"/>
                  </a:ext>
                </a:extLst>
              </a:tr>
              <a:tr h="461281">
                <a:tc>
                  <a:txBody>
                    <a:bodyPr/>
                    <a:lstStyle/>
                    <a:p>
                      <a:pPr marL="0" marR="0">
                        <a:lnSpc>
                          <a:spcPct val="107000"/>
                        </a:lnSpc>
                        <a:spcBef>
                          <a:spcPts val="0"/>
                        </a:spcBef>
                        <a:spcAft>
                          <a:spcPts val="0"/>
                        </a:spcAft>
                      </a:pPr>
                      <a:r>
                        <a:rPr lang="en-US" sz="2000" b="0" dirty="0">
                          <a:effectLst/>
                          <a:latin typeface="Calibri" panose="020F0502020204030204" pitchFamily="34" charset="0"/>
                        </a:rPr>
                        <a:t>Other equipment (vehicles, incinerators)</a:t>
                      </a:r>
                      <a:endParaRPr lang="en-US" sz="20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7"/>
                  </a:ext>
                </a:extLst>
              </a:tr>
            </a:tbl>
          </a:graphicData>
        </a:graphic>
      </p:graphicFrame>
      <p:sp>
        <p:nvSpPr>
          <p:cNvPr id="5" name="Rectangle 1"/>
          <p:cNvSpPr>
            <a:spLocks noChangeArrowheads="1"/>
          </p:cNvSpPr>
          <p:nvPr/>
        </p:nvSpPr>
        <p:spPr bwMode="auto">
          <a:xfrm>
            <a:off x="2290285" y="2494934"/>
            <a:ext cx="1028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Grp="1" noChangeArrowheads="1"/>
          </p:cNvSpPr>
          <p:nvPr>
            <p:ph type="title"/>
          </p:nvPr>
        </p:nvSpPr>
        <p:spPr>
          <a:xfrm>
            <a:off x="0" y="307340"/>
            <a:ext cx="10287000" cy="990600"/>
          </a:xfrm>
        </p:spPr>
        <p:txBody>
          <a:bodyPr/>
          <a:lstStyle/>
          <a:p>
            <a:r>
              <a:rPr lang="en-US" sz="4000" dirty="0">
                <a:latin typeface="Calibri" pitchFamily="34" charset="0"/>
              </a:rPr>
              <a:t>Major Cost Components: </a:t>
            </a:r>
            <a:br>
              <a:rPr lang="en-US" sz="4000" dirty="0">
                <a:latin typeface="Calibri" pitchFamily="34" charset="0"/>
              </a:rPr>
            </a:br>
            <a:r>
              <a:rPr lang="en-US" sz="3200" dirty="0">
                <a:latin typeface="Calibri" pitchFamily="34" charset="0"/>
              </a:rPr>
              <a:t>New HPV Vaccination Program</a:t>
            </a:r>
          </a:p>
        </p:txBody>
      </p:sp>
      <p:sp>
        <p:nvSpPr>
          <p:cNvPr id="8" name="Line 4"/>
          <p:cNvSpPr>
            <a:spLocks noChangeShapeType="1"/>
          </p:cNvSpPr>
          <p:nvPr/>
        </p:nvSpPr>
        <p:spPr bwMode="auto">
          <a:xfrm>
            <a:off x="495300" y="1485900"/>
            <a:ext cx="9129713"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itchFamily="34" charset="0"/>
            </a:endParaRPr>
          </a:p>
        </p:txBody>
      </p:sp>
      <p:graphicFrame>
        <p:nvGraphicFramePr>
          <p:cNvPr id="2" name="Table 1">
            <a:extLst>
              <a:ext uri="{FF2B5EF4-FFF2-40B4-BE49-F238E27FC236}">
                <a16:creationId xmlns:a16="http://schemas.microsoft.com/office/drawing/2014/main" id="{F67DCCB8-4066-45E9-AAE0-EF5A24423188}"/>
              </a:ext>
            </a:extLst>
          </p:cNvPr>
          <p:cNvGraphicFramePr>
            <a:graphicFrameLocks noGrp="1"/>
          </p:cNvGraphicFramePr>
          <p:nvPr>
            <p:extLst>
              <p:ext uri="{D42A27DB-BD31-4B8C-83A1-F6EECF244321}">
                <p14:modId xmlns:p14="http://schemas.microsoft.com/office/powerpoint/2010/main" val="370087266"/>
              </p:ext>
            </p:extLst>
          </p:nvPr>
        </p:nvGraphicFramePr>
        <p:xfrm>
          <a:off x="5613693" y="2105106"/>
          <a:ext cx="4279035" cy="3415944"/>
        </p:xfrm>
        <a:graphic>
          <a:graphicData uri="http://schemas.openxmlformats.org/drawingml/2006/table">
            <a:tbl>
              <a:tblPr firstRow="1" firstCol="1" bandRow="1">
                <a:tableStyleId>{3B4B98B0-60AC-42C2-AFA5-B58CD77FA1E5}</a:tableStyleId>
              </a:tblPr>
              <a:tblGrid>
                <a:gridCol w="4279035">
                  <a:extLst>
                    <a:ext uri="{9D8B030D-6E8A-4147-A177-3AD203B41FA5}">
                      <a16:colId xmlns:a16="http://schemas.microsoft.com/office/drawing/2014/main" val="3159703587"/>
                    </a:ext>
                  </a:extLst>
                </a:gridCol>
              </a:tblGrid>
              <a:tr h="377237">
                <a:tc>
                  <a:txBody>
                    <a:bodyPr/>
                    <a:lstStyle/>
                    <a:p>
                      <a:pPr marL="0" marR="0" algn="l">
                        <a:lnSpc>
                          <a:spcPct val="107000"/>
                        </a:lnSpc>
                        <a:spcBef>
                          <a:spcPts val="0"/>
                        </a:spcBef>
                        <a:spcAft>
                          <a:spcPts val="0"/>
                        </a:spcAft>
                      </a:pPr>
                      <a:r>
                        <a:rPr lang="en-US" sz="2000" dirty="0">
                          <a:effectLst/>
                          <a:latin typeface="Calibri" panose="020F0502020204030204" pitchFamily="34" charset="0"/>
                        </a:rPr>
                        <a:t>Recurrent costs</a:t>
                      </a:r>
                      <a:endParaRPr lang="en-US" sz="2000" b="1"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solidFill>
                  </a:tcPr>
                </a:tc>
                <a:extLst>
                  <a:ext uri="{0D108BD9-81ED-4DB2-BD59-A6C34878D82A}">
                    <a16:rowId xmlns:a16="http://schemas.microsoft.com/office/drawing/2014/main" val="546192024"/>
                  </a:ext>
                </a:extLst>
              </a:tr>
              <a:tr h="377237">
                <a:tc>
                  <a:txBody>
                    <a:bodyPr/>
                    <a:lstStyle/>
                    <a:p>
                      <a:pPr marL="0" marR="0">
                        <a:lnSpc>
                          <a:spcPct val="107000"/>
                        </a:lnSpc>
                        <a:spcBef>
                          <a:spcPts val="0"/>
                        </a:spcBef>
                        <a:spcAft>
                          <a:spcPts val="0"/>
                        </a:spcAft>
                      </a:pPr>
                      <a:r>
                        <a:rPr lang="en-US" sz="2000" b="0" dirty="0">
                          <a:effectLst/>
                          <a:latin typeface="Calibri" panose="020F0502020204030204" pitchFamily="34" charset="0"/>
                        </a:rPr>
                        <a:t>Vaccines and injection materials</a:t>
                      </a:r>
                      <a:endParaRPr lang="en-US" sz="20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19677349"/>
                  </a:ext>
                </a:extLst>
              </a:tr>
              <a:tr h="377237">
                <a:tc>
                  <a:txBody>
                    <a:bodyPr/>
                    <a:lstStyle/>
                    <a:p>
                      <a:pPr marL="0" marR="0">
                        <a:lnSpc>
                          <a:spcPct val="107000"/>
                        </a:lnSpc>
                        <a:spcBef>
                          <a:spcPts val="0"/>
                        </a:spcBef>
                        <a:spcAft>
                          <a:spcPts val="0"/>
                        </a:spcAft>
                      </a:pPr>
                      <a:r>
                        <a:rPr lang="en-US" sz="2000" b="0" dirty="0">
                          <a:effectLst/>
                          <a:latin typeface="Calibri" panose="020F0502020204030204" pitchFamily="34" charset="0"/>
                        </a:rPr>
                        <a:t>Service delivery (school-based; </a:t>
                      </a:r>
                      <a:r>
                        <a:rPr lang="en-US" sz="2000" b="0" dirty="0" err="1">
                          <a:effectLst/>
                          <a:latin typeface="Calibri" panose="020F0502020204030204" pitchFamily="34" charset="0"/>
                        </a:rPr>
                        <a:t>Caja</a:t>
                      </a:r>
                      <a:r>
                        <a:rPr lang="en-US" sz="2000" b="0" dirty="0">
                          <a:effectLst/>
                          <a:latin typeface="Calibri" panose="020F0502020204030204" pitchFamily="34" charset="0"/>
                        </a:rPr>
                        <a:t>-based) *mostly labor</a:t>
                      </a:r>
                      <a:endParaRPr lang="en-US" sz="20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74176385"/>
                  </a:ext>
                </a:extLst>
              </a:tr>
              <a:tr h="377237">
                <a:tc>
                  <a:txBody>
                    <a:bodyPr/>
                    <a:lstStyle/>
                    <a:p>
                      <a:pPr marL="0" marR="0">
                        <a:lnSpc>
                          <a:spcPct val="107000"/>
                        </a:lnSpc>
                        <a:spcBef>
                          <a:spcPts val="0"/>
                        </a:spcBef>
                        <a:spcAft>
                          <a:spcPts val="0"/>
                        </a:spcAft>
                      </a:pPr>
                      <a:r>
                        <a:rPr lang="en-US" sz="2000" b="0" dirty="0">
                          <a:effectLst/>
                          <a:latin typeface="Calibri" panose="020F0502020204030204" pitchFamily="34" charset="0"/>
                        </a:rPr>
                        <a:t>Supervision and monitoring</a:t>
                      </a:r>
                      <a:endParaRPr lang="en-US" sz="20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83581200"/>
                  </a:ext>
                </a:extLst>
              </a:tr>
              <a:tr h="377237">
                <a:tc>
                  <a:txBody>
                    <a:bodyPr/>
                    <a:lstStyle/>
                    <a:p>
                      <a:pPr marL="0" marR="0">
                        <a:lnSpc>
                          <a:spcPct val="107000"/>
                        </a:lnSpc>
                        <a:spcBef>
                          <a:spcPts val="0"/>
                        </a:spcBef>
                        <a:spcAft>
                          <a:spcPts val="0"/>
                        </a:spcAft>
                      </a:pPr>
                      <a:r>
                        <a:rPr lang="en-US" sz="2000" b="0" dirty="0">
                          <a:effectLst/>
                          <a:latin typeface="Calibri" panose="020F0502020204030204" pitchFamily="34" charset="0"/>
                        </a:rPr>
                        <a:t>Waste management</a:t>
                      </a:r>
                      <a:endParaRPr lang="en-US" sz="20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6693641"/>
                  </a:ext>
                </a:extLst>
              </a:tr>
              <a:tr h="430684">
                <a:tc>
                  <a:txBody>
                    <a:bodyPr/>
                    <a:lstStyle/>
                    <a:p>
                      <a:pPr marL="0" marR="0">
                        <a:lnSpc>
                          <a:spcPct val="107000"/>
                        </a:lnSpc>
                        <a:spcBef>
                          <a:spcPts val="0"/>
                        </a:spcBef>
                        <a:spcAft>
                          <a:spcPts val="0"/>
                        </a:spcAft>
                      </a:pPr>
                      <a:r>
                        <a:rPr lang="en-US" sz="2000" b="0" dirty="0">
                          <a:effectLst/>
                          <a:latin typeface="Calibri" panose="020F0502020204030204" pitchFamily="34" charset="0"/>
                        </a:rPr>
                        <a:t>Cold chain maintenance</a:t>
                      </a:r>
                      <a:endParaRPr lang="en-US" sz="20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28938441"/>
                  </a:ext>
                </a:extLst>
              </a:tr>
              <a:tr h="377237">
                <a:tc>
                  <a:txBody>
                    <a:bodyPr/>
                    <a:lstStyle/>
                    <a:p>
                      <a:pPr marL="0" marR="0">
                        <a:lnSpc>
                          <a:spcPct val="107000"/>
                        </a:lnSpc>
                        <a:spcBef>
                          <a:spcPts val="0"/>
                        </a:spcBef>
                        <a:spcAft>
                          <a:spcPts val="0"/>
                        </a:spcAft>
                      </a:pPr>
                      <a:r>
                        <a:rPr lang="en-US" sz="2000" b="0" dirty="0">
                          <a:effectLst/>
                          <a:latin typeface="Calibri" panose="020F0502020204030204" pitchFamily="34" charset="0"/>
                        </a:rPr>
                        <a:t>Continuing social mobilization</a:t>
                      </a:r>
                      <a:endParaRPr lang="en-US" sz="20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69984198"/>
                  </a:ext>
                </a:extLst>
              </a:tr>
              <a:tr h="461281">
                <a:tc>
                  <a:txBody>
                    <a:bodyPr/>
                    <a:lstStyle/>
                    <a:p>
                      <a:pPr marL="0" marR="0">
                        <a:lnSpc>
                          <a:spcPct val="107000"/>
                        </a:lnSpc>
                        <a:spcBef>
                          <a:spcPts val="0"/>
                        </a:spcBef>
                        <a:spcAft>
                          <a:spcPts val="0"/>
                        </a:spcAft>
                      </a:pPr>
                      <a:r>
                        <a:rPr lang="en-US" sz="2000" b="0" dirty="0">
                          <a:effectLst/>
                          <a:latin typeface="Calibri" panose="020F0502020204030204" pitchFamily="34" charset="0"/>
                        </a:rPr>
                        <a:t>Continuing IEC material</a:t>
                      </a:r>
                      <a:endParaRPr lang="en-US" sz="20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80635854"/>
                  </a:ext>
                </a:extLst>
              </a:tr>
            </a:tbl>
          </a:graphicData>
        </a:graphic>
      </p:graphicFrame>
    </p:spTree>
    <p:extLst>
      <p:ext uri="{BB962C8B-B14F-4D97-AF65-F5344CB8AC3E}">
        <p14:creationId xmlns:p14="http://schemas.microsoft.com/office/powerpoint/2010/main" val="3296496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7890" name="Rectangle 2"/>
          <p:cNvSpPr>
            <a:spLocks noGrp="1" noChangeArrowheads="1"/>
          </p:cNvSpPr>
          <p:nvPr>
            <p:ph type="title"/>
          </p:nvPr>
        </p:nvSpPr>
        <p:spPr>
          <a:xfrm>
            <a:off x="-35510" y="106508"/>
            <a:ext cx="10322510" cy="990600"/>
          </a:xfrm>
        </p:spPr>
        <p:txBody>
          <a:bodyPr/>
          <a:lstStyle/>
          <a:p>
            <a:r>
              <a:rPr lang="en-US" sz="4000" dirty="0">
                <a:latin typeface="Calibri" pitchFamily="34" charset="0"/>
              </a:rPr>
              <a:t>Outcomes from Cost Analysis: HPV Vaccination</a:t>
            </a:r>
          </a:p>
        </p:txBody>
      </p:sp>
      <p:sp>
        <p:nvSpPr>
          <p:cNvPr id="3237891" name="Rectangle 3"/>
          <p:cNvSpPr>
            <a:spLocks noGrp="1" noChangeArrowheads="1"/>
          </p:cNvSpPr>
          <p:nvPr>
            <p:ph type="body" idx="1"/>
          </p:nvPr>
        </p:nvSpPr>
        <p:spPr>
          <a:xfrm>
            <a:off x="190753" y="1447059"/>
            <a:ext cx="9892362" cy="5042517"/>
          </a:xfrm>
        </p:spPr>
        <p:txBody>
          <a:bodyPr/>
          <a:lstStyle/>
          <a:p>
            <a:pPr>
              <a:spcBef>
                <a:spcPts val="2400"/>
              </a:spcBef>
              <a:buClr>
                <a:schemeClr val="tx2"/>
              </a:buClr>
              <a:buFont typeface="Wingdings" pitchFamily="2" charset="2"/>
              <a:buChar char="§"/>
            </a:pPr>
            <a:r>
              <a:rPr lang="en-US" sz="2800" dirty="0">
                <a:latin typeface="Calibri" pitchFamily="34" charset="0"/>
              </a:rPr>
              <a:t>Under varying assumptions surrounding roll-out, the </a:t>
            </a:r>
            <a:r>
              <a:rPr lang="en-US" sz="2800" dirty="0" err="1">
                <a:latin typeface="Calibri" pitchFamily="34" charset="0"/>
              </a:rPr>
              <a:t>microcosting</a:t>
            </a:r>
            <a:r>
              <a:rPr lang="en-US" sz="2800" dirty="0">
                <a:latin typeface="Calibri" pitchFamily="34" charset="0"/>
              </a:rPr>
              <a:t> study will estimate the following:</a:t>
            </a:r>
          </a:p>
          <a:p>
            <a:pPr marL="0" indent="0" defTabSz="346075">
              <a:lnSpc>
                <a:spcPct val="150000"/>
              </a:lnSpc>
              <a:spcBef>
                <a:spcPts val="1200"/>
              </a:spcBef>
              <a:buClr>
                <a:schemeClr val="tx2"/>
              </a:buClr>
              <a:buNone/>
            </a:pPr>
            <a:r>
              <a:rPr lang="en-US" sz="2800" b="1" i="1" dirty="0">
                <a:latin typeface="Calibri" pitchFamily="34" charset="0"/>
              </a:rPr>
              <a:t>	Cost per dose:</a:t>
            </a:r>
          </a:p>
          <a:p>
            <a:pPr marL="0" indent="0">
              <a:spcBef>
                <a:spcPts val="0"/>
              </a:spcBef>
              <a:buClr>
                <a:schemeClr val="tx2"/>
              </a:buClr>
              <a:buNone/>
            </a:pPr>
            <a:r>
              <a:rPr lang="en-US" sz="2800" dirty="0">
                <a:solidFill>
                  <a:srgbClr val="00FF00"/>
                </a:solidFill>
                <a:latin typeface="Calibri" pitchFamily="34" charset="0"/>
              </a:rPr>
              <a:t> 		</a:t>
            </a:r>
            <a:r>
              <a:rPr lang="en-US" sz="2800" dirty="0">
                <a:latin typeface="Calibri" pitchFamily="34" charset="0"/>
              </a:rPr>
              <a:t>Total costs of HPV vaccination program </a:t>
            </a:r>
          </a:p>
          <a:p>
            <a:pPr marL="0" indent="0">
              <a:spcBef>
                <a:spcPts val="1200"/>
              </a:spcBef>
              <a:buClr>
                <a:schemeClr val="tx2"/>
              </a:buClr>
              <a:buNone/>
            </a:pPr>
            <a:r>
              <a:rPr lang="en-US" sz="2800" dirty="0">
                <a:latin typeface="Calibri" pitchFamily="34" charset="0"/>
              </a:rPr>
              <a:t>		Total number of HPV vaccine doses administered </a:t>
            </a:r>
          </a:p>
          <a:p>
            <a:pPr marL="0" indent="0">
              <a:spcBef>
                <a:spcPts val="0"/>
              </a:spcBef>
              <a:buClr>
                <a:schemeClr val="tx2"/>
              </a:buClr>
              <a:buNone/>
            </a:pPr>
            <a:endParaRPr lang="en-US" sz="2800" dirty="0">
              <a:latin typeface="Calibri" pitchFamily="34" charset="0"/>
            </a:endParaRPr>
          </a:p>
          <a:p>
            <a:pPr marL="0" indent="0" defTabSz="346075">
              <a:spcBef>
                <a:spcPts val="1200"/>
              </a:spcBef>
              <a:buClr>
                <a:schemeClr val="tx2"/>
              </a:buClr>
              <a:buNone/>
            </a:pPr>
            <a:r>
              <a:rPr lang="en-US" sz="2800" b="1" i="1" dirty="0">
                <a:latin typeface="Calibri" pitchFamily="34" charset="0"/>
              </a:rPr>
              <a:t>	Cost per fully immunized girl (FIG):</a:t>
            </a:r>
          </a:p>
          <a:p>
            <a:pPr marL="0" indent="0">
              <a:spcBef>
                <a:spcPts val="1200"/>
              </a:spcBef>
              <a:buClr>
                <a:schemeClr val="tx2"/>
              </a:buClr>
              <a:buNone/>
            </a:pPr>
            <a:r>
              <a:rPr lang="en-US" sz="2800" dirty="0">
                <a:solidFill>
                  <a:srgbClr val="00FF00"/>
                </a:solidFill>
                <a:latin typeface="Calibri" pitchFamily="34" charset="0"/>
              </a:rPr>
              <a:t>                       </a:t>
            </a:r>
            <a:r>
              <a:rPr lang="en-US" sz="2800" dirty="0">
                <a:latin typeface="Calibri" pitchFamily="34" charset="0"/>
              </a:rPr>
              <a:t>Total cost of HPV vaccination program</a:t>
            </a:r>
          </a:p>
          <a:p>
            <a:pPr marL="0" indent="0">
              <a:spcBef>
                <a:spcPts val="1200"/>
              </a:spcBef>
              <a:buClr>
                <a:schemeClr val="tx2"/>
              </a:buClr>
              <a:buNone/>
            </a:pPr>
            <a:r>
              <a:rPr lang="en-US" sz="2800" dirty="0">
                <a:latin typeface="Calibri" pitchFamily="34" charset="0"/>
              </a:rPr>
              <a:t>		Total number of fully immunized girls (FIG)</a:t>
            </a:r>
          </a:p>
        </p:txBody>
      </p:sp>
      <p:sp>
        <p:nvSpPr>
          <p:cNvPr id="5" name="Line 4"/>
          <p:cNvSpPr>
            <a:spLocks noChangeShapeType="1"/>
          </p:cNvSpPr>
          <p:nvPr/>
        </p:nvSpPr>
        <p:spPr bwMode="auto">
          <a:xfrm>
            <a:off x="495300" y="1164619"/>
            <a:ext cx="9129713"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itchFamily="34" charset="0"/>
            </a:endParaRPr>
          </a:p>
        </p:txBody>
      </p:sp>
      <p:cxnSp>
        <p:nvCxnSpPr>
          <p:cNvPr id="9" name="Straight Connector 8"/>
          <p:cNvCxnSpPr/>
          <p:nvPr/>
        </p:nvCxnSpPr>
        <p:spPr bwMode="auto">
          <a:xfrm>
            <a:off x="1996397" y="3634668"/>
            <a:ext cx="7254135"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a:off x="2010592" y="5824970"/>
            <a:ext cx="6387684"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61917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83031694"/>
              </p:ext>
            </p:extLst>
          </p:nvPr>
        </p:nvGraphicFramePr>
        <p:xfrm>
          <a:off x="228599" y="1673306"/>
          <a:ext cx="9829801" cy="6224691"/>
        </p:xfrm>
        <a:graphic>
          <a:graphicData uri="http://schemas.openxmlformats.org/drawingml/2006/table">
            <a:tbl>
              <a:tblPr firstRow="1" firstCol="1" bandRow="1">
                <a:tableStyleId>{3B4B98B0-60AC-42C2-AFA5-B58CD77FA1E5}</a:tableStyleId>
              </a:tblPr>
              <a:tblGrid>
                <a:gridCol w="2476522">
                  <a:extLst>
                    <a:ext uri="{9D8B030D-6E8A-4147-A177-3AD203B41FA5}">
                      <a16:colId xmlns:a16="http://schemas.microsoft.com/office/drawing/2014/main" val="20000"/>
                    </a:ext>
                  </a:extLst>
                </a:gridCol>
                <a:gridCol w="2451093">
                  <a:extLst>
                    <a:ext uri="{9D8B030D-6E8A-4147-A177-3AD203B41FA5}">
                      <a16:colId xmlns:a16="http://schemas.microsoft.com/office/drawing/2014/main" val="20001"/>
                    </a:ext>
                  </a:extLst>
                </a:gridCol>
                <a:gridCol w="2451093">
                  <a:extLst>
                    <a:ext uri="{9D8B030D-6E8A-4147-A177-3AD203B41FA5}">
                      <a16:colId xmlns:a16="http://schemas.microsoft.com/office/drawing/2014/main" val="20002"/>
                    </a:ext>
                  </a:extLst>
                </a:gridCol>
                <a:gridCol w="2451093">
                  <a:extLst>
                    <a:ext uri="{9D8B030D-6E8A-4147-A177-3AD203B41FA5}">
                      <a16:colId xmlns:a16="http://schemas.microsoft.com/office/drawing/2014/main" val="20003"/>
                    </a:ext>
                  </a:extLst>
                </a:gridCol>
              </a:tblGrid>
              <a:tr h="377237">
                <a:tc>
                  <a:txBody>
                    <a:bodyPr/>
                    <a:lstStyle/>
                    <a:p>
                      <a:pPr marL="0" marR="0" algn="l">
                        <a:lnSpc>
                          <a:spcPct val="107000"/>
                        </a:lnSpc>
                        <a:spcBef>
                          <a:spcPts val="0"/>
                        </a:spcBef>
                        <a:spcAft>
                          <a:spcPts val="0"/>
                        </a:spcAft>
                      </a:pPr>
                      <a:r>
                        <a:rPr lang="en-US" sz="2000" dirty="0">
                          <a:effectLst/>
                          <a:latin typeface="Calibri" panose="020F0502020204030204" pitchFamily="34" charset="0"/>
                        </a:rPr>
                        <a:t>Direct medical costs</a:t>
                      </a:r>
                      <a:endParaRPr lang="en-US" sz="2000" b="1"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solidFill>
                  </a:tcPr>
                </a:tc>
                <a:tc>
                  <a:txBody>
                    <a:bodyPr/>
                    <a:lstStyle/>
                    <a:p>
                      <a:pPr marL="0" marR="0" algn="l">
                        <a:lnSpc>
                          <a:spcPct val="107000"/>
                        </a:lnSpc>
                        <a:spcBef>
                          <a:spcPts val="0"/>
                        </a:spcBef>
                        <a:spcAft>
                          <a:spcPts val="0"/>
                        </a:spcAft>
                      </a:pPr>
                      <a:r>
                        <a:rPr lang="en-US" sz="2000" dirty="0">
                          <a:effectLst/>
                          <a:latin typeface="Calibri" panose="020F0502020204030204" pitchFamily="34" charset="0"/>
                        </a:rPr>
                        <a:t>Direct non-medical costs</a:t>
                      </a:r>
                      <a:endParaRPr lang="en-US" sz="2000" b="1"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solidFill>
                  </a:tcPr>
                </a:tc>
                <a:tc>
                  <a:txBody>
                    <a:bodyPr/>
                    <a:lstStyle/>
                    <a:p>
                      <a:pPr marL="0" marR="0" algn="l">
                        <a:lnSpc>
                          <a:spcPct val="107000"/>
                        </a:lnSpc>
                        <a:spcBef>
                          <a:spcPts val="0"/>
                        </a:spcBef>
                        <a:spcAft>
                          <a:spcPts val="0"/>
                        </a:spcAft>
                      </a:pPr>
                      <a:r>
                        <a:rPr lang="en-US" sz="2000" b="1" dirty="0">
                          <a:solidFill>
                            <a:schemeClr val="tx1"/>
                          </a:solidFill>
                          <a:effectLst/>
                          <a:latin typeface="Calibri" panose="020F0502020204030204" pitchFamily="34" charset="0"/>
                          <a:ea typeface="Calibri" panose="020F0502020204030204" pitchFamily="34" charset="0"/>
                          <a:cs typeface="Arial" panose="020B0604020202020204" pitchFamily="34" charset="0"/>
                        </a:rPr>
                        <a:t>Patient time costs</a:t>
                      </a:r>
                    </a:p>
                  </a:txBody>
                  <a:tcPr marL="68580" marR="68580" marT="0" marB="0">
                    <a:solidFill>
                      <a:schemeClr val="accent1"/>
                    </a:solidFill>
                  </a:tcPr>
                </a:tc>
                <a:tc>
                  <a:txBody>
                    <a:bodyPr/>
                    <a:lstStyle/>
                    <a:p>
                      <a:pPr marL="0" marR="0" algn="l">
                        <a:lnSpc>
                          <a:spcPct val="107000"/>
                        </a:lnSpc>
                        <a:spcBef>
                          <a:spcPts val="0"/>
                        </a:spcBef>
                        <a:spcAft>
                          <a:spcPts val="0"/>
                        </a:spcAft>
                      </a:pPr>
                      <a:r>
                        <a:rPr lang="en-US" sz="2000" b="1" dirty="0">
                          <a:solidFill>
                            <a:schemeClr val="tx1"/>
                          </a:solidFill>
                          <a:effectLst/>
                          <a:latin typeface="Calibri" panose="020F0502020204030204" pitchFamily="34" charset="0"/>
                          <a:ea typeface="Calibri" panose="020F0502020204030204" pitchFamily="34" charset="0"/>
                          <a:cs typeface="Arial" panose="020B0604020202020204" pitchFamily="34" charset="0"/>
                        </a:rPr>
                        <a:t>Cost of illness</a:t>
                      </a:r>
                    </a:p>
                  </a:txBody>
                  <a:tcPr marL="68580" marR="68580" marT="0" marB="0">
                    <a:solidFill>
                      <a:schemeClr val="accent1"/>
                    </a:solidFill>
                  </a:tcPr>
                </a:tc>
                <a:extLst>
                  <a:ext uri="{0D108BD9-81ED-4DB2-BD59-A6C34878D82A}">
                    <a16:rowId xmlns:a16="http://schemas.microsoft.com/office/drawing/2014/main" val="10000"/>
                  </a:ext>
                </a:extLst>
              </a:tr>
              <a:tr h="377237">
                <a:tc>
                  <a:txBody>
                    <a:bodyPr/>
                    <a:lstStyle/>
                    <a:p>
                      <a:pPr marL="0" marR="0">
                        <a:lnSpc>
                          <a:spcPct val="107000"/>
                        </a:lnSpc>
                        <a:spcBef>
                          <a:spcPts val="0"/>
                        </a:spcBef>
                        <a:spcAft>
                          <a:spcPts val="0"/>
                        </a:spcAft>
                      </a:pPr>
                      <a:r>
                        <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rPr>
                        <a:t>Clinical/laboratory supplies</a:t>
                      </a:r>
                    </a:p>
                  </a:txBody>
                  <a:tcPr marL="68580" marR="68580" marT="0" marB="0"/>
                </a:tc>
                <a:tc>
                  <a:txBody>
                    <a:bodyPr/>
                    <a:lstStyle/>
                    <a:p>
                      <a:pPr marL="0" marR="0">
                        <a:lnSpc>
                          <a:spcPct val="107000"/>
                        </a:lnSpc>
                        <a:spcBef>
                          <a:spcPts val="0"/>
                        </a:spcBef>
                        <a:spcAft>
                          <a:spcPts val="0"/>
                        </a:spcAft>
                      </a:pPr>
                      <a:r>
                        <a:rPr lang="en-US" sz="1800" b="0" dirty="0">
                          <a:solidFill>
                            <a:schemeClr val="tx1"/>
                          </a:solidFill>
                          <a:effectLst/>
                          <a:latin typeface="Calibri" panose="020F0502020204030204" pitchFamily="34" charset="0"/>
                          <a:ea typeface="+mn-ea"/>
                          <a:cs typeface="+mn-cs"/>
                        </a:rPr>
                        <a:t>Programmatic</a:t>
                      </a:r>
                      <a:r>
                        <a:rPr lang="en-US" sz="1800" b="0" baseline="0" dirty="0">
                          <a:solidFill>
                            <a:schemeClr val="tx1"/>
                          </a:solidFill>
                          <a:effectLst/>
                          <a:latin typeface="Calibri" panose="020F0502020204030204" pitchFamily="34" charset="0"/>
                          <a:ea typeface="+mn-ea"/>
                          <a:cs typeface="+mn-cs"/>
                        </a:rPr>
                        <a:t> costs</a:t>
                      </a:r>
                      <a:endPar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rPr>
                        <a:t>Patient time </a:t>
                      </a:r>
                    </a:p>
                  </a:txBody>
                  <a:tcPr marL="68580" marR="68580" marT="0" marB="0"/>
                </a:tc>
                <a:tc>
                  <a:txBody>
                    <a:bodyPr/>
                    <a:lstStyle/>
                    <a:p>
                      <a:pPr marL="0" marR="0">
                        <a:lnSpc>
                          <a:spcPct val="107000"/>
                        </a:lnSpc>
                        <a:spcBef>
                          <a:spcPts val="0"/>
                        </a:spcBef>
                        <a:spcAft>
                          <a:spcPts val="0"/>
                        </a:spcAft>
                      </a:pPr>
                      <a:r>
                        <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rPr>
                        <a:t>Cancer staging and treatment</a:t>
                      </a:r>
                    </a:p>
                  </a:txBody>
                  <a:tcPr marL="68580" marR="68580" marT="0" marB="0"/>
                </a:tc>
                <a:extLst>
                  <a:ext uri="{0D108BD9-81ED-4DB2-BD59-A6C34878D82A}">
                    <a16:rowId xmlns:a16="http://schemas.microsoft.com/office/drawing/2014/main" val="10001"/>
                  </a:ext>
                </a:extLst>
              </a:tr>
              <a:tr h="377237">
                <a:tc>
                  <a:txBody>
                    <a:bodyPr/>
                    <a:lstStyle/>
                    <a:p>
                      <a:pPr marL="0" marR="0">
                        <a:lnSpc>
                          <a:spcPct val="107000"/>
                        </a:lnSpc>
                        <a:spcBef>
                          <a:spcPts val="0"/>
                        </a:spcBef>
                        <a:spcAft>
                          <a:spcPts val="0"/>
                        </a:spcAft>
                      </a:pPr>
                      <a:r>
                        <a:rPr lang="en-US" sz="1800" b="0" dirty="0">
                          <a:effectLst/>
                          <a:latin typeface="Calibri" panose="020F0502020204030204" pitchFamily="34" charset="0"/>
                        </a:rPr>
                        <a:t>Clinical/laboratory equipment</a:t>
                      </a:r>
                      <a:endPar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indent="0"/>
                      <a:r>
                        <a:rPr lang="en-US" sz="1800" i="1" dirty="0">
                          <a:latin typeface="Calibri" panose="020F0502020204030204" pitchFamily="34" charset="0"/>
                        </a:rPr>
                        <a:t>Training</a:t>
                      </a:r>
                    </a:p>
                  </a:txBody>
                  <a:tcPr marL="68580" marR="68580" marT="0" marB="0"/>
                </a:tc>
                <a:tc>
                  <a:txBody>
                    <a:bodyPr/>
                    <a:lstStyle/>
                    <a:p>
                      <a:pPr marL="228600" marR="0" indent="0">
                        <a:lnSpc>
                          <a:spcPct val="107000"/>
                        </a:lnSpc>
                        <a:spcBef>
                          <a:spcPts val="0"/>
                        </a:spcBef>
                        <a:spcAft>
                          <a:spcPts val="0"/>
                        </a:spcAft>
                      </a:pPr>
                      <a:r>
                        <a:rPr lang="en-US" sz="1800" b="0" i="1" dirty="0">
                          <a:solidFill>
                            <a:schemeClr val="tx1"/>
                          </a:solidFill>
                          <a:effectLst/>
                          <a:latin typeface="Calibri" panose="020F0502020204030204" pitchFamily="34" charset="0"/>
                          <a:ea typeface="Calibri" panose="020F0502020204030204" pitchFamily="34" charset="0"/>
                          <a:cs typeface="Arial" panose="020B0604020202020204" pitchFamily="34" charset="0"/>
                        </a:rPr>
                        <a:t>Transportation</a:t>
                      </a:r>
                    </a:p>
                  </a:txBody>
                  <a:tcPr marL="68580" marR="68580" marT="0" marB="0"/>
                </a:tc>
                <a:tc>
                  <a:txBody>
                    <a:bodyPr/>
                    <a:lstStyle/>
                    <a:p>
                      <a:pPr marL="0" marR="0">
                        <a:lnSpc>
                          <a:spcPct val="107000"/>
                        </a:lnSpc>
                        <a:spcBef>
                          <a:spcPts val="0"/>
                        </a:spcBef>
                        <a:spcAft>
                          <a:spcPts val="0"/>
                        </a:spcAft>
                      </a:pPr>
                      <a:r>
                        <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rPr>
                        <a:t>Follow-up care</a:t>
                      </a:r>
                    </a:p>
                  </a:txBody>
                  <a:tcPr marL="68580" marR="68580" marT="0" marB="0"/>
                </a:tc>
                <a:extLst>
                  <a:ext uri="{0D108BD9-81ED-4DB2-BD59-A6C34878D82A}">
                    <a16:rowId xmlns:a16="http://schemas.microsoft.com/office/drawing/2014/main" val="10002"/>
                  </a:ext>
                </a:extLst>
              </a:tr>
              <a:tr h="461281">
                <a:tc>
                  <a:txBody>
                    <a:bodyPr/>
                    <a:lstStyle/>
                    <a:p>
                      <a:pPr marL="0" marR="0">
                        <a:lnSpc>
                          <a:spcPct val="107000"/>
                        </a:lnSpc>
                        <a:spcBef>
                          <a:spcPts val="0"/>
                        </a:spcBef>
                        <a:spcAft>
                          <a:spcPts val="0"/>
                        </a:spcAft>
                      </a:pPr>
                      <a:r>
                        <a:rPr lang="en-US" sz="1800" b="0" dirty="0">
                          <a:effectLst/>
                          <a:latin typeface="Calibri" panose="020F0502020204030204" pitchFamily="34" charset="0"/>
                        </a:rPr>
                        <a:t>Clinical/laboratory personnel time</a:t>
                      </a:r>
                      <a:endPar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indent="0"/>
                      <a:r>
                        <a:rPr lang="en-US" sz="1800" i="1" dirty="0">
                          <a:latin typeface="Calibri" panose="020F0502020204030204" pitchFamily="34" charset="0"/>
                        </a:rPr>
                        <a:t>Social mobilization and outreach</a:t>
                      </a:r>
                    </a:p>
                  </a:txBody>
                  <a:tcPr marL="68580" marR="68580" marT="0" marB="0"/>
                </a:tc>
                <a:tc>
                  <a:txBody>
                    <a:bodyPr/>
                    <a:lstStyle/>
                    <a:p>
                      <a:pPr marL="228600" marR="0" indent="0">
                        <a:lnSpc>
                          <a:spcPct val="107000"/>
                        </a:lnSpc>
                        <a:spcBef>
                          <a:spcPts val="0"/>
                        </a:spcBef>
                        <a:spcAft>
                          <a:spcPts val="0"/>
                        </a:spcAft>
                      </a:pPr>
                      <a:r>
                        <a:rPr lang="en-US" sz="1800" b="0" i="1" dirty="0">
                          <a:solidFill>
                            <a:schemeClr val="tx1"/>
                          </a:solidFill>
                          <a:effectLst/>
                          <a:latin typeface="Calibri" panose="020F0502020204030204" pitchFamily="34" charset="0"/>
                          <a:ea typeface="Calibri" panose="020F0502020204030204" pitchFamily="34" charset="0"/>
                          <a:cs typeface="Arial" panose="020B0604020202020204" pitchFamily="34" charset="0"/>
                        </a:rPr>
                        <a:t>Waiting for and receiving care</a:t>
                      </a:r>
                    </a:p>
                  </a:txBody>
                  <a:tcPr marL="68580" marR="68580" marT="0" marB="0"/>
                </a:tc>
                <a:tc>
                  <a:txBody>
                    <a:bodyPr/>
                    <a:lstStyle/>
                    <a:p>
                      <a:pPr marL="0" marR="0">
                        <a:lnSpc>
                          <a:spcPct val="107000"/>
                        </a:lnSpc>
                        <a:spcBef>
                          <a:spcPts val="0"/>
                        </a:spcBef>
                        <a:spcAft>
                          <a:spcPts val="0"/>
                        </a:spcAft>
                      </a:pPr>
                      <a:r>
                        <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rPr>
                        <a:t>Patient and support person meals/housing</a:t>
                      </a:r>
                    </a:p>
                  </a:txBody>
                  <a:tcPr marL="68580" marR="68580" marT="0" marB="0"/>
                </a:tc>
                <a:extLst>
                  <a:ext uri="{0D108BD9-81ED-4DB2-BD59-A6C34878D82A}">
                    <a16:rowId xmlns:a16="http://schemas.microsoft.com/office/drawing/2014/main" val="10003"/>
                  </a:ext>
                </a:extLst>
              </a:tr>
              <a:tr h="461281">
                <a:tc>
                  <a:txBody>
                    <a:bodyPr/>
                    <a:lstStyle/>
                    <a:p>
                      <a:pPr marL="0" marR="0">
                        <a:lnSpc>
                          <a:spcPct val="107000"/>
                        </a:lnSpc>
                        <a:spcBef>
                          <a:spcPts val="0"/>
                        </a:spcBef>
                        <a:spcAft>
                          <a:spcPts val="0"/>
                        </a:spcAft>
                      </a:pPr>
                      <a:endPar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indent="0"/>
                      <a:r>
                        <a:rPr lang="en-US" sz="1800" i="1" dirty="0">
                          <a:latin typeface="Calibri" panose="020F0502020204030204" pitchFamily="34" charset="0"/>
                        </a:rPr>
                        <a:t>Information, education, and communication (IEC) material</a:t>
                      </a:r>
                    </a:p>
                  </a:txBody>
                  <a:tcPr marL="68580" marR="68580" marT="0" marB="0"/>
                </a:tc>
                <a:tc>
                  <a:txBody>
                    <a:bodyPr/>
                    <a:lstStyle/>
                    <a:p>
                      <a:pPr marL="0" marR="0">
                        <a:lnSpc>
                          <a:spcPct val="107000"/>
                        </a:lnSpc>
                        <a:spcBef>
                          <a:spcPts val="0"/>
                        </a:spcBef>
                        <a:spcAft>
                          <a:spcPts val="0"/>
                        </a:spcAft>
                      </a:pPr>
                      <a:endPar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endPar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4"/>
                  </a:ext>
                </a:extLst>
              </a:tr>
              <a:tr h="461281">
                <a:tc>
                  <a:txBody>
                    <a:bodyPr/>
                    <a:lstStyle/>
                    <a:p>
                      <a:pPr marL="0" marR="0">
                        <a:lnSpc>
                          <a:spcPct val="107000"/>
                        </a:lnSpc>
                        <a:spcBef>
                          <a:spcPts val="0"/>
                        </a:spcBef>
                        <a:spcAft>
                          <a:spcPts val="0"/>
                        </a:spcAft>
                      </a:pPr>
                      <a:endPar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indent="0"/>
                      <a:r>
                        <a:rPr lang="en-US" sz="1800" i="1" dirty="0">
                          <a:latin typeface="Calibri" panose="020F0502020204030204" pitchFamily="34" charset="0"/>
                        </a:rPr>
                        <a:t>Information systems</a:t>
                      </a:r>
                    </a:p>
                  </a:txBody>
                  <a:tcPr marL="68580" marR="68580" marT="0" marB="0"/>
                </a:tc>
                <a:tc>
                  <a:txBody>
                    <a:bodyPr/>
                    <a:lstStyle/>
                    <a:p>
                      <a:pPr marL="0" marR="0">
                        <a:lnSpc>
                          <a:spcPct val="107000"/>
                        </a:lnSpc>
                        <a:spcBef>
                          <a:spcPts val="0"/>
                        </a:spcBef>
                        <a:spcAft>
                          <a:spcPts val="0"/>
                        </a:spcAft>
                      </a:pPr>
                      <a:endPar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endPar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5"/>
                  </a:ext>
                </a:extLst>
              </a:tr>
              <a:tr h="461281">
                <a:tc>
                  <a:txBody>
                    <a:bodyPr/>
                    <a:lstStyle/>
                    <a:p>
                      <a:pPr marL="0" marR="0">
                        <a:lnSpc>
                          <a:spcPct val="107000"/>
                        </a:lnSpc>
                        <a:spcBef>
                          <a:spcPts val="0"/>
                        </a:spcBef>
                        <a:spcAft>
                          <a:spcPts val="0"/>
                        </a:spcAft>
                      </a:pPr>
                      <a:endPar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indent="0"/>
                      <a:r>
                        <a:rPr lang="en-US" sz="1800" i="1" dirty="0">
                          <a:latin typeface="Calibri" panose="020F0502020204030204" pitchFamily="34" charset="0"/>
                        </a:rPr>
                        <a:t>New equipment</a:t>
                      </a:r>
                    </a:p>
                  </a:txBody>
                  <a:tcPr marL="68580" marR="68580" marT="0" marB="0"/>
                </a:tc>
                <a:tc>
                  <a:txBody>
                    <a:bodyPr/>
                    <a:lstStyle/>
                    <a:p>
                      <a:pPr marL="0" marR="0">
                        <a:lnSpc>
                          <a:spcPct val="107000"/>
                        </a:lnSpc>
                        <a:spcBef>
                          <a:spcPts val="0"/>
                        </a:spcBef>
                        <a:spcAft>
                          <a:spcPts val="0"/>
                        </a:spcAft>
                      </a:pPr>
                      <a:endPar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endPar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6"/>
                  </a:ext>
                </a:extLst>
              </a:tr>
              <a:tr h="461281">
                <a:tc>
                  <a:txBody>
                    <a:bodyPr/>
                    <a:lstStyle/>
                    <a:p>
                      <a:pPr marL="0" marR="0">
                        <a:lnSpc>
                          <a:spcPct val="107000"/>
                        </a:lnSpc>
                        <a:spcBef>
                          <a:spcPts val="0"/>
                        </a:spcBef>
                        <a:spcAft>
                          <a:spcPts val="0"/>
                        </a:spcAft>
                      </a:pPr>
                      <a:endPar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indent="0"/>
                      <a:r>
                        <a:rPr lang="en-US" sz="1800" dirty="0">
                          <a:latin typeface="Calibri" panose="020F0502020204030204" pitchFamily="34" charset="0"/>
                        </a:rPr>
                        <a:t>Patient transportation</a:t>
                      </a:r>
                    </a:p>
                  </a:txBody>
                  <a:tcPr marL="68580" marR="68580" marT="0" marB="0"/>
                </a:tc>
                <a:tc>
                  <a:txBody>
                    <a:bodyPr/>
                    <a:lstStyle/>
                    <a:p>
                      <a:pPr marL="0" marR="0">
                        <a:lnSpc>
                          <a:spcPct val="107000"/>
                        </a:lnSpc>
                        <a:spcBef>
                          <a:spcPts val="0"/>
                        </a:spcBef>
                        <a:spcAft>
                          <a:spcPts val="0"/>
                        </a:spcAft>
                      </a:pPr>
                      <a:endPar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endPar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7"/>
                  </a:ext>
                </a:extLst>
              </a:tr>
              <a:tr h="461281">
                <a:tc>
                  <a:txBody>
                    <a:bodyPr/>
                    <a:lstStyle/>
                    <a:p>
                      <a:pPr marL="0" marR="0">
                        <a:lnSpc>
                          <a:spcPct val="107000"/>
                        </a:lnSpc>
                        <a:spcBef>
                          <a:spcPts val="0"/>
                        </a:spcBef>
                        <a:spcAft>
                          <a:spcPts val="0"/>
                        </a:spcAft>
                      </a:pPr>
                      <a:endPar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indent="0"/>
                      <a:endParaRPr lang="en-US" sz="1800" dirty="0">
                        <a:latin typeface="Calibri" panose="020F0502020204030204" pitchFamily="34" charset="0"/>
                      </a:endParaRPr>
                    </a:p>
                  </a:txBody>
                  <a:tcPr marL="68580" marR="68580" marT="0" marB="0"/>
                </a:tc>
                <a:tc>
                  <a:txBody>
                    <a:bodyPr/>
                    <a:lstStyle/>
                    <a:p>
                      <a:pPr marL="0" marR="0">
                        <a:lnSpc>
                          <a:spcPct val="107000"/>
                        </a:lnSpc>
                        <a:spcBef>
                          <a:spcPts val="0"/>
                        </a:spcBef>
                        <a:spcAft>
                          <a:spcPts val="0"/>
                        </a:spcAft>
                      </a:pPr>
                      <a:endPar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endPar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8"/>
                  </a:ext>
                </a:extLst>
              </a:tr>
              <a:tr h="461281">
                <a:tc>
                  <a:txBody>
                    <a:bodyPr/>
                    <a:lstStyle/>
                    <a:p>
                      <a:pPr marL="0" marR="0">
                        <a:lnSpc>
                          <a:spcPct val="107000"/>
                        </a:lnSpc>
                        <a:spcBef>
                          <a:spcPts val="0"/>
                        </a:spcBef>
                        <a:spcAft>
                          <a:spcPts val="0"/>
                        </a:spcAft>
                      </a:pPr>
                      <a:endPar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indent="0"/>
                      <a:endParaRPr lang="en-US" sz="1800" dirty="0">
                        <a:latin typeface="Calibri" panose="020F0502020204030204" pitchFamily="34" charset="0"/>
                      </a:endParaRPr>
                    </a:p>
                  </a:txBody>
                  <a:tcPr marL="68580" marR="68580" marT="0" marB="0"/>
                </a:tc>
                <a:tc>
                  <a:txBody>
                    <a:bodyPr/>
                    <a:lstStyle/>
                    <a:p>
                      <a:pPr marL="0" marR="0">
                        <a:lnSpc>
                          <a:spcPct val="107000"/>
                        </a:lnSpc>
                        <a:spcBef>
                          <a:spcPts val="0"/>
                        </a:spcBef>
                        <a:spcAft>
                          <a:spcPts val="0"/>
                        </a:spcAft>
                      </a:pPr>
                      <a:endPar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endPar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9"/>
                  </a:ext>
                </a:extLst>
              </a:tr>
              <a:tr h="461281">
                <a:tc>
                  <a:txBody>
                    <a:bodyPr/>
                    <a:lstStyle/>
                    <a:p>
                      <a:pPr marL="0" marR="0">
                        <a:lnSpc>
                          <a:spcPct val="107000"/>
                        </a:lnSpc>
                        <a:spcBef>
                          <a:spcPts val="0"/>
                        </a:spcBef>
                        <a:spcAft>
                          <a:spcPts val="0"/>
                        </a:spcAft>
                      </a:pPr>
                      <a:endPar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indent="0"/>
                      <a:endParaRPr lang="en-US" sz="1800" dirty="0">
                        <a:latin typeface="Calibri" panose="020F0502020204030204" pitchFamily="34" charset="0"/>
                      </a:endParaRPr>
                    </a:p>
                  </a:txBody>
                  <a:tcPr marL="68580" marR="68580" marT="0" marB="0"/>
                </a:tc>
                <a:tc>
                  <a:txBody>
                    <a:bodyPr/>
                    <a:lstStyle/>
                    <a:p>
                      <a:pPr marL="0" marR="0">
                        <a:lnSpc>
                          <a:spcPct val="107000"/>
                        </a:lnSpc>
                        <a:spcBef>
                          <a:spcPts val="0"/>
                        </a:spcBef>
                        <a:spcAft>
                          <a:spcPts val="0"/>
                        </a:spcAft>
                      </a:pPr>
                      <a:endPar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endParaRPr lang="en-US"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10"/>
                  </a:ext>
                </a:extLst>
              </a:tr>
            </a:tbl>
          </a:graphicData>
        </a:graphic>
      </p:graphicFrame>
      <p:sp>
        <p:nvSpPr>
          <p:cNvPr id="7" name="Rectangle 2"/>
          <p:cNvSpPr>
            <a:spLocks noGrp="1" noChangeArrowheads="1"/>
          </p:cNvSpPr>
          <p:nvPr>
            <p:ph type="title"/>
          </p:nvPr>
        </p:nvSpPr>
        <p:spPr>
          <a:xfrm>
            <a:off x="0" y="307340"/>
            <a:ext cx="10287000" cy="990600"/>
          </a:xfrm>
        </p:spPr>
        <p:txBody>
          <a:bodyPr/>
          <a:lstStyle/>
          <a:p>
            <a:r>
              <a:rPr lang="en-US" sz="4000" dirty="0">
                <a:latin typeface="Calibri" pitchFamily="34" charset="0"/>
              </a:rPr>
              <a:t>Major Cost Components: Cervical Screening</a:t>
            </a:r>
            <a:endParaRPr lang="en-US" sz="3600" dirty="0">
              <a:latin typeface="Calibri" pitchFamily="34" charset="0"/>
            </a:endParaRPr>
          </a:p>
        </p:txBody>
      </p:sp>
      <p:sp>
        <p:nvSpPr>
          <p:cNvPr id="8" name="Line 4"/>
          <p:cNvSpPr>
            <a:spLocks noChangeShapeType="1"/>
          </p:cNvSpPr>
          <p:nvPr/>
        </p:nvSpPr>
        <p:spPr bwMode="auto">
          <a:xfrm>
            <a:off x="495300" y="1485900"/>
            <a:ext cx="9129713"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itchFamily="34" charset="0"/>
            </a:endParaRPr>
          </a:p>
        </p:txBody>
      </p:sp>
    </p:spTree>
    <p:extLst>
      <p:ext uri="{BB962C8B-B14F-4D97-AF65-F5344CB8AC3E}">
        <p14:creationId xmlns:p14="http://schemas.microsoft.com/office/powerpoint/2010/main" val="2639228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7890" name="Rectangle 2"/>
          <p:cNvSpPr>
            <a:spLocks noGrp="1" noChangeArrowheads="1"/>
          </p:cNvSpPr>
          <p:nvPr>
            <p:ph type="title"/>
          </p:nvPr>
        </p:nvSpPr>
        <p:spPr>
          <a:xfrm>
            <a:off x="-35510" y="106508"/>
            <a:ext cx="10322510" cy="990600"/>
          </a:xfrm>
        </p:spPr>
        <p:txBody>
          <a:bodyPr/>
          <a:lstStyle/>
          <a:p>
            <a:r>
              <a:rPr lang="en-US" sz="4000" dirty="0">
                <a:latin typeface="Calibri" pitchFamily="34" charset="0"/>
              </a:rPr>
              <a:t>Outcomes from Cost Analysis: Cervical Screening</a:t>
            </a:r>
          </a:p>
        </p:txBody>
      </p:sp>
      <p:sp>
        <p:nvSpPr>
          <p:cNvPr id="3237891" name="Rectangle 3"/>
          <p:cNvSpPr>
            <a:spLocks noGrp="1" noChangeArrowheads="1"/>
          </p:cNvSpPr>
          <p:nvPr>
            <p:ph type="body" idx="1"/>
          </p:nvPr>
        </p:nvSpPr>
        <p:spPr>
          <a:xfrm>
            <a:off x="190753" y="1281959"/>
            <a:ext cx="9892362" cy="5042517"/>
          </a:xfrm>
        </p:spPr>
        <p:txBody>
          <a:bodyPr/>
          <a:lstStyle/>
          <a:p>
            <a:pPr>
              <a:spcBef>
                <a:spcPts val="2400"/>
              </a:spcBef>
              <a:buClr>
                <a:schemeClr val="tx2"/>
              </a:buClr>
              <a:buFont typeface="Wingdings" pitchFamily="2" charset="2"/>
              <a:buChar char="§"/>
            </a:pPr>
            <a:r>
              <a:rPr lang="en-US" sz="2500" dirty="0"/>
              <a:t>The micro-costing study will estimate the following, which will be applied within the microsimulation model of HPV-induced cervical carcinogenesis to estimate the cost per woman screened:</a:t>
            </a:r>
          </a:p>
          <a:p>
            <a:pPr marL="0" indent="0" defTabSz="346075">
              <a:lnSpc>
                <a:spcPct val="150000"/>
              </a:lnSpc>
              <a:spcBef>
                <a:spcPts val="1200"/>
              </a:spcBef>
              <a:buClr>
                <a:schemeClr val="tx2"/>
              </a:buClr>
              <a:buNone/>
            </a:pPr>
            <a:r>
              <a:rPr lang="en-US" sz="2800" b="1" i="1" dirty="0">
                <a:latin typeface="Calibri" pitchFamily="34" charset="0"/>
              </a:rPr>
              <a:t>	Cost per procedure:</a:t>
            </a:r>
          </a:p>
          <a:p>
            <a:pPr marL="0" indent="0">
              <a:spcBef>
                <a:spcPts val="0"/>
              </a:spcBef>
              <a:buClr>
                <a:schemeClr val="tx2"/>
              </a:buClr>
              <a:buNone/>
            </a:pPr>
            <a:r>
              <a:rPr lang="en-US" sz="2800" dirty="0">
                <a:solidFill>
                  <a:srgbClr val="00FF00"/>
                </a:solidFill>
                <a:latin typeface="Calibri" pitchFamily="34" charset="0"/>
              </a:rPr>
              <a:t> 		</a:t>
            </a:r>
            <a:r>
              <a:rPr lang="en-US" sz="2500" dirty="0"/>
              <a:t>Screening test</a:t>
            </a:r>
          </a:p>
          <a:p>
            <a:pPr marL="0" indent="0">
              <a:spcBef>
                <a:spcPts val="0"/>
              </a:spcBef>
              <a:buClr>
                <a:schemeClr val="tx2"/>
              </a:buClr>
              <a:buNone/>
            </a:pPr>
            <a:r>
              <a:rPr lang="en-US" sz="2500" dirty="0"/>
              <a:t>		Colposcopy/diagnostic testing</a:t>
            </a:r>
          </a:p>
          <a:p>
            <a:pPr marL="0" indent="0">
              <a:spcBef>
                <a:spcPts val="0"/>
              </a:spcBef>
              <a:buClr>
                <a:schemeClr val="tx2"/>
              </a:buClr>
              <a:buNone/>
            </a:pPr>
            <a:r>
              <a:rPr lang="en-US" sz="2500" dirty="0"/>
              <a:t>		Treatment</a:t>
            </a:r>
          </a:p>
          <a:p>
            <a:pPr marL="0" indent="0">
              <a:spcBef>
                <a:spcPts val="0"/>
              </a:spcBef>
              <a:buClr>
                <a:schemeClr val="tx2"/>
              </a:buClr>
              <a:buNone/>
            </a:pPr>
            <a:r>
              <a:rPr lang="en-US" sz="2500" dirty="0"/>
              <a:t>		Cancer staging and treatment</a:t>
            </a:r>
          </a:p>
          <a:p>
            <a:pPr marL="0" indent="0">
              <a:spcBef>
                <a:spcPts val="1200"/>
              </a:spcBef>
              <a:buClr>
                <a:schemeClr val="tx2"/>
              </a:buClr>
              <a:buNone/>
            </a:pPr>
            <a:r>
              <a:rPr lang="en-US" sz="2800" b="1" i="1" dirty="0">
                <a:latin typeface="Calibri" pitchFamily="34" charset="0"/>
              </a:rPr>
              <a:t>	</a:t>
            </a:r>
            <a:r>
              <a:rPr lang="en-US" b="1" i="1" dirty="0"/>
              <a:t>Cost per woman screened:</a:t>
            </a:r>
            <a:r>
              <a:rPr lang="en-US" dirty="0">
                <a:solidFill>
                  <a:srgbClr val="00FF00"/>
                </a:solidFill>
              </a:rPr>
              <a:t> </a:t>
            </a:r>
          </a:p>
          <a:p>
            <a:pPr marL="0" indent="0">
              <a:spcBef>
                <a:spcPts val="1200"/>
              </a:spcBef>
              <a:buClr>
                <a:schemeClr val="tx2"/>
              </a:buClr>
              <a:buNone/>
            </a:pPr>
            <a:r>
              <a:rPr lang="en-US" dirty="0">
                <a:solidFill>
                  <a:srgbClr val="00FF00"/>
                </a:solidFill>
              </a:rPr>
              <a:t>		</a:t>
            </a:r>
            <a:r>
              <a:rPr lang="en-US" sz="2500" dirty="0"/>
              <a:t>Total cost of screening, diagnosis, and treatment</a:t>
            </a:r>
          </a:p>
          <a:p>
            <a:pPr marL="0" indent="0">
              <a:spcBef>
                <a:spcPts val="1200"/>
              </a:spcBef>
              <a:buClr>
                <a:schemeClr val="tx2"/>
              </a:buClr>
              <a:buNone/>
            </a:pPr>
            <a:r>
              <a:rPr lang="en-US" sz="2500" dirty="0"/>
              <a:t>		Total number of women</a:t>
            </a:r>
            <a:endParaRPr lang="en-US" sz="2500" b="1" i="1" dirty="0"/>
          </a:p>
          <a:p>
            <a:pPr marL="0" indent="0" defTabSz="346075">
              <a:spcBef>
                <a:spcPts val="1200"/>
              </a:spcBef>
              <a:buClr>
                <a:schemeClr val="tx2"/>
              </a:buClr>
              <a:buNone/>
            </a:pPr>
            <a:endParaRPr lang="en-US" sz="2800" dirty="0">
              <a:latin typeface="Calibri" pitchFamily="34" charset="0"/>
            </a:endParaRPr>
          </a:p>
        </p:txBody>
      </p:sp>
      <p:sp>
        <p:nvSpPr>
          <p:cNvPr id="5" name="Line 4"/>
          <p:cNvSpPr>
            <a:spLocks noChangeShapeType="1"/>
          </p:cNvSpPr>
          <p:nvPr/>
        </p:nvSpPr>
        <p:spPr bwMode="auto">
          <a:xfrm>
            <a:off x="495300" y="1164619"/>
            <a:ext cx="9129713"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itchFamily="34" charset="0"/>
            </a:endParaRPr>
          </a:p>
        </p:txBody>
      </p:sp>
      <p:cxnSp>
        <p:nvCxnSpPr>
          <p:cNvPr id="3" name="Straight Connector 2"/>
          <p:cNvCxnSpPr/>
          <p:nvPr/>
        </p:nvCxnSpPr>
        <p:spPr bwMode="auto">
          <a:xfrm>
            <a:off x="2032000" y="6032500"/>
            <a:ext cx="6527800" cy="3810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6369421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2|16.5|32.9|10.3"/>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30000"/>
          </a:spcBef>
          <a:spcAft>
            <a:spcPct val="0"/>
          </a:spcAft>
          <a:buClrTx/>
          <a:buSzTx/>
          <a:buFontTx/>
          <a:buNone/>
          <a:tabLst/>
          <a:defRPr kumimoji="0" lang="en-US" altLang="en-US" sz="1200" b="0" i="0" u="none" strike="noStrike" cap="none" normalizeH="0" baseline="0" smtClean="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30000"/>
          </a:spcBef>
          <a:spcAft>
            <a:spcPct val="0"/>
          </a:spcAft>
          <a:buClrTx/>
          <a:buSzTx/>
          <a:buFontTx/>
          <a:buNone/>
          <a:tabLst/>
          <a:defRPr kumimoji="0" lang="en-US" altLang="en-US" sz="1200" b="0" i="0" u="none" strike="noStrike" cap="none" normalizeH="0" baseline="0" smtClean="0">
            <a:ln>
              <a:noFill/>
            </a:ln>
            <a:solidFill>
              <a:schemeClr val="tx1"/>
            </a:solidFill>
            <a:effectLst/>
            <a:latin typeface="Garamond"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3180</TotalTime>
  <Words>1200</Words>
  <Application>Microsoft Office PowerPoint</Application>
  <PresentationFormat>35mm Slides</PresentationFormat>
  <Paragraphs>186</Paragraphs>
  <Slides>21</Slides>
  <Notes>21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21</vt:i4>
      </vt:variant>
    </vt:vector>
  </HeadingPairs>
  <TitlesOfParts>
    <vt:vector size="29" baseType="lpstr">
      <vt:lpstr>Arial</vt:lpstr>
      <vt:lpstr>Calibri</vt:lpstr>
      <vt:lpstr>Calibri Light</vt:lpstr>
      <vt:lpstr>Garamond</vt:lpstr>
      <vt:lpstr>Wingdings</vt:lpstr>
      <vt:lpstr>Default Design</vt:lpstr>
      <vt:lpstr>Office Theme</vt:lpstr>
      <vt:lpstr>1_Office Theme</vt:lpstr>
      <vt:lpstr>ESCUDDO:  Micro-Costing and Cost-Effectiveness Study</vt:lpstr>
      <vt:lpstr>Objectives</vt:lpstr>
      <vt:lpstr>Objectives</vt:lpstr>
      <vt:lpstr>Methods:  Micro-Costing</vt:lpstr>
      <vt:lpstr>Methods:  Data Sources</vt:lpstr>
      <vt:lpstr>Major Cost Components:  New HPV Vaccination Program</vt:lpstr>
      <vt:lpstr>Outcomes from Cost Analysis: HPV Vaccination</vt:lpstr>
      <vt:lpstr>Major Cost Components: Cervical Screening</vt:lpstr>
      <vt:lpstr>Outcomes from Cost Analysis: Cervical Screening</vt:lpstr>
      <vt:lpstr>Applications for Costing Data</vt:lpstr>
      <vt:lpstr>Objectives</vt:lpstr>
      <vt:lpstr>General Analytic Framework</vt:lpstr>
      <vt:lpstr>Methods:  Mathematical Simulation Models</vt:lpstr>
      <vt:lpstr>PowerPoint Presentation</vt:lpstr>
      <vt:lpstr>PowerPoint Presentation</vt:lpstr>
      <vt:lpstr>PowerPoint Presentation</vt:lpstr>
      <vt:lpstr>PowerPoint Presentation</vt:lpstr>
      <vt:lpstr>Strategies</vt:lpstr>
      <vt:lpstr>Model Outcomes</vt:lpstr>
      <vt:lpstr>Sensitivity Analyses (one versus two HPV vaccine doses)</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Cost-Effectiveness Analysis</dc:title>
  <dc:creator>Jane Kim</dc:creator>
  <cp:lastModifiedBy>Stephen Resch</cp:lastModifiedBy>
  <cp:revision>633</cp:revision>
  <cp:lastPrinted>2016-07-26T04:45:32Z</cp:lastPrinted>
  <dcterms:created xsi:type="dcterms:W3CDTF">2003-03-30T01:07:59Z</dcterms:created>
  <dcterms:modified xsi:type="dcterms:W3CDTF">2021-03-10T16:25:22Z</dcterms:modified>
</cp:coreProperties>
</file>