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4"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050"/>
    <a:srgbClr val="5F6060"/>
    <a:srgbClr val="6C6C6C"/>
    <a:srgbClr val="797979"/>
    <a:srgbClr val="C6A5B2"/>
    <a:srgbClr val="F7F7F7"/>
    <a:srgbClr val="F0F0F0"/>
    <a:srgbClr val="E9E9E9"/>
    <a:srgbClr val="E3E3E3"/>
    <a:srgbClr val="D0D0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40"/>
    <p:restoredTop sz="94687"/>
  </p:normalViewPr>
  <p:slideViewPr>
    <p:cSldViewPr snapToGrid="0">
      <p:cViewPr>
        <p:scale>
          <a:sx n="200" d="100"/>
          <a:sy n="200" d="100"/>
        </p:scale>
        <p:origin x="1928" y="144"/>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0D23E-2BF3-2647-800D-9C446CFC92E7}" type="datetimeFigureOut">
              <a:rPr lang="en-US" smtClean="0"/>
              <a:t>3/25/24</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D88CC-001E-9649-B8C7-59E766CAF7BF}" type="slidenum">
              <a:rPr lang="en-US" smtClean="0"/>
              <a:t>‹#›</a:t>
            </a:fld>
            <a:endParaRPr lang="en-US"/>
          </a:p>
        </p:txBody>
      </p:sp>
    </p:spTree>
    <p:extLst>
      <p:ext uri="{BB962C8B-B14F-4D97-AF65-F5344CB8AC3E}">
        <p14:creationId xmlns:p14="http://schemas.microsoft.com/office/powerpoint/2010/main" val="2463493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spc="30" dirty="0">
                <a:solidFill>
                  <a:srgbClr val="5F6060"/>
                </a:solidFill>
                <a:latin typeface="Geneva" panose="020B0503030404040204" pitchFamily="34" charset="0"/>
                <a:ea typeface="Geneva" panose="020B0503030404040204" pitchFamily="34" charset="0"/>
                <a:cs typeface="Verdana" panose="020B0604030504040204" pitchFamily="34" charset="0"/>
              </a:rPr>
              <a:t>Proteomics: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ProteoWizard</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Spectra,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MaxQuant</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Tandem, SEQUEST, Percolator,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PeptideShaker</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Msnbase</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Cardinal</a:t>
            </a:r>
          </a:p>
          <a:p>
            <a:endParaRPr lang="en-US" dirty="0"/>
          </a:p>
        </p:txBody>
      </p:sp>
      <p:sp>
        <p:nvSpPr>
          <p:cNvPr id="4" name="Slide Number Placeholder 3"/>
          <p:cNvSpPr>
            <a:spLocks noGrp="1"/>
          </p:cNvSpPr>
          <p:nvPr>
            <p:ph type="sldNum" sz="quarter" idx="5"/>
          </p:nvPr>
        </p:nvSpPr>
        <p:spPr/>
        <p:txBody>
          <a:bodyPr/>
          <a:lstStyle/>
          <a:p>
            <a:fld id="{B28D88CC-001E-9649-B8C7-59E766CAF7BF}" type="slidenum">
              <a:rPr lang="en-US" smtClean="0"/>
              <a:t>1</a:t>
            </a:fld>
            <a:endParaRPr lang="en-US"/>
          </a:p>
        </p:txBody>
      </p:sp>
    </p:spTree>
    <p:extLst>
      <p:ext uri="{BB962C8B-B14F-4D97-AF65-F5344CB8AC3E}">
        <p14:creationId xmlns:p14="http://schemas.microsoft.com/office/powerpoint/2010/main" val="885081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127572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41742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248748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795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C0FD1C1-C5B8-2D48-B2BF-F14BF3E5678C}"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82103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C0FD1C1-C5B8-2D48-B2BF-F14BF3E5678C}" type="datetimeFigureOut">
              <a:rPr lang="en-US" smtClean="0"/>
              <a:t>3/25/24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160819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C0FD1C1-C5B8-2D48-B2BF-F14BF3E5678C}" type="datetimeFigureOut">
              <a:rPr lang="en-US" smtClean="0"/>
              <a:t>3/25/24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0724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C0FD1C1-C5B8-2D48-B2BF-F14BF3E5678C}" type="datetimeFigureOut">
              <a:rPr lang="en-US" smtClean="0"/>
              <a:t>3/25/24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95368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FD1C1-C5B8-2D48-B2BF-F14BF3E5678C}" type="datetimeFigureOut">
              <a:rPr lang="en-US" smtClean="0"/>
              <a:t>3/25/24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78451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C0FD1C1-C5B8-2D48-B2BF-F14BF3E5678C}" type="datetimeFigureOut">
              <a:rPr lang="en-US" smtClean="0"/>
              <a:t>3/25/24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4097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C0FD1C1-C5B8-2D48-B2BF-F14BF3E5678C}" type="datetimeFigureOut">
              <a:rPr lang="en-US" smtClean="0"/>
              <a:t>3/25/24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29243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C0FD1C1-C5B8-2D48-B2BF-F14BF3E5678C}" type="datetimeFigureOut">
              <a:rPr lang="en-US" smtClean="0"/>
              <a:t>3/25/24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5DF51FF-ED06-9240-954D-F763EBD36017}" type="slidenum">
              <a:rPr lang="en-US" smtClean="0"/>
              <a:t>‹#›</a:t>
            </a:fld>
            <a:endParaRPr lang="en-US"/>
          </a:p>
        </p:txBody>
      </p:sp>
    </p:spTree>
    <p:extLst>
      <p:ext uri="{BB962C8B-B14F-4D97-AF65-F5344CB8AC3E}">
        <p14:creationId xmlns:p14="http://schemas.microsoft.com/office/powerpoint/2010/main" val="2870883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F662B2-701F-E003-FEEB-B049C58AE624}"/>
              </a:ext>
            </a:extLst>
          </p:cNvPr>
          <p:cNvSpPr/>
          <p:nvPr/>
        </p:nvSpPr>
        <p:spPr>
          <a:xfrm>
            <a:off x="1770297" y="357520"/>
            <a:ext cx="3317396" cy="431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pc="600" dirty="0">
                <a:solidFill>
                  <a:srgbClr val="4F5050"/>
                </a:solidFill>
                <a:latin typeface="Geneva" panose="020B0503030404040204" pitchFamily="34" charset="0"/>
                <a:ea typeface="Geneva" panose="020B0503030404040204" pitchFamily="34" charset="0"/>
                <a:cs typeface="Verdana" panose="020B0604030504040204" pitchFamily="34" charset="0"/>
              </a:rPr>
              <a:t>EFFIE KLIMI</a:t>
            </a:r>
          </a:p>
        </p:txBody>
      </p:sp>
      <p:sp>
        <p:nvSpPr>
          <p:cNvPr id="5" name="Rectangle 4">
            <a:extLst>
              <a:ext uri="{FF2B5EF4-FFF2-40B4-BE49-F238E27FC236}">
                <a16:creationId xmlns:a16="http://schemas.microsoft.com/office/drawing/2014/main" id="{983ACC00-9659-413D-7DE9-EDADCCD210A1}"/>
              </a:ext>
            </a:extLst>
          </p:cNvPr>
          <p:cNvSpPr/>
          <p:nvPr/>
        </p:nvSpPr>
        <p:spPr>
          <a:xfrm>
            <a:off x="332152" y="2234238"/>
            <a:ext cx="6193685" cy="7684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1200"/>
              </a:spcBef>
              <a:spcAft>
                <a:spcPts val="1200"/>
              </a:spcAft>
            </a:pP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SKILLS</a:t>
            </a:r>
            <a:endParaRPr lang="en-US" sz="600" b="1" spc="10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Programming: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R (</a:t>
            </a:r>
            <a:r>
              <a:rPr lang="en-US"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tidyverse</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Bioconductor + more), Python (Pandas, NumPy + more), Bash scripting,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NextFlow, Node.js, React, D3,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Typescript</a:t>
            </a: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Raw sequencing pre-processing: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WGS/WGBS, </a:t>
            </a:r>
            <a:r>
              <a:rPr lang="en-US"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ChIP</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-seq, ATAC-seq,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bulk/small/single cell RNA-</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analysis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Genomics: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Variant calling (SNPs/indels &amp; structural variants), GWAS/</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eQTL</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analyses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Epigenomics: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Differentially methylated region analysis, </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ChIP</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&amp; ATAC-</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peak calling &amp; downstream analysis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Transcriptomics: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Differential expression analysis, single cell RNA-</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clustering/marker identification/integration, GSEA, HOMER-based TF analyses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Computational structural biology: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Protein tertiary structure modelling (PyMOL), RNA secondary structure modelling (</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RNAfold</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Culturing of</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vascular smooth muscle &amp; endothelial cells, embryonic stem cells, HeLa, HEK293T, human vein tissue,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S. pombe</a:t>
            </a:r>
          </a:p>
          <a:p>
            <a:pPr>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Wet lab: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RNA extraction, RT-qPCR, cloning, transfections, nucleofections, immuno-histochemistry/fluorescence, western blot, X-gal staining, FACS</a:t>
            </a:r>
            <a:endPar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EXPERIENCE</a:t>
            </a:r>
            <a:endParaRPr lang="en-US" sz="600" b="1" spc="10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PhD Research - Prof Andrew Baker &amp; Dr Abdelaziz </a:t>
            </a:r>
            <a:r>
              <a:rPr lang="en-US" sz="600" b="1" spc="30" dirty="0" err="1">
                <a:solidFill>
                  <a:srgbClr val="4F5050"/>
                </a:solidFill>
                <a:latin typeface="Geneva" panose="020B0503030404040204" pitchFamily="34" charset="0"/>
                <a:ea typeface="Geneva" panose="020B0503030404040204" pitchFamily="34" charset="0"/>
                <a:cs typeface="Verdana" panose="020B0604030504040204" pitchFamily="34" charset="0"/>
              </a:rPr>
              <a:t>Beqqali</a:t>
            </a: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Queen’s Medical Research Institute, University of Edinburgh (Oct 2019 - Apr 2024)</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Project 1:</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Identification of novel therapeutic miRNAs for vein graft failure –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vitro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&amp;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silico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Assessed the effect of 2000+ miRNAs on proliferation &amp; viability via a high-throughput screen.</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Evaluated the top candidates as potential therapeutics &amp; studied their mechanism of action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vitro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ex vivo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 RNA-</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Testing adenoviral delivery systems in the vasculature.</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Project 2:</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Studying endogenous miRNA loci dysregulated in response to injurious stimuli in vascular smooth muscle cells –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vitro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&amp;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silico</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Developed transcriptomics &amp; genomics pipelines with R, Python, Unix and NextFlow.</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Analysis of time-series data (ML &amp; non-ML methods)</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Project 3:</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Dissection of a novel locus implicated in vascular smooth muscle cell biology, MEST/miR-335</a:t>
            </a:r>
            <a:endPar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Manipulated the expression of each compartment of the locus (individually or in combinations.</a:t>
            </a:r>
          </a:p>
          <a:p>
            <a:pPr marL="403200" indent="-144000">
              <a:spcAft>
                <a:spcPts val="100"/>
              </a:spcAft>
              <a:buFont typeface="Arial" panose="020B0604020202020204" pitchFamily="34" charset="0"/>
              <a:buChar char="•"/>
            </a:pP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siRNA, anti-</a:t>
            </a:r>
            <a:r>
              <a:rPr lang="en-US"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miR</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miRNA mimic, plasmid DNA, transfected into vascular smooth muscle cells individually or in combinations, using lipofectamine or nucleofection.</a:t>
            </a:r>
            <a:endPar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Project 4:</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Evaluation of all human miRNAs by predicting processing efficiency –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silico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t>
            </a:r>
          </a:p>
          <a:p>
            <a:pPr marL="259200">
              <a:spcAft>
                <a:spcPts val="100"/>
              </a:spcAft>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I used sequence and structural determinants associated with Drosha recognition and subsequent increased mature miRNA expression to identified the most optimal miRNAs that make the most sense to research and work with for translational projects </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Also involved in: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 project on pro-angiogenic extracellular vesicles derived from a stem cell-derived endothelial cell product</a:t>
            </a:r>
          </a:p>
          <a:p>
            <a:pPr marL="403200" indent="-144000">
              <a:spcAft>
                <a:spcPts val="6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Extracellular vesicle isolation and RNA-</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analysis of their contents</a:t>
            </a:r>
            <a:endParaRPr lang="en-GB" sz="7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Virology training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Batavia Biosciences B.V., Leiden, NL (July - Oct 2023)</a:t>
            </a:r>
          </a:p>
          <a:p>
            <a:pPr marL="403200" lvl="1" indent="-144000">
              <a:spcBef>
                <a:spcPts val="200"/>
              </a:spcBef>
              <a:spcAft>
                <a:spcPts val="600"/>
              </a:spcAft>
              <a:buFont typeface="Arial" panose="020B0604020202020204" pitchFamily="34" charset="0"/>
              <a:buChar char="•"/>
            </a:pP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Generation of clinical-grade Adenovirus 5-based vectors</a:t>
            </a:r>
            <a:endPar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Honours Project – Dr Alessandro Bianchi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Genome Damage and Stability Centre, University of Sussex, UK (Sept 2018 – Feb - 2019)</a:t>
            </a:r>
          </a:p>
          <a:p>
            <a:pPr marL="403200" lvl="1" indent="-144000">
              <a:spcBef>
                <a:spcPts val="200"/>
              </a:spcBef>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Structure-function analysis of the DNA helicase factor Cdc45 in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Saccharomyces pombe</a:t>
            </a:r>
            <a:endParaRPr lang="en-US" sz="600" i="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marL="403200" lvl="1" indent="-144000">
              <a:spcAft>
                <a:spcPts val="100"/>
              </a:spcAft>
              <a:buFont typeface="Arial" panose="020B0604020202020204" pitchFamily="34" charset="0"/>
              <a:buChar char="•"/>
            </a:pPr>
            <a:r>
              <a:rPr lang="en-US"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S. pombe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culture and Cre-lox-mediated insertion of Cdc45 mutants generated by error-prone PCR &amp; tertiary protein structure modelling of temperature-sensitive Cdc45 mutants (PyMOL)</a:t>
            </a:r>
          </a:p>
          <a:p>
            <a:pPr>
              <a:spcBef>
                <a:spcPts val="6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Junior Research Associate – Prof Adam Eyre-Walker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Evolution, Behaviour and Environment Department, University of Sussex (June – Sept 2018)</a:t>
            </a:r>
          </a:p>
          <a:p>
            <a:pPr marL="403200" lvl="1" indent="-144000">
              <a:spcBef>
                <a:spcPts val="200"/>
              </a:spcBef>
              <a:spcAft>
                <a:spcPts val="3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Used single nucleotide polymorphism data (from the 1000 genomes project) and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de novo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mutation data (from multiple studies) to estimate the variation of the effective population size across the human genome</a:t>
            </a:r>
            <a:endPar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TALKS ･ PRESENTATIONS</a:t>
            </a:r>
          </a:p>
          <a:p>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Keystone Symposia </a:t>
            </a: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“Small Regulatory RNAs: From Bench to Bedside” with Scholarship by the NIH |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Santa Fe, NM (2022)</a:t>
            </a:r>
            <a:endPar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100"/>
              </a:spcBef>
              <a:spcAft>
                <a:spcPts val="300"/>
              </a:spcAft>
            </a:pP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Title: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Investigating miRNAs regulating vascular smooth muscle cell proliferation”; 1</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a:t>
            </a:r>
            <a:endPar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Cardiovascular Research Institute Maastricht invited talk</a:t>
            </a: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sym typeface="Wingdings" pitchFamily="2" charset="2"/>
              </a:rPr>
              <a:t> |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sym typeface="Wingdings" pitchFamily="2" charset="2"/>
              </a:rPr>
              <a:t>Virtually (2023)</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t>
            </a:r>
          </a:p>
          <a:p>
            <a:pPr>
              <a:spcBef>
                <a:spcPts val="100"/>
              </a:spcBef>
              <a:spcAft>
                <a:spcPts val="300"/>
              </a:spcAft>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“Functional screening identifies novel miRNAs inhibiting Vascular Smooth Muscle Cell proliferation” (2023)</a:t>
            </a:r>
            <a:endPar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GB"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MANUSCRIPTS </a:t>
            </a: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 </a:t>
            </a:r>
            <a:r>
              <a:rPr lang="en-GB"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PUBLICATIONS</a:t>
            </a:r>
          </a:p>
          <a:p>
            <a:pPr marL="171450" indent="-171450">
              <a:spcAft>
                <a:spcPts val="300"/>
              </a:spcAft>
              <a:buFont typeface="Arial" panose="020B0604020202020204" pitchFamily="34" charset="0"/>
              <a:buChar char="•"/>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Functional screening identifies novel miRNAs inhibiting Vascular Smooth Muscle Cell proliferation.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Joint</a:t>
            </a: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1</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 Manuscript in review in </a:t>
            </a:r>
            <a:r>
              <a:rPr lang="en-GB" sz="600" b="1" i="1" spc="30" dirty="0">
                <a:solidFill>
                  <a:srgbClr val="4F5050"/>
                </a:solidFill>
                <a:latin typeface="Geneva" panose="020B0503030404040204" pitchFamily="34" charset="0"/>
                <a:ea typeface="Geneva" panose="020B0503030404040204" pitchFamily="34" charset="0"/>
                <a:cs typeface="Verdana" panose="020B0604030504040204" pitchFamily="34" charset="0"/>
              </a:rPr>
              <a:t>Molecular Therapy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(2024)</a:t>
            </a:r>
          </a:p>
          <a:p>
            <a:pPr marL="171450" indent="-171450">
              <a:spcAft>
                <a:spcPts val="300"/>
              </a:spcAft>
              <a:buFont typeface="Arial" panose="020B0604020202020204" pitchFamily="34" charset="0"/>
              <a:buChar char="•"/>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Vascular smooth cell function and dysfunction controlled by non-coding RNA.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Joint 1</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 </a:t>
            </a:r>
            <a:r>
              <a:rPr lang="en-GB" sz="600" b="1" i="1" spc="30" dirty="0">
                <a:solidFill>
                  <a:srgbClr val="4F5050"/>
                </a:solidFill>
                <a:latin typeface="Geneva" panose="020B0503030404040204" pitchFamily="34" charset="0"/>
                <a:ea typeface="Geneva" panose="020B0503030404040204" pitchFamily="34" charset="0"/>
                <a:cs typeface="Verdana" panose="020B0604030504040204" pitchFamily="34" charset="0"/>
              </a:rPr>
              <a:t>British Journal of Pharmacology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(2024)</a:t>
            </a:r>
          </a:p>
          <a:p>
            <a:pPr marL="171450" indent="-171450">
              <a:spcAft>
                <a:spcPts val="300"/>
              </a:spcAft>
              <a:buFont typeface="Arial" panose="020B0604020202020204" pitchFamily="34" charset="0"/>
              <a:buChar char="•"/>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Extracellular vesicles from a human embryonic stem cell-derived endothelial cell product induce angiogenesis with high efficiency at very low input and contain miRNAs with novel proangiogenic function.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5</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th</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a:t>
            </a: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 </a:t>
            </a:r>
            <a:r>
              <a:rPr lang="en-GB" sz="600" b="1" i="1" spc="30" dirty="0">
                <a:solidFill>
                  <a:srgbClr val="4F5050"/>
                </a:solidFill>
                <a:latin typeface="Geneva" panose="020B0503030404040204" pitchFamily="34" charset="0"/>
                <a:ea typeface="Geneva" panose="020B0503030404040204" pitchFamily="34" charset="0"/>
                <a:cs typeface="Verdana" panose="020B0604030504040204" pitchFamily="34" charset="0"/>
              </a:rPr>
              <a:t>Molecular Therapy</a:t>
            </a: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(2024)</a:t>
            </a:r>
            <a:endParaRPr lang="en-GB" sz="600" spc="30" dirty="0">
              <a:solidFill>
                <a:srgbClr val="0070C0"/>
              </a:solidFill>
              <a:latin typeface="Geneva" panose="020B0503030404040204" pitchFamily="34" charset="0"/>
              <a:ea typeface="Geneva" panose="020B05030304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18F88A03-5D93-DA23-2E8B-FF7D342043D9}"/>
              </a:ext>
            </a:extLst>
          </p:cNvPr>
          <p:cNvSpPr/>
          <p:nvPr/>
        </p:nvSpPr>
        <p:spPr>
          <a:xfrm>
            <a:off x="0" y="1099437"/>
            <a:ext cx="6858000" cy="215444"/>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F5050"/>
              </a:solidFill>
              <a:latin typeface="Geneva" panose="020B0503030404040204" pitchFamily="34" charset="0"/>
              <a:ea typeface="Geneva" panose="020B0503030404040204" pitchFamily="34" charset="0"/>
            </a:endParaRPr>
          </a:p>
        </p:txBody>
      </p:sp>
      <p:grpSp>
        <p:nvGrpSpPr>
          <p:cNvPr id="14" name="Group 13">
            <a:extLst>
              <a:ext uri="{FF2B5EF4-FFF2-40B4-BE49-F238E27FC236}">
                <a16:creationId xmlns:a16="http://schemas.microsoft.com/office/drawing/2014/main" id="{FABA8A3B-B9DA-8DBB-C767-6B6834ECC8D3}"/>
              </a:ext>
            </a:extLst>
          </p:cNvPr>
          <p:cNvGrpSpPr/>
          <p:nvPr/>
        </p:nvGrpSpPr>
        <p:grpSpPr>
          <a:xfrm>
            <a:off x="2279457" y="1099437"/>
            <a:ext cx="2621156" cy="218899"/>
            <a:chOff x="2279457" y="848727"/>
            <a:chExt cx="2621156" cy="218899"/>
          </a:xfrm>
        </p:grpSpPr>
        <p:grpSp>
          <p:nvGrpSpPr>
            <p:cNvPr id="12" name="Group 11">
              <a:extLst>
                <a:ext uri="{FF2B5EF4-FFF2-40B4-BE49-F238E27FC236}">
                  <a16:creationId xmlns:a16="http://schemas.microsoft.com/office/drawing/2014/main" id="{4824DBB7-FDA3-C2C3-7D53-20140A06B8B5}"/>
                </a:ext>
              </a:extLst>
            </p:cNvPr>
            <p:cNvGrpSpPr/>
            <p:nvPr/>
          </p:nvGrpSpPr>
          <p:grpSpPr>
            <a:xfrm>
              <a:off x="2279457" y="848727"/>
              <a:ext cx="2621156" cy="218899"/>
              <a:chOff x="1320924" y="848727"/>
              <a:chExt cx="2621156" cy="218899"/>
            </a:xfrm>
          </p:grpSpPr>
          <p:sp>
            <p:nvSpPr>
              <p:cNvPr id="7" name="TextBox 6">
                <a:extLst>
                  <a:ext uri="{FF2B5EF4-FFF2-40B4-BE49-F238E27FC236}">
                    <a16:creationId xmlns:a16="http://schemas.microsoft.com/office/drawing/2014/main" id="{8D727411-B9B7-2F29-6A01-E4B363058767}"/>
                  </a:ext>
                </a:extLst>
              </p:cNvPr>
              <p:cNvSpPr txBox="1"/>
              <p:nvPr/>
            </p:nvSpPr>
            <p:spPr>
              <a:xfrm>
                <a:off x="1320924" y="852182"/>
                <a:ext cx="915871" cy="215444"/>
              </a:xfrm>
              <a:prstGeom prst="rect">
                <a:avLst/>
              </a:prstGeom>
              <a:noFill/>
            </p:spPr>
            <p:txBody>
              <a:bodyPr wrap="square">
                <a:spAutoFit/>
              </a:bodyPr>
              <a:lstStyle/>
              <a:p>
                <a:pPr algn="r"/>
                <a:r>
                  <a:rPr lang="en-US" sz="800" dirty="0">
                    <a:solidFill>
                      <a:srgbClr val="4F5050"/>
                    </a:solidFill>
                    <a:latin typeface="Geneva" panose="020B0503030404040204" pitchFamily="34" charset="0"/>
                    <a:ea typeface="Geneva" panose="020B0503030404040204" pitchFamily="34" charset="0"/>
                    <a:cs typeface="Verdana" panose="020B0604030504040204" pitchFamily="34" charset="0"/>
                  </a:rPr>
                  <a:t>effie@effie.bio</a:t>
                </a:r>
                <a:endParaRPr lang="en-US" sz="700" dirty="0">
                  <a:solidFill>
                    <a:srgbClr val="4F5050"/>
                  </a:solidFill>
                  <a:latin typeface="Geneva" panose="020B0503030404040204" pitchFamily="34" charset="0"/>
                  <a:ea typeface="Geneva" panose="020B05030304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305F376A-A1B1-7D5B-BA7C-0F58B4596E4D}"/>
                  </a:ext>
                </a:extLst>
              </p:cNvPr>
              <p:cNvSpPr txBox="1"/>
              <p:nvPr/>
            </p:nvSpPr>
            <p:spPr>
              <a:xfrm>
                <a:off x="2704141" y="848727"/>
                <a:ext cx="1237939" cy="215444"/>
              </a:xfrm>
              <a:prstGeom prst="rect">
                <a:avLst/>
              </a:prstGeom>
              <a:noFill/>
            </p:spPr>
            <p:txBody>
              <a:bodyPr wrap="square">
                <a:spAutoFit/>
              </a:bodyPr>
              <a:lstStyle/>
              <a:p>
                <a:r>
                  <a:rPr lang="en-US" sz="800" dirty="0">
                    <a:solidFill>
                      <a:srgbClr val="4F5050"/>
                    </a:solidFill>
                    <a:latin typeface="Geneva" panose="020B0503030404040204" pitchFamily="34" charset="0"/>
                    <a:ea typeface="Geneva" panose="020B0503030404040204" pitchFamily="34" charset="0"/>
                    <a:cs typeface="Verdana" panose="020B0604030504040204" pitchFamily="34" charset="0"/>
                  </a:rPr>
                  <a:t>+44 07513616835</a:t>
                </a:r>
                <a:endParaRPr lang="en-US" dirty="0">
                  <a:solidFill>
                    <a:srgbClr val="4F5050"/>
                  </a:solidFill>
                  <a:latin typeface="Geneva" panose="020B0503030404040204" pitchFamily="34" charset="0"/>
                  <a:ea typeface="Geneva" panose="020B0503030404040204" pitchFamily="34" charset="0"/>
                </a:endParaRPr>
              </a:p>
            </p:txBody>
          </p:sp>
        </p:grpSp>
        <p:sp>
          <p:nvSpPr>
            <p:cNvPr id="13" name="TextBox 12">
              <a:extLst>
                <a:ext uri="{FF2B5EF4-FFF2-40B4-BE49-F238E27FC236}">
                  <a16:creationId xmlns:a16="http://schemas.microsoft.com/office/drawing/2014/main" id="{EC74932F-34C1-DEF3-E174-EA5A99D06650}"/>
                </a:ext>
              </a:extLst>
            </p:cNvPr>
            <p:cNvSpPr txBox="1"/>
            <p:nvPr/>
          </p:nvSpPr>
          <p:spPr>
            <a:xfrm>
              <a:off x="2900879" y="852182"/>
              <a:ext cx="1056242" cy="215444"/>
            </a:xfrm>
            <a:prstGeom prst="rect">
              <a:avLst/>
            </a:prstGeom>
            <a:noFill/>
          </p:spPr>
          <p:txBody>
            <a:bodyPr wrap="square">
              <a:spAutoFit/>
            </a:bodyPr>
            <a:lstStyle/>
            <a:p>
              <a:pPr algn="ctr"/>
              <a:r>
                <a:rPr lang="en-US" sz="800" dirty="0">
                  <a:solidFill>
                    <a:srgbClr val="4F5050"/>
                  </a:solidFill>
                  <a:latin typeface="Geneva" panose="020B0503030404040204" pitchFamily="34" charset="0"/>
                  <a:ea typeface="Geneva" panose="020B0503030404040204" pitchFamily="34" charset="0"/>
                  <a:cs typeface="Verdana" panose="020B0604030504040204" pitchFamily="34" charset="0"/>
                </a:rPr>
                <a:t>|</a:t>
              </a:r>
            </a:p>
          </p:txBody>
        </p:sp>
      </p:grpSp>
      <p:cxnSp>
        <p:nvCxnSpPr>
          <p:cNvPr id="3" name="Straight Connector 2">
            <a:extLst>
              <a:ext uri="{FF2B5EF4-FFF2-40B4-BE49-F238E27FC236}">
                <a16:creationId xmlns:a16="http://schemas.microsoft.com/office/drawing/2014/main" id="{31D14BAD-F61B-15F3-20CA-9D210BCAFC32}"/>
              </a:ext>
            </a:extLst>
          </p:cNvPr>
          <p:cNvCxnSpPr>
            <a:cxnSpLocks/>
          </p:cNvCxnSpPr>
          <p:nvPr/>
        </p:nvCxnSpPr>
        <p:spPr>
          <a:xfrm>
            <a:off x="411840" y="2431656"/>
            <a:ext cx="600188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1473AEF-FC66-E56E-77C0-27C64608CE5C}"/>
              </a:ext>
            </a:extLst>
          </p:cNvPr>
          <p:cNvCxnSpPr>
            <a:cxnSpLocks/>
          </p:cNvCxnSpPr>
          <p:nvPr/>
        </p:nvCxnSpPr>
        <p:spPr>
          <a:xfrm>
            <a:off x="414270" y="4080238"/>
            <a:ext cx="599945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83B2ED1-F370-018F-1A6C-0668B1A7A17D}"/>
              </a:ext>
            </a:extLst>
          </p:cNvPr>
          <p:cNvCxnSpPr>
            <a:cxnSpLocks/>
          </p:cNvCxnSpPr>
          <p:nvPr/>
        </p:nvCxnSpPr>
        <p:spPr>
          <a:xfrm>
            <a:off x="410900" y="8066152"/>
            <a:ext cx="600282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E65788-2958-9529-141F-EF0C53C631AF}"/>
              </a:ext>
            </a:extLst>
          </p:cNvPr>
          <p:cNvCxnSpPr>
            <a:cxnSpLocks/>
          </p:cNvCxnSpPr>
          <p:nvPr/>
        </p:nvCxnSpPr>
        <p:spPr>
          <a:xfrm>
            <a:off x="410901" y="9021821"/>
            <a:ext cx="6002822"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1F58C61-FFAA-FFC6-927C-D5912CF5B013}"/>
              </a:ext>
            </a:extLst>
          </p:cNvPr>
          <p:cNvSpPr txBox="1"/>
          <p:nvPr/>
        </p:nvSpPr>
        <p:spPr>
          <a:xfrm>
            <a:off x="332151" y="1480865"/>
            <a:ext cx="6193685" cy="584775"/>
          </a:xfrm>
          <a:prstGeom prst="rect">
            <a:avLst/>
          </a:prstGeom>
          <a:noFill/>
        </p:spPr>
        <p:txBody>
          <a:bodyPr wrap="square">
            <a:spAutoFit/>
          </a:bodyPr>
          <a:lstStyle/>
          <a:p>
            <a:pPr algn="just">
              <a:spcBef>
                <a:spcPts val="300"/>
              </a:spcBef>
              <a:spcAft>
                <a:spcPts val="100"/>
              </a:spcAft>
            </a:pPr>
            <a:r>
              <a:rPr lang="en-GB" sz="800" b="1" spc="30" dirty="0">
                <a:solidFill>
                  <a:srgbClr val="4F5050"/>
                </a:solidFill>
                <a:latin typeface="Geneva" panose="020B0503030404040204" pitchFamily="34" charset="0"/>
                <a:ea typeface="Geneva" panose="020B0503030404040204" pitchFamily="34" charset="0"/>
                <a:cs typeface="Verdana" panose="020B0604030504040204" pitchFamily="34" charset="0"/>
              </a:rPr>
              <a:t>I’m Effie, a computational biologist. My computational training has included genomics and transcriptomics, epigenomics and structural miRNA biology. I am also vastly trained in wet lab techniques and cell culture. The biological research fields I have participated in include vascular biology, evolutionary genetics, virology and molecular genetics.</a:t>
            </a:r>
            <a:endParaRPr lang="en-US" sz="800"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p:txBody>
      </p:sp>
    </p:spTree>
    <p:extLst>
      <p:ext uri="{BB962C8B-B14F-4D97-AF65-F5344CB8AC3E}">
        <p14:creationId xmlns:p14="http://schemas.microsoft.com/office/powerpoint/2010/main" val="16915197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21687</TotalTime>
  <Words>835</Words>
  <Application>Microsoft Macintosh PowerPoint</Application>
  <PresentationFormat>A4 Paper (210x297 mm)</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Geneva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Eftychia Klimi</dc:creator>
  <cp:lastModifiedBy>Effie Klimi</cp:lastModifiedBy>
  <cp:revision>186</cp:revision>
  <dcterms:created xsi:type="dcterms:W3CDTF">2023-02-01T18:29:25Z</dcterms:created>
  <dcterms:modified xsi:type="dcterms:W3CDTF">2024-03-25T14:28:57Z</dcterms:modified>
</cp:coreProperties>
</file>