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050"/>
    <a:srgbClr val="5F6060"/>
    <a:srgbClr val="6C6C6C"/>
    <a:srgbClr val="797979"/>
    <a:srgbClr val="C6A5B2"/>
    <a:srgbClr val="F7F7F7"/>
    <a:srgbClr val="F0F0F0"/>
    <a:srgbClr val="E9E9E9"/>
    <a:srgbClr val="E3E3E3"/>
    <a:srgbClr val="D0D0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161" d="100"/>
          <a:sy n="161" d="100"/>
        </p:scale>
        <p:origin x="1792" y="-121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10/18/23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ProteoWizard</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Spectra,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MaxQuant</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Tandem, SEQUEST, Percolator,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PeptideShaker</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8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Msnbase</a:t>
            </a:r>
            <a:r>
              <a:rPr lang="en-GB" sz="800" spc="30" dirty="0">
                <a:solidFill>
                  <a:srgbClr val="5F6060"/>
                </a:solidFill>
                <a:latin typeface="Geneva" panose="020B0503030404040204" pitchFamily="34" charset="0"/>
                <a:ea typeface="Geneva" panose="020B0503030404040204" pitchFamily="34" charset="0"/>
                <a:cs typeface="Verdana" panose="020B0604030504040204" pitchFamily="34" charset="0"/>
              </a:rPr>
              <a:t>, Cardinal</a:t>
            </a:r>
          </a:p>
          <a:p>
            <a:endParaRPr lang="en-US" dirty="0"/>
          </a:p>
        </p:txBody>
      </p:sp>
      <p:sp>
        <p:nvSpPr>
          <p:cNvPr id="4" name="Slide Number Placeholder 3"/>
          <p:cNvSpPr>
            <a:spLocks noGrp="1"/>
          </p:cNvSpPr>
          <p:nvPr>
            <p:ph type="sldNum" sz="quarter" idx="5"/>
          </p:nvPr>
        </p:nvSpPr>
        <p:spPr/>
        <p:txBody>
          <a:bodyPr/>
          <a:lstStyle/>
          <a:p>
            <a:fld id="{B28D88CC-001E-9649-B8C7-59E766CAF7BF}" type="slidenum">
              <a:rPr lang="en-US" smtClean="0"/>
              <a:t>1</a:t>
            </a:fld>
            <a:endParaRPr lang="en-US"/>
          </a:p>
        </p:txBody>
      </p:sp>
    </p:spTree>
    <p:extLst>
      <p:ext uri="{BB962C8B-B14F-4D97-AF65-F5344CB8AC3E}">
        <p14:creationId xmlns:p14="http://schemas.microsoft.com/office/powerpoint/2010/main" val="88508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10/18/23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4F505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332152" y="1937294"/>
            <a:ext cx="6193685"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tidyverse</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Bioconductor + more), Python (Pandas, NumPy + more), Bash scripting,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NextFlow, Node.js, </a:t>
            </a:r>
            <a:r>
              <a:rPr lang="en-GB" sz="600" spc="30">
                <a:solidFill>
                  <a:srgbClr val="4F5050"/>
                </a:solidFill>
                <a:latin typeface="Geneva" panose="020B0503030404040204" pitchFamily="34" charset="0"/>
                <a:ea typeface="Geneva" panose="020B0503030404040204" pitchFamily="34" charset="0"/>
                <a:cs typeface="Verdana" panose="020B0604030504040204" pitchFamily="34" charset="0"/>
              </a:rPr>
              <a:t>React, D3,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Raw sequencing pre-processing: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WGS/WGBS, </a:t>
            </a:r>
            <a:r>
              <a:rPr lang="en-US"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-seq, ATAC-seq,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bulk/small/single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Variant calling (SNPs/indels &amp; structural variants), GWAS/</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Epigenomics: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Differentially methylated region analysis,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ChIP</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ATAC-</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peak calling &amp; downstream analysis, HOMER-based TF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Differential expression analysis, single cell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clustering/marker identification/integration, gene set enrichment analyses</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a:t>
            </a:r>
          </a:p>
          <a:p>
            <a:pPr>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RNA extraction, RT-qPCR, cloning, transfections, nucleofections, immuno-histochemistry/fluorescence, western blot, X-gal staining, FACS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ex vivo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Studying endogenous miRNA loci dysregulated in response to injurious stimuli in vascular smooth muscle cells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vitro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&amp;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Analysis of time-series data (ML &amp; non-ML methods)</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in silico</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marL="259200">
              <a:spcAft>
                <a:spcPts val="1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 isolation and RNA-</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analysis of their contents</a:t>
            </a:r>
            <a:endParaRPr lang="en-GB" sz="7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err="1">
                <a:solidFill>
                  <a:srgbClr val="4F5050"/>
                </a:solidFill>
                <a:latin typeface="Geneva" panose="020B0503030404040204" pitchFamily="34" charset="0"/>
                <a:ea typeface="Geneva" panose="020B0503030404040204" pitchFamily="34" charset="0"/>
                <a:cs typeface="Verdana" panose="020B0604030504040204" pitchFamily="34" charset="0"/>
              </a:rPr>
              <a:t>Multiomics</a:t>
            </a: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 pipeline development for cancer precision medicine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Collab with AI Forge,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Constructed multimodal </a:t>
            </a:r>
            <a:r>
              <a:rPr lang="en-GB" sz="600" spc="30" dirty="0" err="1">
                <a:solidFill>
                  <a:srgbClr val="4F5050"/>
                </a:solidFill>
                <a:latin typeface="Geneva" panose="020B0503030404040204" pitchFamily="34" charset="0"/>
                <a:ea typeface="Geneva" panose="020B0503030404040204" pitchFamily="34" charset="0"/>
                <a:cs typeface="Verdana" panose="020B0604030504040204" pitchFamily="34" charset="0"/>
              </a:rPr>
              <a:t>multiomics</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pipelines including genomics, epigenomics, transcriptomics and proteomics datasets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a:t>
            </a:r>
            <a:endPar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Saccharomyces pombe</a:t>
            </a:r>
            <a:endPar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S. pombe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4F505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4F505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4F505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manuscript in development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Invited review article, joint 1</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invited review (2023)</a:t>
            </a:r>
          </a:p>
          <a:p>
            <a:pPr>
              <a:spcAft>
                <a:spcPts val="300"/>
              </a:spcAft>
            </a:pPr>
            <a:r>
              <a:rPr lang="en-GB" sz="600" b="1" spc="30" dirty="0">
                <a:solidFill>
                  <a:srgbClr val="4F505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4F505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4F5050"/>
                </a:solidFill>
                <a:latin typeface="Geneva" panose="020B0503030404040204" pitchFamily="34" charset="0"/>
                <a:ea typeface="Geneva" panose="020B0503030404040204" pitchFamily="34" charset="0"/>
                <a:cs typeface="Verdana" panose="020B0604030504040204" pitchFamily="34" charset="0"/>
              </a:rPr>
              <a:t> author, in review (2023)</a:t>
            </a: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4F505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err="1">
                    <a:solidFill>
                      <a:srgbClr val="4F505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4F505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+1 (628) 200 4004</a:t>
                </a:r>
                <a:endParaRPr lang="en-US" dirty="0">
                  <a:solidFill>
                    <a:srgbClr val="4F505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4F505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411840" y="2134712"/>
            <a:ext cx="600188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414270" y="3783294"/>
            <a:ext cx="599945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410900" y="7625941"/>
            <a:ext cx="6002823"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410901" y="8581610"/>
            <a:ext cx="600282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21651</TotalTime>
  <Words>742</Words>
  <Application>Microsoft Macintosh PowerPoint</Application>
  <PresentationFormat>A4 Paper (210x297 mm)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184</cp:revision>
  <dcterms:created xsi:type="dcterms:W3CDTF">2023-02-01T18:29:25Z</dcterms:created>
  <dcterms:modified xsi:type="dcterms:W3CDTF">2023-10-20T19:03:59Z</dcterms:modified>
</cp:coreProperties>
</file>