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6"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9"/>
    <p:restoredTop sz="94673"/>
  </p:normalViewPr>
  <p:slideViewPr>
    <p:cSldViewPr snapToGrid="0">
      <p:cViewPr>
        <p:scale>
          <a:sx n="168" d="100"/>
          <a:sy n="168" d="100"/>
        </p:scale>
        <p:origin x="1640" y="-3592"/>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2757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41742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48748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795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0FD1C1-C5B8-2D48-B2BF-F14BF3E5678C}" type="datetimeFigureOut">
              <a:rPr lang="en-US" smtClean="0"/>
              <a:t>10/9/23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82103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0FD1C1-C5B8-2D48-B2BF-F14BF3E5678C}" type="datetimeFigureOut">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60819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0FD1C1-C5B8-2D48-B2BF-F14BF3E5678C}" type="datetimeFigureOut">
              <a:rPr lang="en-US" smtClean="0"/>
              <a:t>10/9/23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0724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0FD1C1-C5B8-2D48-B2BF-F14BF3E5678C}" type="datetimeFigureOut">
              <a:rPr lang="en-US" smtClean="0"/>
              <a:t>10/9/23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953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D1C1-C5B8-2D48-B2BF-F14BF3E5678C}" type="datetimeFigureOut">
              <a:rPr lang="en-US" smtClean="0"/>
              <a:t>10/9/23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7845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409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924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0FD1C1-C5B8-2D48-B2BF-F14BF3E5678C}" type="datetimeFigureOut">
              <a:rPr lang="en-US" smtClean="0"/>
              <a:t>10/9/23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5DF51FF-ED06-9240-954D-F763EBD36017}" type="slidenum">
              <a:rPr lang="en-US" smtClean="0"/>
              <a:t>‹#›</a:t>
            </a:fld>
            <a:endParaRPr lang="en-US"/>
          </a:p>
        </p:txBody>
      </p:sp>
    </p:spTree>
    <p:extLst>
      <p:ext uri="{BB962C8B-B14F-4D97-AF65-F5344CB8AC3E}">
        <p14:creationId xmlns:p14="http://schemas.microsoft.com/office/powerpoint/2010/main" val="287088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382F68-4125-707E-DA6E-82097F543E2A}"/>
              </a:ext>
            </a:extLst>
          </p:cNvPr>
          <p:cNvSpPr/>
          <p:nvPr/>
        </p:nvSpPr>
        <p:spPr>
          <a:xfrm>
            <a:off x="0" y="729429"/>
            <a:ext cx="6858000" cy="9176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3F662B2-701F-E003-FEEB-B049C58AE624}"/>
              </a:ext>
            </a:extLst>
          </p:cNvPr>
          <p:cNvSpPr/>
          <p:nvPr/>
        </p:nvSpPr>
        <p:spPr>
          <a:xfrm>
            <a:off x="1390389" y="43909"/>
            <a:ext cx="2162482" cy="716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a:solidFill>
                  <a:schemeClr val="tx1"/>
                </a:solidFill>
                <a:latin typeface="Didot" panose="02000503000000020003" pitchFamily="2" charset="-79"/>
                <a:cs typeface="Didot" panose="02000503000000020003" pitchFamily="2" charset="-79"/>
              </a:rPr>
              <a:t>Eftychia Klimi </a:t>
            </a:r>
            <a:r>
              <a:rPr lang="en-US" sz="2800" dirty="0">
                <a:solidFill>
                  <a:schemeClr val="tx1"/>
                </a:solidFill>
                <a:latin typeface="Didot" panose="02000503000000020003" pitchFamily="2" charset="-79"/>
                <a:cs typeface="Didot" panose="02000503000000020003" pitchFamily="2" charset="-79"/>
              </a:rPr>
              <a:t>|</a:t>
            </a:r>
            <a:endParaRPr lang="en-US" sz="2000" dirty="0">
              <a:solidFill>
                <a:schemeClr val="tx1"/>
              </a:solidFill>
              <a:latin typeface="Didot" panose="02000503000000020003" pitchFamily="2" charset="-79"/>
              <a:cs typeface="Didot" panose="02000503000000020003" pitchFamily="2" charset="-79"/>
            </a:endParaRPr>
          </a:p>
        </p:txBody>
      </p:sp>
      <p:sp>
        <p:nvSpPr>
          <p:cNvPr id="5" name="Rectangle 4">
            <a:extLst>
              <a:ext uri="{FF2B5EF4-FFF2-40B4-BE49-F238E27FC236}">
                <a16:creationId xmlns:a16="http://schemas.microsoft.com/office/drawing/2014/main" id="{983ACC00-9659-413D-7DE9-EDADCCD210A1}"/>
              </a:ext>
            </a:extLst>
          </p:cNvPr>
          <p:cNvSpPr/>
          <p:nvPr/>
        </p:nvSpPr>
        <p:spPr>
          <a:xfrm>
            <a:off x="358775" y="807066"/>
            <a:ext cx="6140450" cy="8904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spcAft>
                <a:spcPts val="600"/>
              </a:spcAft>
            </a:pPr>
            <a:r>
              <a:rPr lang="en-US" sz="105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S</a:t>
            </a:r>
            <a:r>
              <a:rPr lang="en-US" sz="9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UMMARY</a:t>
            </a:r>
          </a:p>
          <a:p>
            <a:pPr>
              <a:spcBef>
                <a:spcPts val="200"/>
              </a:spcBef>
              <a:spcAft>
                <a:spcPts val="600"/>
              </a:spcAft>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I'm Effie - I've worked on basic research, evolutionary genetics, -omics and my PhD in RNA therapeutics &amp; viral vectors @ The University of Edinburgh. </a:t>
            </a:r>
          </a:p>
          <a:p>
            <a:pPr>
              <a:spcAft>
                <a:spcPts val="600"/>
              </a:spcAft>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I care about making human bodies more robust and long lasting, well-designed </a:t>
            </a:r>
            <a:r>
              <a:rPr lang="en-GB" sz="800" dirty="0" err="1">
                <a:solidFill>
                  <a:sysClr val="windowText" lastClr="000000"/>
                </a:solidFill>
                <a:latin typeface="Helvetica" pitchFamily="2" charset="0"/>
                <a:ea typeface="Verdana" panose="020B0604030504040204" pitchFamily="34" charset="0"/>
                <a:cs typeface="Arial" panose="020B0604020202020204" pitchFamily="34" charset="0"/>
              </a:rPr>
              <a:t>multiomics</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pipelines and maximising thinking time for scientists by automating tedious research tasks. </a:t>
            </a:r>
          </a:p>
          <a:p>
            <a:pPr>
              <a:spcBef>
                <a:spcPts val="200"/>
              </a:spcBef>
              <a:spcAft>
                <a:spcPts val="600"/>
              </a:spcAft>
            </a:pPr>
            <a:r>
              <a:rPr lang="en-GB" sz="800" b="1" dirty="0">
                <a:solidFill>
                  <a:sysClr val="windowText" lastClr="000000"/>
                </a:solidFill>
                <a:latin typeface="Helvetica" pitchFamily="2" charset="0"/>
                <a:ea typeface="Verdana" panose="020B0604030504040204" pitchFamily="34" charset="0"/>
                <a:cs typeface="Arial" panose="020B0604020202020204" pitchFamily="34" charset="0"/>
              </a:rPr>
              <a:t>What I can do in a nutshell: </a:t>
            </a:r>
          </a:p>
          <a:p>
            <a:pPr marL="428400" indent="-144000">
              <a:spcAft>
                <a:spcPts val="1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Design, perform &amp; analyse -omics projects from start (cell culture &amp; sample collection) to finish (viz &amp; interpretation) </a:t>
            </a:r>
          </a:p>
          <a:p>
            <a:pPr marL="428400" indent="-144000">
              <a:spcAft>
                <a:spcPts val="1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WGS, </a:t>
            </a:r>
            <a:r>
              <a:rPr lang="en-GB" sz="800" dirty="0" err="1">
                <a:solidFill>
                  <a:sysClr val="windowText" lastClr="000000"/>
                </a:solidFill>
                <a:latin typeface="Helvetica" pitchFamily="2" charset="0"/>
                <a:ea typeface="Verdana" panose="020B0604030504040204" pitchFamily="34" charset="0"/>
                <a:cs typeface="Arial" panose="020B0604020202020204" pitchFamily="34" charset="0"/>
              </a:rPr>
              <a:t>ChIP</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RNA-</a:t>
            </a:r>
            <a:r>
              <a:rPr lang="en-GB" sz="800" dirty="0" err="1">
                <a:solidFill>
                  <a:sysClr val="windowText" lastClr="000000"/>
                </a:solidFill>
                <a:latin typeface="Helvetica" pitchFamily="2" charset="0"/>
                <a:ea typeface="Verdana" panose="020B0604030504040204" pitchFamily="34" charset="0"/>
                <a:cs typeface="Arial" panose="020B0604020202020204" pitchFamily="34" charset="0"/>
              </a:rPr>
              <a:t>seq</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(bulk, small, single cell, ATAC) </a:t>
            </a:r>
          </a:p>
          <a:p>
            <a:pPr marL="428400" indent="-144000">
              <a:spcAft>
                <a:spcPts val="1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Coding, computational biology, pipeline development &amp; ML (Unix/</a:t>
            </a:r>
            <a:r>
              <a:rPr lang="en-GB" sz="800" dirty="0" err="1">
                <a:solidFill>
                  <a:sysClr val="windowText" lastClr="000000"/>
                </a:solidFill>
                <a:latin typeface="Helvetica" pitchFamily="2" charset="0"/>
                <a:ea typeface="Verdana" panose="020B0604030504040204" pitchFamily="34" charset="0"/>
                <a:cs typeface="Arial" panose="020B0604020202020204" pitchFamily="34" charset="0"/>
              </a:rPr>
              <a:t>NextFlow</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R, Python + various libraries) </a:t>
            </a:r>
          </a:p>
          <a:p>
            <a:pPr marL="428400" indent="-144000">
              <a:spcAft>
                <a:spcPts val="1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Functional genomics (GWAS, </a:t>
            </a:r>
            <a:r>
              <a:rPr lang="en-GB" sz="800" dirty="0" err="1">
                <a:solidFill>
                  <a:sysClr val="windowText" lastClr="000000"/>
                </a:solidFill>
                <a:latin typeface="Helvetica" pitchFamily="2" charset="0"/>
                <a:ea typeface="Verdana" panose="020B0604030504040204" pitchFamily="34" charset="0"/>
                <a:cs typeface="Arial" panose="020B0604020202020204" pitchFamily="34" charset="0"/>
              </a:rPr>
              <a:t>eQTL</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a:t>
            </a:r>
          </a:p>
          <a:p>
            <a:pPr marL="428400" indent="-144000">
              <a:spcAft>
                <a:spcPts val="1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Experience with cells &amp; tissue: vascular smooth muscle &amp; endothelial cells, embryonic stem cells, HEK293T, HeLa, S. pombe, plasmid/siRNA/miRNA transfections, nucleofection, human vein tissue dissection and culture</a:t>
            </a:r>
          </a:p>
          <a:p>
            <a:pPr marL="428400" indent="-144000">
              <a:spcAft>
                <a:spcPts val="1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Experience on the bench: RNA extraction, PCR, RT-qPCR, immunohistochemistry, immunofluorescence, western blot, X-gal staining, flow cytometry. Numerous phenotypic/functional assays </a:t>
            </a:r>
          </a:p>
          <a:p>
            <a:pPr marL="428400" indent="-144000">
              <a:spcAft>
                <a:spcPts val="1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Adenoviral vector production, viral transduction of primary cells &amp; cell lines </a:t>
            </a:r>
          </a:p>
          <a:p>
            <a:pPr marL="428400" indent="-144000">
              <a:spcAft>
                <a:spcPts val="1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I can also make web apps &amp; visualisations using TS/React/D3.js - taught myself how to build biology software products</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pPr>
              <a:spcBef>
                <a:spcPts val="1200"/>
              </a:spcBef>
              <a:spcAft>
                <a:spcPts val="600"/>
              </a:spcAft>
            </a:pPr>
            <a:r>
              <a:rPr lang="en-US" sz="105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E</a:t>
            </a:r>
            <a:r>
              <a:rPr lang="en-US" sz="9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XPERIENCE</a:t>
            </a:r>
          </a:p>
          <a:p>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Doctoral Researcher </a:t>
            </a:r>
            <a:r>
              <a:rPr lang="en-US" sz="8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a:t>
            </a: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 </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Queen’s Medical Research Institute, University of Edinburgh (Oct 2019 - Dec 2023)</a:t>
            </a:r>
          </a:p>
          <a:p>
            <a:pPr>
              <a:spcBef>
                <a:spcPts val="200"/>
              </a:spcBef>
            </a:pP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Niche: Research at the intersection of wet and dry lab, transcriptomics, vascular biology, RNA biology. </a:t>
            </a:r>
          </a:p>
          <a:p>
            <a:pPr>
              <a:spcBef>
                <a:spcPts val="200"/>
              </a:spcBef>
            </a:pP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Focus: </a:t>
            </a:r>
            <a:r>
              <a:rPr lang="en-US" sz="800" b="1" i="1" dirty="0">
                <a:solidFill>
                  <a:sysClr val="windowText" lastClr="000000"/>
                </a:solidFill>
                <a:latin typeface="Helvetica" pitchFamily="2" charset="0"/>
                <a:ea typeface="Verdana" panose="020B0604030504040204" pitchFamily="34" charset="0"/>
                <a:cs typeface="Arial" panose="020B0604020202020204" pitchFamily="34" charset="0"/>
              </a:rPr>
              <a:t>in silico </a:t>
            </a: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transcriptomics &amp; data science</a:t>
            </a:r>
          </a:p>
          <a:p>
            <a:pPr marL="284400" lvl="1">
              <a:spcBef>
                <a:spcPts val="600"/>
              </a:spcBef>
            </a:pPr>
            <a:r>
              <a:rPr lang="en-US" sz="900" b="1" dirty="0">
                <a:solidFill>
                  <a:schemeClr val="tx1"/>
                </a:solidFill>
                <a:latin typeface="Didot" panose="02000503000000020003" pitchFamily="2" charset="-79"/>
                <a:ea typeface="Verdana" panose="020B0604030504040204" pitchFamily="34" charset="0"/>
                <a:cs typeface="Didot" panose="02000503000000020003" pitchFamily="2" charset="-79"/>
              </a:rPr>
              <a:t>Project 1: Identification of novel therapeutic miRNAs for vein graft failure – </a:t>
            </a:r>
            <a:r>
              <a:rPr lang="en-US" sz="900" b="1" i="1" dirty="0">
                <a:solidFill>
                  <a:schemeClr val="tx1"/>
                </a:solidFill>
                <a:latin typeface="Didot" panose="02000503000000020003" pitchFamily="2" charset="-79"/>
                <a:ea typeface="Verdana" panose="020B0604030504040204" pitchFamily="34" charset="0"/>
                <a:cs typeface="Didot" panose="02000503000000020003" pitchFamily="2" charset="-79"/>
              </a:rPr>
              <a:t>in vitro </a:t>
            </a:r>
            <a:r>
              <a:rPr lang="en-US" sz="900" b="1" dirty="0">
                <a:solidFill>
                  <a:schemeClr val="tx1"/>
                </a:solidFill>
                <a:latin typeface="Didot" panose="02000503000000020003" pitchFamily="2" charset="-79"/>
                <a:ea typeface="Verdana" panose="020B0604030504040204" pitchFamily="34" charset="0"/>
                <a:cs typeface="Didot" panose="02000503000000020003" pitchFamily="2" charset="-79"/>
              </a:rPr>
              <a:t>&amp; </a:t>
            </a:r>
            <a:r>
              <a:rPr lang="en-US" sz="900" b="1" i="1" dirty="0">
                <a:solidFill>
                  <a:schemeClr val="tx1"/>
                </a:solidFill>
                <a:latin typeface="Didot" panose="02000503000000020003" pitchFamily="2" charset="-79"/>
                <a:ea typeface="Verdana" panose="020B0604030504040204" pitchFamily="34" charset="0"/>
                <a:cs typeface="Didot" panose="02000503000000020003" pitchFamily="2" charset="-79"/>
              </a:rPr>
              <a:t>in silico</a:t>
            </a:r>
          </a:p>
          <a:p>
            <a:pPr marL="712800" lvl="1" indent="-144000">
              <a:spcBef>
                <a:spcPts val="200"/>
              </a:spcBef>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Assessed the effect of 2000+ miRNAs on proliferation &amp; viability via a high-throughput screen. Selected candidates.</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pPr marL="712800" lvl="1" indent="-144000">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Evaluated the top candidates as potential therapeutics &amp; studied their mechanism of action (</a:t>
            </a:r>
            <a:r>
              <a:rPr lang="en-GB" sz="800" i="1" dirty="0">
                <a:solidFill>
                  <a:sysClr val="windowText" lastClr="000000"/>
                </a:solidFill>
                <a:latin typeface="Helvetica" pitchFamily="2" charset="0"/>
                <a:ea typeface="Verdana" panose="020B0604030504040204" pitchFamily="34" charset="0"/>
                <a:cs typeface="Arial" panose="020B0604020202020204" pitchFamily="34" charset="0"/>
              </a:rPr>
              <a:t>in vitro / ex vivo / </a:t>
            </a:r>
            <a:r>
              <a:rPr lang="en-GB" sz="800" i="1" dirty="0" err="1">
                <a:solidFill>
                  <a:sysClr val="windowText" lastClr="000000"/>
                </a:solidFill>
                <a:latin typeface="Helvetica" pitchFamily="2" charset="0"/>
                <a:ea typeface="Verdana" panose="020B0604030504040204" pitchFamily="34" charset="0"/>
                <a:cs typeface="Arial" panose="020B0604020202020204" pitchFamily="34" charset="0"/>
              </a:rPr>
              <a:t>RNAseq</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pPr marL="712800" lvl="1" indent="-144000">
              <a:spcAft>
                <a:spcPts val="6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Testing adenoviral delivery systems in the vasculature &amp; identified the most efficient</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pPr marL="284400" lvl="1"/>
            <a:r>
              <a:rPr lang="en-US" sz="900" b="1" dirty="0">
                <a:solidFill>
                  <a:schemeClr val="tx1"/>
                </a:solidFill>
                <a:latin typeface="Didot" panose="02000503000000020003" pitchFamily="2" charset="-79"/>
                <a:ea typeface="Verdana" panose="020B0604030504040204" pitchFamily="34" charset="0"/>
                <a:cs typeface="Didot" panose="02000503000000020003" pitchFamily="2" charset="-79"/>
              </a:rPr>
              <a:t>Project 2: Studying endogenous miRNA loci that become deregulated in response to injurious stimuli in vascular smooth muscle cells – </a:t>
            </a:r>
            <a:r>
              <a:rPr lang="en-US" sz="900" b="1" i="1" dirty="0">
                <a:solidFill>
                  <a:schemeClr val="tx1"/>
                </a:solidFill>
                <a:latin typeface="Didot" panose="02000503000000020003" pitchFamily="2" charset="-79"/>
                <a:ea typeface="Verdana" panose="020B0604030504040204" pitchFamily="34" charset="0"/>
                <a:cs typeface="Didot" panose="02000503000000020003" pitchFamily="2" charset="-79"/>
              </a:rPr>
              <a:t>in silico </a:t>
            </a:r>
            <a:r>
              <a:rPr lang="en-US" sz="900" b="1" dirty="0">
                <a:solidFill>
                  <a:schemeClr val="tx1"/>
                </a:solidFill>
                <a:latin typeface="Didot" panose="02000503000000020003" pitchFamily="2" charset="-79"/>
                <a:ea typeface="Verdana" panose="020B0604030504040204" pitchFamily="34" charset="0"/>
                <a:cs typeface="Didot" panose="02000503000000020003" pitchFamily="2" charset="-79"/>
              </a:rPr>
              <a:t>&amp; </a:t>
            </a:r>
            <a:r>
              <a:rPr lang="en-US" sz="900" b="1" i="1" dirty="0">
                <a:solidFill>
                  <a:schemeClr val="tx1"/>
                </a:solidFill>
                <a:latin typeface="Didot" panose="02000503000000020003" pitchFamily="2" charset="-79"/>
                <a:ea typeface="Verdana" panose="020B0604030504040204" pitchFamily="34" charset="0"/>
                <a:cs typeface="Didot" panose="02000503000000020003" pitchFamily="2" charset="-79"/>
              </a:rPr>
              <a:t>in vitro</a:t>
            </a:r>
            <a:endParaRPr lang="en-US" sz="900" b="1" dirty="0">
              <a:solidFill>
                <a:schemeClr val="tx1"/>
              </a:solidFill>
              <a:latin typeface="Didot" panose="02000503000000020003" pitchFamily="2" charset="-79"/>
              <a:ea typeface="Verdana" panose="020B0604030504040204" pitchFamily="34" charset="0"/>
              <a:cs typeface="Didot" panose="02000503000000020003" pitchFamily="2" charset="-79"/>
            </a:endParaRPr>
          </a:p>
          <a:p>
            <a:pPr marL="712800" lvl="1" indent="-144000">
              <a:spcBef>
                <a:spcPts val="200"/>
              </a:spcBef>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Developed transcriptomics &amp; genomics pipelines with R, Python, Unix and </a:t>
            </a:r>
            <a:r>
              <a:rPr lang="en-GB" sz="800" dirty="0" err="1">
                <a:solidFill>
                  <a:sysClr val="windowText" lastClr="000000"/>
                </a:solidFill>
                <a:latin typeface="Helvetica" pitchFamily="2" charset="0"/>
                <a:ea typeface="Verdana" panose="020B0604030504040204" pitchFamily="34" charset="0"/>
                <a:cs typeface="Arial" panose="020B0604020202020204" pitchFamily="34" charset="0"/>
              </a:rPr>
              <a:t>NextFlow</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pPr marL="712800" lvl="1" indent="-144000">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Analysis of time-series data (ML &amp; non-ML methods)</a:t>
            </a:r>
          </a:p>
          <a:p>
            <a:pPr marL="712800" lvl="1" indent="-144000">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Analysis of in-house &amp; public RNA-sequencing datasets (bulk, small &amp; single cell)</a:t>
            </a:r>
          </a:p>
          <a:p>
            <a:pPr marL="712800" lvl="1" indent="-144000">
              <a:spcAft>
                <a:spcPts val="6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Functional genomics-based evaluation of the loci of interest using GWAS/</a:t>
            </a:r>
            <a:r>
              <a:rPr lang="en-GB" sz="800" dirty="0" err="1">
                <a:solidFill>
                  <a:sysClr val="windowText" lastClr="000000"/>
                </a:solidFill>
                <a:latin typeface="Helvetica" pitchFamily="2" charset="0"/>
                <a:ea typeface="Verdana" panose="020B0604030504040204" pitchFamily="34" charset="0"/>
                <a:cs typeface="Arial" panose="020B0604020202020204" pitchFamily="34" charset="0"/>
              </a:rPr>
              <a:t>eQTL</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pPr marL="284400" lvl="1"/>
            <a:r>
              <a:rPr lang="en-US" sz="900" b="1" dirty="0">
                <a:solidFill>
                  <a:schemeClr val="tx1"/>
                </a:solidFill>
                <a:latin typeface="Didot" panose="02000503000000020003" pitchFamily="2" charset="-79"/>
                <a:ea typeface="Verdana" panose="020B0604030504040204" pitchFamily="34" charset="0"/>
                <a:cs typeface="Didot" panose="02000503000000020003" pitchFamily="2" charset="-79"/>
              </a:rPr>
              <a:t>Project 3: </a:t>
            </a:r>
            <a:r>
              <a:rPr lang="en-GB" sz="900" b="1" dirty="0">
                <a:solidFill>
                  <a:schemeClr val="tx1"/>
                </a:solidFill>
                <a:latin typeface="Didot" panose="02000503000000020003" pitchFamily="2" charset="-79"/>
                <a:ea typeface="Verdana" panose="020B0604030504040204" pitchFamily="34" charset="0"/>
                <a:cs typeface="Didot" panose="02000503000000020003" pitchFamily="2" charset="-79"/>
              </a:rPr>
              <a:t> Evaluation of all human miRNAs by predicting processing efficiency </a:t>
            </a:r>
            <a:r>
              <a:rPr lang="en-US" sz="900" b="1" dirty="0">
                <a:solidFill>
                  <a:schemeClr val="tx1"/>
                </a:solidFill>
                <a:latin typeface="Didot" panose="02000503000000020003" pitchFamily="2" charset="-79"/>
                <a:ea typeface="Verdana" panose="020B0604030504040204" pitchFamily="34" charset="0"/>
                <a:cs typeface="Didot" panose="02000503000000020003" pitchFamily="2" charset="-79"/>
              </a:rPr>
              <a:t>– </a:t>
            </a:r>
            <a:r>
              <a:rPr lang="en-US" sz="900" b="1" i="1" dirty="0">
                <a:solidFill>
                  <a:schemeClr val="tx1"/>
                </a:solidFill>
                <a:latin typeface="Didot" panose="02000503000000020003" pitchFamily="2" charset="-79"/>
                <a:ea typeface="Verdana" panose="020B0604030504040204" pitchFamily="34" charset="0"/>
                <a:cs typeface="Didot" panose="02000503000000020003" pitchFamily="2" charset="-79"/>
              </a:rPr>
              <a:t>in silico</a:t>
            </a:r>
            <a:endParaRPr lang="en-GB" sz="900" b="1" dirty="0">
              <a:solidFill>
                <a:schemeClr val="tx1"/>
              </a:solidFill>
              <a:latin typeface="Didot" panose="02000503000000020003" pitchFamily="2" charset="-79"/>
              <a:ea typeface="Verdana" panose="020B0604030504040204" pitchFamily="34" charset="0"/>
              <a:cs typeface="Didot" panose="02000503000000020003" pitchFamily="2" charset="-79"/>
            </a:endParaRPr>
          </a:p>
          <a:p>
            <a:pPr marL="568800" lvl="1">
              <a:spcBef>
                <a:spcPts val="200"/>
              </a:spcBef>
              <a:spcAft>
                <a:spcPts val="600"/>
              </a:spcAft>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I used sequence and structural determinants associated with Drosha recognition and subsequent increased mature miRNA expression to identified the most optimal miRNAs that make the most sense to research and work with for translational projects</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pPr marL="284400" lvl="1">
              <a:spcBef>
                <a:spcPts val="200"/>
              </a:spcBef>
            </a:pPr>
            <a:r>
              <a:rPr lang="en-US" sz="900" b="1" dirty="0">
                <a:solidFill>
                  <a:schemeClr val="tx1"/>
                </a:solidFill>
                <a:latin typeface="Didot" panose="02000503000000020003" pitchFamily="2" charset="-79"/>
                <a:ea typeface="Verdana" panose="020B0604030504040204" pitchFamily="34" charset="0"/>
                <a:cs typeface="Didot" panose="02000503000000020003" pitchFamily="2" charset="-79"/>
              </a:rPr>
              <a:t>Also involved in:</a:t>
            </a:r>
          </a:p>
          <a:p>
            <a:pPr marL="712800" lvl="1" indent="-144000">
              <a:spcBef>
                <a:spcPts val="200"/>
              </a:spcBef>
              <a:buFont typeface="Arial" panose="020B0604020202020204" pitchFamily="34" charset="0"/>
              <a:buChar char="•"/>
            </a:pPr>
            <a:r>
              <a:rPr lang="en-US" sz="800" dirty="0">
                <a:solidFill>
                  <a:sysClr val="windowText" lastClr="000000"/>
                </a:solidFill>
                <a:latin typeface="Helvetica" pitchFamily="2" charset="0"/>
                <a:ea typeface="Verdana" panose="020B0604030504040204" pitchFamily="34" charset="0"/>
                <a:cs typeface="Arial" panose="020B0604020202020204" pitchFamily="34" charset="0"/>
              </a:rPr>
              <a:t>A project on extracellular vesicles derived from a stem cell-derived endothelial cell product who's potent angiogenic effect could be harnessed for blood supply restoration in the infracted heart</a:t>
            </a:r>
          </a:p>
          <a:p>
            <a:pPr marL="712800" lvl="1" indent="-144000">
              <a:buFont typeface="Arial" panose="020B0604020202020204" pitchFamily="34" charset="0"/>
              <a:buChar char="•"/>
            </a:pPr>
            <a:r>
              <a:rPr lang="en-US" sz="800" dirty="0">
                <a:solidFill>
                  <a:sysClr val="windowText" lastClr="000000"/>
                </a:solidFill>
                <a:latin typeface="Helvetica" pitchFamily="2" charset="0"/>
                <a:ea typeface="Verdana" panose="020B0604030504040204" pitchFamily="34" charset="0"/>
                <a:cs typeface="Arial" panose="020B0604020202020204" pitchFamily="34" charset="0"/>
              </a:rPr>
              <a:t>Extracellular vesicle isolation and RNA-sequencing analysis (small &amp; bulk)</a:t>
            </a:r>
          </a:p>
          <a:p>
            <a:pPr marL="712800" lvl="1" indent="-144000">
              <a:buFont typeface="Arial" panose="020B0604020202020204" pitchFamily="34" charset="0"/>
              <a:buChar char="•"/>
            </a:pPr>
            <a:r>
              <a:rPr lang="en-US" sz="800" dirty="0">
                <a:solidFill>
                  <a:sysClr val="windowText" lastClr="000000"/>
                </a:solidFill>
                <a:latin typeface="Helvetica" pitchFamily="2" charset="0"/>
                <a:ea typeface="Verdana" panose="020B0604030504040204" pitchFamily="34" charset="0"/>
                <a:cs typeface="Arial" panose="020B0604020202020204" pitchFamily="34" charset="0"/>
              </a:rPr>
              <a:t>Teaching new lab members (students and post-doctoral)</a:t>
            </a:r>
          </a:p>
          <a:p>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BBSRC CASE internship </a:t>
            </a:r>
            <a:r>
              <a:rPr lang="en-US" sz="8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a:t>
            </a: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 </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Batavia Biosciences B.V., Leiden, NL (June – August 2023)</a:t>
            </a:r>
          </a:p>
          <a:p>
            <a:pPr marL="428400" lvl="1" indent="-144000">
              <a:spcBef>
                <a:spcPts val="200"/>
              </a:spcBef>
              <a:buFont typeface="Arial" panose="020B0604020202020204" pitchFamily="34" charset="0"/>
              <a:buChar char="•"/>
            </a:pPr>
            <a:r>
              <a:rPr lang="en-US" sz="800" dirty="0">
                <a:solidFill>
                  <a:sysClr val="windowText" lastClr="000000"/>
                </a:solidFill>
                <a:latin typeface="Helvetica" pitchFamily="2" charset="0"/>
                <a:ea typeface="Verdana" panose="020B0604030504040204" pitchFamily="34" charset="0"/>
                <a:cs typeface="Arial" panose="020B0604020202020204" pitchFamily="34" charset="0"/>
              </a:rPr>
              <a:t>Training on the generation of clinical-grade Adenovirus 5-based vectors for miRNA therapy.</a:t>
            </a:r>
          </a:p>
          <a:p>
            <a:endParaRPr lang="en-US" sz="800" b="1" dirty="0">
              <a:solidFill>
                <a:sysClr val="windowText" lastClr="000000"/>
              </a:solidFill>
              <a:latin typeface="Helvetica" pitchFamily="2" charset="0"/>
              <a:ea typeface="Verdana" panose="020B0604030504040204" pitchFamily="34" charset="0"/>
              <a:cs typeface="Arial" panose="020B0604020202020204" pitchFamily="34" charset="0"/>
            </a:endParaRPr>
          </a:p>
          <a:p>
            <a:r>
              <a:rPr lang="en-US" sz="800" b="1" dirty="0" err="1">
                <a:solidFill>
                  <a:sysClr val="windowText" lastClr="000000"/>
                </a:solidFill>
                <a:latin typeface="Helvetica" pitchFamily="2" charset="0"/>
                <a:ea typeface="Verdana" panose="020B0604030504040204" pitchFamily="34" charset="0"/>
                <a:cs typeface="Arial" panose="020B0604020202020204" pitchFamily="34" charset="0"/>
              </a:rPr>
              <a:t>Honours</a:t>
            </a: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 Project </a:t>
            </a:r>
            <a:r>
              <a:rPr lang="en-US" sz="8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a:t>
            </a: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 </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Genome Damage and Stability Centre, University of Sussex (Sept 2018 - Feb 2019)</a:t>
            </a:r>
          </a:p>
          <a:p>
            <a:pPr marL="284400" lvl="1">
              <a:spcBef>
                <a:spcPts val="600"/>
              </a:spcBef>
            </a:pPr>
            <a:r>
              <a:rPr lang="en-GB" sz="9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Project: Structure-function analysis of the DNA helicase factor Cdc45 in </a:t>
            </a:r>
            <a:r>
              <a:rPr lang="en-GB" sz="900" b="1" i="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Saccharomyces pombe</a:t>
            </a:r>
            <a:endParaRPr lang="en-US" sz="900" b="1" i="1" dirty="0">
              <a:solidFill>
                <a:sysClr val="windowText" lastClr="000000"/>
              </a:solidFill>
              <a:latin typeface="Didot" panose="02000503000000020003" pitchFamily="2" charset="-79"/>
              <a:ea typeface="Verdana" panose="020B0604030504040204" pitchFamily="34" charset="0"/>
              <a:cs typeface="Didot" panose="02000503000000020003" pitchFamily="2" charset="-79"/>
            </a:endParaRPr>
          </a:p>
          <a:p>
            <a:pPr marL="712800" lvl="1" indent="-144000">
              <a:spcBef>
                <a:spcPts val="200"/>
              </a:spcBef>
              <a:buFont typeface="Arial" panose="020B0604020202020204" pitchFamily="34" charset="0"/>
              <a:buChar char="•"/>
            </a:pPr>
            <a:r>
              <a:rPr lang="en-US" sz="800" dirty="0">
                <a:solidFill>
                  <a:sysClr val="windowText" lastClr="000000"/>
                </a:solidFill>
                <a:latin typeface="Helvetica" pitchFamily="2" charset="0"/>
                <a:ea typeface="Verdana" panose="020B0604030504040204" pitchFamily="34" charset="0"/>
                <a:cs typeface="Arial" panose="020B0604020202020204" pitchFamily="34" charset="0"/>
              </a:rPr>
              <a:t>S. pombe culture and Cre-lox-mediated insertion of Cdc45 mutants generated by error-prone PCR.</a:t>
            </a:r>
          </a:p>
          <a:p>
            <a:pPr marL="712800" lvl="1" indent="-144000">
              <a:spcAft>
                <a:spcPts val="600"/>
              </a:spcAft>
              <a:buFont typeface="Arial" panose="020B0604020202020204" pitchFamily="34" charset="0"/>
              <a:buChar char="•"/>
            </a:pPr>
            <a:r>
              <a:rPr lang="en-US" sz="800" dirty="0">
                <a:solidFill>
                  <a:sysClr val="windowText" lastClr="000000"/>
                </a:solidFill>
                <a:latin typeface="Helvetica" pitchFamily="2" charset="0"/>
                <a:ea typeface="Verdana" panose="020B0604030504040204" pitchFamily="34" charset="0"/>
                <a:cs typeface="Arial" panose="020B0604020202020204" pitchFamily="34" charset="0"/>
              </a:rPr>
              <a:t>Tertiary protein structure modelling of temperature-sensitive Cdc45 mutants (</a:t>
            </a:r>
            <a:r>
              <a:rPr lang="en-US" sz="800" dirty="0" err="1">
                <a:solidFill>
                  <a:sysClr val="windowText" lastClr="000000"/>
                </a:solidFill>
                <a:latin typeface="Helvetica" pitchFamily="2" charset="0"/>
                <a:ea typeface="Verdana" panose="020B0604030504040204" pitchFamily="34" charset="0"/>
                <a:cs typeface="Arial" panose="020B0604020202020204" pitchFamily="34" charset="0"/>
              </a:rPr>
              <a:t>PyMOL</a:t>
            </a:r>
            <a:r>
              <a:rPr lang="en-US" sz="800" dirty="0">
                <a:solidFill>
                  <a:sysClr val="windowText" lastClr="000000"/>
                </a:solidFill>
                <a:latin typeface="Helvetica" pitchFamily="2" charset="0"/>
                <a:ea typeface="Verdana" panose="020B0604030504040204" pitchFamily="34" charset="0"/>
                <a:cs typeface="Arial" panose="020B0604020202020204" pitchFamily="34" charset="0"/>
              </a:rPr>
              <a:t>).</a:t>
            </a:r>
          </a:p>
          <a:p>
            <a:pPr>
              <a:spcBef>
                <a:spcPts val="600"/>
              </a:spcBef>
            </a:pP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Junior Research Associate </a:t>
            </a:r>
            <a:r>
              <a:rPr lang="en-US" sz="8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a:t>
            </a: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 </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Evolution, </a:t>
            </a:r>
            <a:r>
              <a:rPr lang="en-US" sz="800" dirty="0" err="1">
                <a:solidFill>
                  <a:schemeClr val="bg2">
                    <a:lumMod val="25000"/>
                  </a:schemeClr>
                </a:solidFill>
                <a:latin typeface="Helvetica" pitchFamily="2" charset="0"/>
                <a:ea typeface="Verdana" panose="020B0604030504040204" pitchFamily="34" charset="0"/>
                <a:cs typeface="Arial" panose="020B0604020202020204" pitchFamily="34" charset="0"/>
              </a:rPr>
              <a:t>Behaviour</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 and Environment Department, University of Sussex (Jun - Sept 2018)</a:t>
            </a:r>
          </a:p>
          <a:p>
            <a:pPr marL="428400" lvl="1" indent="-144000">
              <a:spcBef>
                <a:spcPts val="200"/>
              </a:spcBef>
              <a:spcAft>
                <a:spcPts val="6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Used single nucleotide polymorphism data (from the 1000 genomes project) and </a:t>
            </a:r>
            <a:r>
              <a:rPr lang="en-GB" sz="800" i="1" dirty="0">
                <a:solidFill>
                  <a:sysClr val="windowText" lastClr="000000"/>
                </a:solidFill>
                <a:latin typeface="Helvetica" pitchFamily="2" charset="0"/>
                <a:ea typeface="Verdana" panose="020B0604030504040204" pitchFamily="34" charset="0"/>
                <a:cs typeface="Arial" panose="020B0604020202020204" pitchFamily="34" charset="0"/>
              </a:rPr>
              <a:t>de novo </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mutation data (from multiple studies) to estimate the variation of the effective population size across the human genome.</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pPr>
              <a:spcBef>
                <a:spcPts val="1200"/>
              </a:spcBef>
              <a:spcAft>
                <a:spcPts val="600"/>
              </a:spcAft>
            </a:pPr>
            <a:r>
              <a:rPr lang="en-US" sz="105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E</a:t>
            </a:r>
            <a:r>
              <a:rPr lang="en-US" sz="9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DUCATION</a:t>
            </a:r>
          </a:p>
          <a:p>
            <a:pPr>
              <a:spcAft>
                <a:spcPts val="600"/>
              </a:spcAft>
            </a:pP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PhD Vascular Biology </a:t>
            </a:r>
            <a:r>
              <a:rPr lang="en-US" sz="8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a:t>
            </a: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 </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Queen’s Medical Research Institute, University of Edinburgh (Oct 2019 - Dec 2023)</a:t>
            </a:r>
          </a:p>
          <a:p>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BSc Genetics</a:t>
            </a:r>
            <a:r>
              <a:rPr lang="en-US" sz="8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 | </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School of Life Sciences, University of Sussex (Sept 2016 - Jun 2019)</a:t>
            </a:r>
          </a:p>
          <a:p>
            <a:pPr marL="428400" lvl="1" indent="-144000">
              <a:spcBef>
                <a:spcPts val="200"/>
              </a:spcBef>
              <a:spcAft>
                <a:spcPts val="6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Genetics society: Chair (Sept 2017 - Jun 2018); President (Sept 2018 - Jun 2019)</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p:txBody>
      </p:sp>
      <p:sp>
        <p:nvSpPr>
          <p:cNvPr id="7" name="TextBox 6">
            <a:extLst>
              <a:ext uri="{FF2B5EF4-FFF2-40B4-BE49-F238E27FC236}">
                <a16:creationId xmlns:a16="http://schemas.microsoft.com/office/drawing/2014/main" id="{8D727411-B9B7-2F29-6A01-E4B363058767}"/>
              </a:ext>
            </a:extLst>
          </p:cNvPr>
          <p:cNvSpPr txBox="1"/>
          <p:nvPr/>
        </p:nvSpPr>
        <p:spPr>
          <a:xfrm>
            <a:off x="3429000" y="174932"/>
            <a:ext cx="1465971" cy="477054"/>
          </a:xfrm>
          <a:prstGeom prst="rect">
            <a:avLst/>
          </a:prstGeom>
          <a:noFill/>
        </p:spPr>
        <p:txBody>
          <a:bodyPr wrap="square">
            <a:spAutoFit/>
          </a:bodyPr>
          <a:lstStyle/>
          <a:p>
            <a:r>
              <a:rPr lang="en-US" sz="900" dirty="0">
                <a:solidFill>
                  <a:schemeClr val="tx2"/>
                </a:solidFill>
                <a:latin typeface="Didot" panose="02000503000000020003" pitchFamily="2" charset="-79"/>
                <a:cs typeface="Didot" panose="02000503000000020003" pitchFamily="2" charset="-79"/>
              </a:rPr>
              <a:t>effie@effie.bio</a:t>
            </a:r>
          </a:p>
          <a:p>
            <a:r>
              <a:rPr lang="en-US" sz="800" dirty="0">
                <a:solidFill>
                  <a:schemeClr val="tx2"/>
                </a:solidFill>
                <a:latin typeface="New Peninim MT" pitchFamily="2" charset="-79"/>
                <a:cs typeface="New Peninim MT" pitchFamily="2" charset="-79"/>
              </a:rPr>
              <a:t>+44 07513616835</a:t>
            </a:r>
          </a:p>
          <a:p>
            <a:r>
              <a:rPr lang="en-US" sz="800" dirty="0">
                <a:solidFill>
                  <a:schemeClr val="tx2"/>
                </a:solidFill>
                <a:latin typeface="New Peninim MT" pitchFamily="2" charset="-79"/>
                <a:cs typeface="New Peninim MT" pitchFamily="2" charset="-79"/>
              </a:rPr>
              <a:t>+1 (628) 200 4004</a:t>
            </a:r>
          </a:p>
        </p:txBody>
      </p:sp>
    </p:spTree>
    <p:extLst>
      <p:ext uri="{BB962C8B-B14F-4D97-AF65-F5344CB8AC3E}">
        <p14:creationId xmlns:p14="http://schemas.microsoft.com/office/powerpoint/2010/main" val="143423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8382F68-4125-707E-DA6E-82097F543E2A}"/>
              </a:ext>
            </a:extLst>
          </p:cNvPr>
          <p:cNvSpPr/>
          <p:nvPr/>
        </p:nvSpPr>
        <p:spPr>
          <a:xfrm>
            <a:off x="0" y="729429"/>
            <a:ext cx="6858000" cy="9176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83ACC00-9659-413D-7DE9-EDADCCD210A1}"/>
              </a:ext>
            </a:extLst>
          </p:cNvPr>
          <p:cNvSpPr/>
          <p:nvPr/>
        </p:nvSpPr>
        <p:spPr>
          <a:xfrm>
            <a:off x="358775" y="810929"/>
            <a:ext cx="6140450" cy="60632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200"/>
              </a:spcBef>
              <a:spcAft>
                <a:spcPts val="600"/>
              </a:spcAft>
            </a:pPr>
            <a:r>
              <a:rPr lang="en-GB" sz="105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M</a:t>
            </a:r>
            <a:r>
              <a:rPr lang="en-GB" sz="9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ANUSCRIPTS &amp; PUBLICATIONS</a:t>
            </a:r>
            <a:endParaRPr lang="en-GB" sz="8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endParaRPr>
          </a:p>
          <a:p>
            <a:pPr>
              <a:spcAft>
                <a:spcPts val="600"/>
              </a:spcAft>
            </a:pPr>
            <a:r>
              <a:rPr lang="en-GB" sz="800" b="1" dirty="0">
                <a:solidFill>
                  <a:sysClr val="windowText" lastClr="000000"/>
                </a:solidFill>
                <a:latin typeface="Helvetica" pitchFamily="2" charset="0"/>
                <a:ea typeface="Verdana" panose="020B0604030504040204" pitchFamily="34" charset="0"/>
                <a:cs typeface="Arial" panose="020B0604020202020204" pitchFamily="34" charset="0"/>
              </a:rPr>
              <a:t>“Functional screening identifies novel miRNAs inhibiting Vascular Smooth Muscle Cell proliferation”</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1</a:t>
            </a:r>
            <a:r>
              <a:rPr lang="en-GB" sz="800" baseline="30000" dirty="0">
                <a:solidFill>
                  <a:sysClr val="windowText" lastClr="000000"/>
                </a:solidFill>
                <a:latin typeface="Helvetica" pitchFamily="2" charset="0"/>
                <a:ea typeface="Verdana" panose="020B0604030504040204" pitchFamily="34" charset="0"/>
                <a:cs typeface="Arial" panose="020B0604020202020204" pitchFamily="34" charset="0"/>
              </a:rPr>
              <a:t>st</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author, Manuscript submitted (2023)</a:t>
            </a:r>
          </a:p>
          <a:p>
            <a:pPr>
              <a:spcAft>
                <a:spcPts val="600"/>
              </a:spcAft>
            </a:pPr>
            <a:r>
              <a:rPr lang="en-GB" sz="800" b="1" dirty="0">
                <a:solidFill>
                  <a:sysClr val="windowText" lastClr="000000"/>
                </a:solidFill>
                <a:latin typeface="Helvetica" pitchFamily="2" charset="0"/>
                <a:ea typeface="Verdana" panose="020B0604030504040204" pitchFamily="34" charset="0"/>
                <a:cs typeface="Arial" panose="020B0604020202020204" pitchFamily="34" charset="0"/>
              </a:rPr>
              <a:t>“Vascular smooth cell function and dysfunction controlled by non-coding RNA” </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Invited review article, submitted (2023)</a:t>
            </a:r>
          </a:p>
          <a:p>
            <a:pPr>
              <a:spcAft>
                <a:spcPts val="600"/>
              </a:spcAft>
            </a:pPr>
            <a:r>
              <a:rPr lang="en-GB" sz="800" b="1" dirty="0">
                <a:solidFill>
                  <a:sysClr val="windowText" lastClr="000000"/>
                </a:solidFill>
                <a:latin typeface="Helvetica" pitchFamily="2" charset="0"/>
                <a:ea typeface="Verdana" panose="020B0604030504040204" pitchFamily="34" charset="0"/>
                <a:cs typeface="Arial" panose="020B0604020202020204" pitchFamily="34" charset="0"/>
              </a:rPr>
              <a:t>"Extracellular vesicles from a human embryonic stem cell-derived endothelial cell product induce angiogenesis with high efficiency at very low input and contain miRNAs with novel proangiogenic function”</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5</a:t>
            </a:r>
            <a:r>
              <a:rPr lang="en-GB" sz="800" baseline="30000" dirty="0">
                <a:solidFill>
                  <a:sysClr val="windowText" lastClr="000000"/>
                </a:solidFill>
                <a:latin typeface="Helvetica" pitchFamily="2" charset="0"/>
                <a:ea typeface="Verdana" panose="020B0604030504040204" pitchFamily="34" charset="0"/>
                <a:cs typeface="Arial" panose="020B0604020202020204" pitchFamily="34" charset="0"/>
              </a:rPr>
              <a:t>th</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author, Manuscript submitted (2023)</a:t>
            </a:r>
          </a:p>
          <a:p>
            <a:pPr>
              <a:spcAft>
                <a:spcPts val="600"/>
              </a:spcAft>
            </a:pPr>
            <a:r>
              <a:rPr lang="en-GB" sz="800" i="1" dirty="0">
                <a:solidFill>
                  <a:schemeClr val="bg2">
                    <a:lumMod val="50000"/>
                  </a:schemeClr>
                </a:solidFill>
                <a:latin typeface="Helvetica" pitchFamily="2" charset="0"/>
                <a:ea typeface="Verdana" panose="020B0604030504040204" pitchFamily="34" charset="0"/>
                <a:cs typeface="Arial" panose="020B0604020202020204" pitchFamily="34" charset="0"/>
              </a:rPr>
              <a:t>Two more manuscripts in development</a:t>
            </a:r>
            <a:endParaRPr lang="en-US" sz="8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endParaRPr>
          </a:p>
          <a:p>
            <a:pPr>
              <a:spcBef>
                <a:spcPts val="1200"/>
              </a:spcBef>
              <a:spcAft>
                <a:spcPts val="600"/>
              </a:spcAft>
            </a:pPr>
            <a:r>
              <a:rPr lang="en-US" sz="105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C</a:t>
            </a:r>
            <a:r>
              <a:rPr lang="en-US" sz="9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ODING</a:t>
            </a:r>
          </a:p>
          <a:p>
            <a:pPr>
              <a:spcAft>
                <a:spcPts val="600"/>
              </a:spcAft>
            </a:pPr>
            <a:r>
              <a:rPr lang="en-US" sz="800" b="1" dirty="0">
                <a:solidFill>
                  <a:schemeClr val="bg2">
                    <a:lumMod val="25000"/>
                  </a:schemeClr>
                </a:solidFill>
                <a:latin typeface="Helvetica" pitchFamily="2" charset="0"/>
                <a:ea typeface="Verdana" panose="020B0604030504040204" pitchFamily="34" charset="0"/>
                <a:cs typeface="Arial" panose="020B0604020202020204" pitchFamily="34" charset="0"/>
              </a:rPr>
              <a:t>I can code in:</a:t>
            </a: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 </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Python, R, Bash, SQL, Typescript, HTML5/CSS. </a:t>
            </a:r>
          </a:p>
          <a:p>
            <a:pPr>
              <a:spcAft>
                <a:spcPts val="600"/>
              </a:spcAft>
            </a:pPr>
            <a:r>
              <a:rPr lang="en-US" sz="800" b="1" dirty="0">
                <a:solidFill>
                  <a:schemeClr val="bg2">
                    <a:lumMod val="25000"/>
                  </a:schemeClr>
                </a:solidFill>
                <a:latin typeface="Helvetica" pitchFamily="2" charset="0"/>
                <a:ea typeface="Verdana" panose="020B0604030504040204" pitchFamily="34" charset="0"/>
                <a:cs typeface="Arial" panose="020B0604020202020204" pitchFamily="34" charset="0"/>
              </a:rPr>
              <a:t>Tools/platforms:</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 Git/</a:t>
            </a:r>
            <a:r>
              <a:rPr lang="en-US" sz="800" dirty="0" err="1">
                <a:solidFill>
                  <a:schemeClr val="bg2">
                    <a:lumMod val="25000"/>
                  </a:schemeClr>
                </a:solidFill>
                <a:latin typeface="Helvetica" pitchFamily="2" charset="0"/>
                <a:ea typeface="Verdana" panose="020B0604030504040204" pitchFamily="34" charset="0"/>
                <a:cs typeface="Arial" panose="020B0604020202020204" pitchFamily="34" charset="0"/>
              </a:rPr>
              <a:t>Github</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 </a:t>
            </a:r>
            <a:r>
              <a:rPr lang="en-US" sz="800" dirty="0" err="1">
                <a:solidFill>
                  <a:schemeClr val="bg2">
                    <a:lumMod val="25000"/>
                  </a:schemeClr>
                </a:solidFill>
                <a:latin typeface="Helvetica" pitchFamily="2" charset="0"/>
                <a:ea typeface="Verdana" panose="020B0604030504040204" pitchFamily="34" charset="0"/>
                <a:cs typeface="Arial" panose="020B0604020202020204" pitchFamily="34" charset="0"/>
              </a:rPr>
              <a:t>NextFlow</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 Snakemake, Puppeteer, </a:t>
            </a:r>
            <a:r>
              <a:rPr lang="en-US" sz="800" dirty="0" err="1">
                <a:solidFill>
                  <a:schemeClr val="bg2">
                    <a:lumMod val="25000"/>
                  </a:schemeClr>
                </a:solidFill>
                <a:latin typeface="Helvetica" pitchFamily="2" charset="0"/>
                <a:ea typeface="Verdana" panose="020B0604030504040204" pitchFamily="34" charset="0"/>
                <a:cs typeface="Arial" panose="020B0604020202020204" pitchFamily="34" charset="0"/>
              </a:rPr>
              <a:t>Conda</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/Mamba, </a:t>
            </a:r>
            <a:r>
              <a:rPr lang="en-US" sz="800" dirty="0" err="1">
                <a:solidFill>
                  <a:schemeClr val="bg2">
                    <a:lumMod val="25000"/>
                  </a:schemeClr>
                </a:solidFill>
                <a:latin typeface="Helvetica" pitchFamily="2" charset="0"/>
                <a:ea typeface="Verdana" panose="020B0604030504040204" pitchFamily="34" charset="0"/>
                <a:cs typeface="Arial" panose="020B0604020202020204" pitchFamily="34" charset="0"/>
              </a:rPr>
              <a:t>FastAPI</a:t>
            </a:r>
            <a:r>
              <a:rPr lang="en-US" sz="800" dirty="0">
                <a:solidFill>
                  <a:schemeClr val="bg2">
                    <a:lumMod val="25000"/>
                  </a:schemeClr>
                </a:solidFill>
                <a:latin typeface="Helvetica" pitchFamily="2" charset="0"/>
                <a:ea typeface="Verdana" panose="020B0604030504040204" pitchFamily="34" charset="0"/>
                <a:cs typeface="Arial" panose="020B0604020202020204" pitchFamily="34" charset="0"/>
              </a:rPr>
              <a:t>, AWS</a:t>
            </a:r>
          </a:p>
          <a:p>
            <a:pPr>
              <a:spcBef>
                <a:spcPts val="1200"/>
              </a:spcBef>
              <a:spcAft>
                <a:spcPts val="600"/>
              </a:spcAft>
            </a:pPr>
            <a:r>
              <a:rPr lang="en-US" sz="105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P</a:t>
            </a:r>
            <a:r>
              <a:rPr lang="en-US" sz="9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ERSONAL PROJECTS</a:t>
            </a:r>
          </a:p>
          <a:p>
            <a:pPr>
              <a:spcAft>
                <a:spcPts val="600"/>
              </a:spcAft>
            </a:pP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Drylab Inc, maximizing time spent on thinking for scientists</a:t>
            </a:r>
            <a:r>
              <a:rPr lang="en-US" sz="8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a:t>
            </a:r>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 </a:t>
            </a:r>
            <a:r>
              <a:rPr lang="en-US" sz="800" dirty="0">
                <a:solidFill>
                  <a:sysClr val="windowText" lastClr="000000"/>
                </a:solidFill>
                <a:latin typeface="Helvetica" pitchFamily="2" charset="0"/>
                <a:ea typeface="Verdana" panose="020B0604030504040204" pitchFamily="34" charset="0"/>
                <a:cs typeface="Arial" panose="020B0604020202020204" pitchFamily="34" charset="0"/>
              </a:rPr>
              <a:t>To be launched in 2023</a:t>
            </a:r>
            <a:endParaRPr lang="en-GB" sz="800" dirty="0">
              <a:solidFill>
                <a:sysClr val="windowText" lastClr="000000"/>
              </a:solidFill>
              <a:latin typeface="Helvetica" pitchFamily="2" charset="0"/>
              <a:ea typeface="Verdana" panose="020B0604030504040204" pitchFamily="34" charset="0"/>
              <a:cs typeface="Arial" panose="020B0604020202020204" pitchFamily="34" charset="0"/>
            </a:endParaRPr>
          </a:p>
          <a:p>
            <a:pPr>
              <a:spcAft>
                <a:spcPts val="600"/>
              </a:spcAft>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I am interested in task automation and “autopiloting” aspects of biology research so I can use the time saved on thinking and planning, &amp; keen to share what I have made with the community.</a:t>
            </a:r>
          </a:p>
          <a:p>
            <a:pPr>
              <a:spcAft>
                <a:spcPts val="600"/>
              </a:spcAft>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Currently building a minimalistic but advanced and easy-to-use genome browser. </a:t>
            </a:r>
            <a:r>
              <a:rPr lang="en-GB" sz="800" dirty="0" err="1">
                <a:solidFill>
                  <a:sysClr val="windowText" lastClr="000000"/>
                </a:solidFill>
                <a:latin typeface="Helvetica" pitchFamily="2" charset="0"/>
                <a:ea typeface="Verdana" panose="020B0604030504040204" pitchFamily="34" charset="0"/>
                <a:cs typeface="Arial" panose="020B0604020202020204" pitchFamily="34" charset="0"/>
              </a:rPr>
              <a:t>Next.js</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/React-based frontend and a python backend, using the Ensembl REST API. Optimising for high-speed and very easy, fast browsing using the touch bar/mouse and keyboard shortcuts. </a:t>
            </a:r>
          </a:p>
          <a:p>
            <a:pPr>
              <a:spcAft>
                <a:spcPts val="200"/>
              </a:spcAft>
            </a:pPr>
            <a:r>
              <a:rPr lang="en-GB" sz="800" b="1" dirty="0">
                <a:solidFill>
                  <a:sysClr val="windowText" lastClr="000000"/>
                </a:solidFill>
                <a:latin typeface="Helvetica" pitchFamily="2" charset="0"/>
                <a:ea typeface="Verdana" panose="020B0604030504040204" pitchFamily="34" charset="0"/>
                <a:cs typeface="Arial" panose="020B0604020202020204" pitchFamily="34" charset="0"/>
              </a:rPr>
              <a:t>I am including:</a:t>
            </a:r>
          </a:p>
          <a:p>
            <a:pPr marL="428400" indent="-144000">
              <a:spcBef>
                <a:spcPts val="200"/>
              </a:spcBef>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connection to genomic/transcriptomic data repositories to view alignments (IGV fails at this)</a:t>
            </a:r>
          </a:p>
          <a:p>
            <a:pPr marL="428400" indent="-144000">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features for easy download of annotation data in multiple formats, including high-quality, customisable images for publication (all current browsers fail at this)</a:t>
            </a:r>
          </a:p>
          <a:p>
            <a:pPr marL="428400" indent="-144000">
              <a:spcAft>
                <a:spcPts val="600"/>
              </a:spcAft>
              <a:buFont typeface="Arial" panose="020B0604020202020204" pitchFamily="34" charset="0"/>
              <a:buChar char="•"/>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a log-in feature, through which the user can access their own old browser searches, data downloads, and images</a:t>
            </a:r>
            <a:endParaRPr lang="en-US" sz="8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endParaRPr>
          </a:p>
          <a:p>
            <a:pPr>
              <a:spcBef>
                <a:spcPts val="1200"/>
              </a:spcBef>
              <a:spcAft>
                <a:spcPts val="600"/>
              </a:spcAft>
            </a:pPr>
            <a:r>
              <a:rPr lang="en-US" sz="105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C</a:t>
            </a:r>
            <a:r>
              <a:rPr lang="en-US" sz="900" b="1" dirty="0">
                <a:solidFill>
                  <a:schemeClr val="tx2">
                    <a:lumMod val="75000"/>
                  </a:schemeClr>
                </a:solidFill>
                <a:latin typeface="Didot" panose="02000503000000020003" pitchFamily="2" charset="-79"/>
                <a:ea typeface="Verdana" panose="020B0604030504040204" pitchFamily="34" charset="0"/>
                <a:cs typeface="Didot" panose="02000503000000020003" pitchFamily="2" charset="-79"/>
              </a:rPr>
              <a:t>ONFERENCES ･ TALKS ･ PRESENTATIONS</a:t>
            </a:r>
          </a:p>
          <a:p>
            <a:r>
              <a:rPr lang="en-US" sz="800" b="1" dirty="0">
                <a:solidFill>
                  <a:sysClr val="windowText" lastClr="000000"/>
                </a:solidFill>
                <a:latin typeface="Helvetica" pitchFamily="2" charset="0"/>
                <a:ea typeface="Verdana" panose="020B0604030504040204" pitchFamily="34" charset="0"/>
                <a:cs typeface="Arial" panose="020B0604020202020204" pitchFamily="34" charset="0"/>
              </a:rPr>
              <a:t>Keystone Symposia </a:t>
            </a:r>
            <a:r>
              <a:rPr lang="en-GB" sz="800" b="1" dirty="0">
                <a:solidFill>
                  <a:sysClr val="windowText" lastClr="000000"/>
                </a:solidFill>
                <a:latin typeface="Helvetica" pitchFamily="2" charset="0"/>
                <a:ea typeface="Verdana" panose="020B0604030504040204" pitchFamily="34" charset="0"/>
                <a:cs typeface="Arial" panose="020B0604020202020204" pitchFamily="34" charset="0"/>
              </a:rPr>
              <a:t>“Small Regulatory RNAs: From Bench to Bedside”</a:t>
            </a:r>
            <a:r>
              <a:rPr lang="en-GB" sz="8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rPr>
              <a:t> | </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Santa Fe, NM (2022)</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a:p>
            <a:r>
              <a:rPr lang="en-US" sz="800" dirty="0">
                <a:solidFill>
                  <a:sysClr val="windowText" lastClr="000000"/>
                </a:solidFill>
                <a:latin typeface="Helvetica" pitchFamily="2" charset="0"/>
                <a:ea typeface="Verdana" panose="020B0604030504040204" pitchFamily="34" charset="0"/>
                <a:cs typeface="Arial" panose="020B0604020202020204" pitchFamily="34" charset="0"/>
              </a:rPr>
              <a:t>Title: “</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Investigating miRNAs regulating vascular smooth muscle cell proliferation”; 1</a:t>
            </a:r>
            <a:r>
              <a:rPr lang="en-GB" sz="800" baseline="30000" dirty="0">
                <a:solidFill>
                  <a:sysClr val="windowText" lastClr="000000"/>
                </a:solidFill>
                <a:latin typeface="Helvetica" pitchFamily="2" charset="0"/>
                <a:ea typeface="Verdana" panose="020B0604030504040204" pitchFamily="34" charset="0"/>
                <a:cs typeface="Arial" panose="020B0604020202020204" pitchFamily="34" charset="0"/>
              </a:rPr>
              <a:t>st</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author</a:t>
            </a:r>
          </a:p>
          <a:p>
            <a:endParaRPr lang="en-GB" sz="800" b="1" dirty="0">
              <a:solidFill>
                <a:sysClr val="windowText" lastClr="000000"/>
              </a:solidFill>
              <a:latin typeface="Helvetica" pitchFamily="2" charset="0"/>
              <a:ea typeface="Verdana" panose="020B0604030504040204" pitchFamily="34" charset="0"/>
              <a:cs typeface="Arial" panose="020B0604020202020204" pitchFamily="34" charset="0"/>
            </a:endParaRPr>
          </a:p>
          <a:p>
            <a:r>
              <a:rPr lang="en-GB" sz="800" b="1" dirty="0">
                <a:solidFill>
                  <a:sysClr val="windowText" lastClr="000000"/>
                </a:solidFill>
                <a:latin typeface="Helvetica" pitchFamily="2" charset="0"/>
                <a:ea typeface="Verdana" panose="020B0604030504040204" pitchFamily="34" charset="0"/>
                <a:cs typeface="Arial" panose="020B0604020202020204" pitchFamily="34" charset="0"/>
              </a:rPr>
              <a:t>Cardiovascular Research Institute Maastricht invited talk</a:t>
            </a:r>
            <a:r>
              <a:rPr lang="en-GB" sz="800" b="1" dirty="0">
                <a:solidFill>
                  <a:sysClr val="windowText" lastClr="000000"/>
                </a:solidFill>
                <a:latin typeface="Didot" panose="02000503000000020003" pitchFamily="2" charset="-79"/>
                <a:ea typeface="Verdana" panose="020B0604030504040204" pitchFamily="34" charset="0"/>
                <a:cs typeface="Didot" panose="02000503000000020003" pitchFamily="2" charset="-79"/>
                <a:sym typeface="Wingdings" pitchFamily="2" charset="2"/>
              </a:rPr>
              <a:t> | </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sym typeface="Wingdings" pitchFamily="2" charset="2"/>
              </a:rPr>
              <a:t>Virtually (2023)</a:t>
            </a: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 </a:t>
            </a:r>
          </a:p>
          <a:p>
            <a:pPr>
              <a:spcAft>
                <a:spcPts val="600"/>
              </a:spcAft>
            </a:pPr>
            <a:r>
              <a:rPr lang="en-GB" sz="800" dirty="0">
                <a:solidFill>
                  <a:sysClr val="windowText" lastClr="000000"/>
                </a:solidFill>
                <a:latin typeface="Helvetica" pitchFamily="2" charset="0"/>
                <a:ea typeface="Verdana" panose="020B0604030504040204" pitchFamily="34" charset="0"/>
                <a:cs typeface="Arial" panose="020B0604020202020204" pitchFamily="34" charset="0"/>
              </a:rPr>
              <a:t>“Functional screening identifies novel miRNAs inhibiting Vascular Smooth Muscle Cell proliferation” (2023)</a:t>
            </a:r>
            <a:endParaRPr lang="en-US" sz="800" dirty="0">
              <a:solidFill>
                <a:sysClr val="windowText" lastClr="000000"/>
              </a:solidFill>
              <a:latin typeface="Helvetica" pitchFamily="2" charset="0"/>
              <a:ea typeface="Verdana" panose="020B060403050404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C10B7159-66C7-983A-E941-FA69587B3F43}"/>
              </a:ext>
            </a:extLst>
          </p:cNvPr>
          <p:cNvSpPr/>
          <p:nvPr/>
        </p:nvSpPr>
        <p:spPr>
          <a:xfrm>
            <a:off x="1390389" y="43909"/>
            <a:ext cx="2162482" cy="7166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dirty="0">
                <a:solidFill>
                  <a:schemeClr val="tx1"/>
                </a:solidFill>
                <a:latin typeface="Didot" panose="02000503000000020003" pitchFamily="2" charset="-79"/>
                <a:cs typeface="Didot" panose="02000503000000020003" pitchFamily="2" charset="-79"/>
              </a:rPr>
              <a:t>Eftychia Klimi </a:t>
            </a:r>
            <a:r>
              <a:rPr lang="en-US" sz="2800" dirty="0">
                <a:solidFill>
                  <a:schemeClr val="tx1"/>
                </a:solidFill>
                <a:latin typeface="Didot" panose="02000503000000020003" pitchFamily="2" charset="-79"/>
                <a:cs typeface="Didot" panose="02000503000000020003" pitchFamily="2" charset="-79"/>
              </a:rPr>
              <a:t>|</a:t>
            </a:r>
            <a:endParaRPr lang="en-US" sz="2000" dirty="0">
              <a:solidFill>
                <a:schemeClr val="tx1"/>
              </a:solidFill>
              <a:latin typeface="Didot" panose="02000503000000020003" pitchFamily="2" charset="-79"/>
              <a:cs typeface="Didot" panose="02000503000000020003" pitchFamily="2" charset="-79"/>
            </a:endParaRPr>
          </a:p>
        </p:txBody>
      </p:sp>
      <p:sp>
        <p:nvSpPr>
          <p:cNvPr id="6" name="TextBox 5">
            <a:extLst>
              <a:ext uri="{FF2B5EF4-FFF2-40B4-BE49-F238E27FC236}">
                <a16:creationId xmlns:a16="http://schemas.microsoft.com/office/drawing/2014/main" id="{E331416C-03D5-6EA1-6235-F7D44FFB6B5E}"/>
              </a:ext>
            </a:extLst>
          </p:cNvPr>
          <p:cNvSpPr txBox="1"/>
          <p:nvPr/>
        </p:nvSpPr>
        <p:spPr>
          <a:xfrm>
            <a:off x="3429000" y="174932"/>
            <a:ext cx="1465971" cy="477054"/>
          </a:xfrm>
          <a:prstGeom prst="rect">
            <a:avLst/>
          </a:prstGeom>
          <a:noFill/>
        </p:spPr>
        <p:txBody>
          <a:bodyPr wrap="square">
            <a:spAutoFit/>
          </a:bodyPr>
          <a:lstStyle/>
          <a:p>
            <a:r>
              <a:rPr lang="en-US" sz="900" dirty="0">
                <a:solidFill>
                  <a:schemeClr val="tx2"/>
                </a:solidFill>
                <a:latin typeface="Didot" panose="02000503000000020003" pitchFamily="2" charset="-79"/>
                <a:cs typeface="Didot" panose="02000503000000020003" pitchFamily="2" charset="-79"/>
              </a:rPr>
              <a:t>effie@effie.bio</a:t>
            </a:r>
          </a:p>
          <a:p>
            <a:r>
              <a:rPr lang="en-US" sz="800" dirty="0">
                <a:solidFill>
                  <a:schemeClr val="tx2"/>
                </a:solidFill>
                <a:latin typeface="New Peninim MT" pitchFamily="2" charset="-79"/>
                <a:cs typeface="New Peninim MT" pitchFamily="2" charset="-79"/>
              </a:rPr>
              <a:t>+44 07513616835</a:t>
            </a:r>
          </a:p>
          <a:p>
            <a:r>
              <a:rPr lang="en-US" sz="800" dirty="0">
                <a:solidFill>
                  <a:schemeClr val="tx2"/>
                </a:solidFill>
                <a:latin typeface="New Peninim MT" pitchFamily="2" charset="-79"/>
                <a:cs typeface="New Peninim MT" pitchFamily="2" charset="-79"/>
              </a:rPr>
              <a:t>+1 (628) 200 4004</a:t>
            </a:r>
          </a:p>
        </p:txBody>
      </p:sp>
    </p:spTree>
    <p:extLst>
      <p:ext uri="{BB962C8B-B14F-4D97-AF65-F5344CB8AC3E}">
        <p14:creationId xmlns:p14="http://schemas.microsoft.com/office/powerpoint/2010/main" val="6633976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12802</TotalTime>
  <Words>1137</Words>
  <Application>Microsoft Macintosh PowerPoint</Application>
  <PresentationFormat>A4 Paper (210x297 mm)</PresentationFormat>
  <Paragraphs>75</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Didot</vt:lpstr>
      <vt:lpstr>Helvetica</vt:lpstr>
      <vt:lpstr>New Peninim MT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Eftychia Klimi</dc:creator>
  <cp:lastModifiedBy>Effie Klimi</cp:lastModifiedBy>
  <cp:revision>43</cp:revision>
  <dcterms:created xsi:type="dcterms:W3CDTF">2023-02-01T18:29:25Z</dcterms:created>
  <dcterms:modified xsi:type="dcterms:W3CDTF">2023-10-13T19:15:29Z</dcterms:modified>
</cp:coreProperties>
</file>