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4"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050"/>
    <a:srgbClr val="5F6060"/>
    <a:srgbClr val="6C6C6C"/>
    <a:srgbClr val="797979"/>
    <a:srgbClr val="C6A5B2"/>
    <a:srgbClr val="F7F7F7"/>
    <a:srgbClr val="F0F0F0"/>
    <a:srgbClr val="E9E9E9"/>
    <a:srgbClr val="E3E3E3"/>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9"/>
    <p:restoredTop sz="94673"/>
  </p:normalViewPr>
  <p:slideViewPr>
    <p:cSldViewPr snapToGrid="0">
      <p:cViewPr>
        <p:scale>
          <a:sx n="251" d="100"/>
          <a:sy n="251" d="100"/>
        </p:scale>
        <p:origin x="-160" y="-217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0D23E-2BF3-2647-800D-9C446CFC92E7}" type="datetimeFigureOut">
              <a:rPr lang="en-US" smtClean="0"/>
              <a:t>10/18/23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D88CC-001E-9649-B8C7-59E766CAF7BF}" type="slidenum">
              <a:rPr lang="en-US" smtClean="0"/>
              <a:t>‹#›</a:t>
            </a:fld>
            <a:endParaRPr lang="en-US"/>
          </a:p>
        </p:txBody>
      </p:sp>
    </p:spTree>
    <p:extLst>
      <p:ext uri="{BB962C8B-B14F-4D97-AF65-F5344CB8AC3E}">
        <p14:creationId xmlns:p14="http://schemas.microsoft.com/office/powerpoint/2010/main" val="246349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Proteomics: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ProteoWizard</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Spectra,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MaxQuant</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Tandem, SEQUEST, Percolator,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PeptideShaker</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Msnbase</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Cardinal</a:t>
            </a:r>
          </a:p>
          <a:p>
            <a:endParaRPr lang="en-US" dirty="0"/>
          </a:p>
        </p:txBody>
      </p:sp>
      <p:sp>
        <p:nvSpPr>
          <p:cNvPr id="4" name="Slide Number Placeholder 3"/>
          <p:cNvSpPr>
            <a:spLocks noGrp="1"/>
          </p:cNvSpPr>
          <p:nvPr>
            <p:ph type="sldNum" sz="quarter" idx="5"/>
          </p:nvPr>
        </p:nvSpPr>
        <p:spPr/>
        <p:txBody>
          <a:bodyPr/>
          <a:lstStyle/>
          <a:p>
            <a:fld id="{B28D88CC-001E-9649-B8C7-59E766CAF7BF}" type="slidenum">
              <a:rPr lang="en-US" smtClean="0"/>
              <a:t>1</a:t>
            </a:fld>
            <a:endParaRPr lang="en-US"/>
          </a:p>
        </p:txBody>
      </p:sp>
    </p:spTree>
    <p:extLst>
      <p:ext uri="{BB962C8B-B14F-4D97-AF65-F5344CB8AC3E}">
        <p14:creationId xmlns:p14="http://schemas.microsoft.com/office/powerpoint/2010/main" val="88508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2757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41742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48748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795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82103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0FD1C1-C5B8-2D48-B2BF-F14BF3E5678C}"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60819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0FD1C1-C5B8-2D48-B2BF-F14BF3E5678C}" type="datetimeFigureOut">
              <a:rPr lang="en-US" smtClean="0"/>
              <a:t>10/18/23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0724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0FD1C1-C5B8-2D48-B2BF-F14BF3E5678C}" type="datetimeFigureOut">
              <a:rPr lang="en-US" smtClean="0"/>
              <a:t>10/18/23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9536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D1C1-C5B8-2D48-B2BF-F14BF3E5678C}" type="datetimeFigureOut">
              <a:rPr lang="en-US" smtClean="0"/>
              <a:t>10/18/23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78451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409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924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C0FD1C1-C5B8-2D48-B2BF-F14BF3E5678C}" type="datetimeFigureOut">
              <a:rPr lang="en-US" smtClean="0"/>
              <a:t>10/18/23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5DF51FF-ED06-9240-954D-F763EBD36017}" type="slidenum">
              <a:rPr lang="en-US" smtClean="0"/>
              <a:t>‹#›</a:t>
            </a:fld>
            <a:endParaRPr lang="en-US"/>
          </a:p>
        </p:txBody>
      </p:sp>
    </p:spTree>
    <p:extLst>
      <p:ext uri="{BB962C8B-B14F-4D97-AF65-F5344CB8AC3E}">
        <p14:creationId xmlns:p14="http://schemas.microsoft.com/office/powerpoint/2010/main" val="287088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662B2-701F-E003-FEEB-B049C58AE624}"/>
              </a:ext>
            </a:extLst>
          </p:cNvPr>
          <p:cNvSpPr/>
          <p:nvPr/>
        </p:nvSpPr>
        <p:spPr>
          <a:xfrm>
            <a:off x="1770297" y="494150"/>
            <a:ext cx="3317396" cy="431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pc="600" dirty="0">
                <a:solidFill>
                  <a:srgbClr val="4F5050"/>
                </a:solidFill>
                <a:latin typeface="Geneva" panose="020B0503030404040204" pitchFamily="34" charset="0"/>
                <a:ea typeface="Geneva" panose="020B0503030404040204" pitchFamily="34" charset="0"/>
                <a:cs typeface="Verdana" panose="020B0604030504040204" pitchFamily="34" charset="0"/>
              </a:rPr>
              <a:t>EFFIE KLIMI</a:t>
            </a:r>
          </a:p>
        </p:txBody>
      </p:sp>
      <p:sp>
        <p:nvSpPr>
          <p:cNvPr id="5" name="Rectangle 4">
            <a:extLst>
              <a:ext uri="{FF2B5EF4-FFF2-40B4-BE49-F238E27FC236}">
                <a16:creationId xmlns:a16="http://schemas.microsoft.com/office/drawing/2014/main" id="{983ACC00-9659-413D-7DE9-EDADCCD210A1}"/>
              </a:ext>
            </a:extLst>
          </p:cNvPr>
          <p:cNvSpPr/>
          <p:nvPr/>
        </p:nvSpPr>
        <p:spPr>
          <a:xfrm>
            <a:off x="332152" y="1937294"/>
            <a:ext cx="6193685" cy="7684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12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SKILLS</a:t>
            </a:r>
            <a:endParaRPr lang="en-US" sz="600" b="1" spc="10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Programming: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R, Python, Bash scripting,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NextFlow, Node.js, React,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Typescript</a:t>
            </a: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Raw sequencing pre-processing: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WGS/WGBS, </a:t>
            </a:r>
            <a:r>
              <a:rPr lang="en-US"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ChIP</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-seq, ATAC-seq,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bulk/small/single cell RNAseq analysis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Genomics: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Variant calling (SNPs/indels &amp; structural variants), GWAS/</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eQTL</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Epigenomics: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Differentially methyl. region analysis,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ChIP</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ATAC-</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peak calling &amp; downstream analysis, HOMER-based TF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Transcriptomics: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Differential expression analysis, single cell RNAseq clustering/marker identification/integration, gene set enrichment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Computational structural biology: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Protein tertiary structure modelling (PyMOL), RNA secondary structure modelling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RNAfold</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Culturing of</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vascular smooth muscle &amp; endothelial cells, embryonic stem cells, HeLa, HEK293T, human vein tissue</a:t>
            </a:r>
          </a:p>
          <a:p>
            <a:pPr>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Wet lab: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RNA extraction, RT-qPCR, immuno-histochemistry/fluorescence, western blot, X-gal staining, FACS, transfections, </a:t>
            </a:r>
            <a:r>
              <a:rPr lang="en-GB" sz="600" spc="30">
                <a:solidFill>
                  <a:srgbClr val="4F5050"/>
                </a:solidFill>
                <a:latin typeface="Geneva" panose="020B0503030404040204" pitchFamily="34" charset="0"/>
                <a:ea typeface="Geneva" panose="020B0503030404040204" pitchFamily="34" charset="0"/>
                <a:cs typeface="Verdana" panose="020B0604030504040204" pitchFamily="34" charset="0"/>
              </a:rPr>
              <a:t>nuceofections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EXPERIENCE</a:t>
            </a:r>
            <a:endParaRPr lang="en-US" sz="600" b="1" spc="10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PhD Research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Queen’s Medical Research Institute, University of Edinburgh, UK (Oct 2019 - Nov 2023)</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1:</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Identification of novel therapeutic miRNAs for vein graft failure – in vitro &amp; in silico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Assessed the effect of 2000+ miRNAs on proliferation &amp; viability via a high-throughput screen</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Evaluated the top candidates as potential therapeutics &amp; studied their mechanism of action (in vitro / ex vivo / RNAseq)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Testing adenoviral delivery systems in the vasculature</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2:</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Studying endogenous miRNA loci dysregulated in response to injurious stimuli in vascular smooth muscle cells – in vitro &amp; in silico</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Developed transcriptomics &amp; genomics pipelines with R, Python, Unix and NextFlow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Analysis of time-series data (ML &amp; non-ML methods)</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3:</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Evaluation of all human miRNAs by predicting processing efficiency – in silico </a:t>
            </a:r>
          </a:p>
          <a:p>
            <a:pPr marL="259200">
              <a:spcAft>
                <a:spcPts val="1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 used sequence and structural determinants associated with Drosha recognition and subsequent increased mature miRNA expression to identified the most optimal miRNAs that make the most sense to research and work with for translational projects </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Also involved in: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 project on pro-angiogenic extracellular vesicles derived from a stem cell-derived endothelial cell product</a:t>
            </a:r>
          </a:p>
          <a:p>
            <a:pPr marL="403200" indent="-144000">
              <a:spcAft>
                <a:spcPts val="6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Extracellular vesicle isolation and RNA-sequencing analysis of their contents</a:t>
            </a:r>
            <a:endParaRPr lang="en-GB" sz="7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Multiomics pipeline development for cancer precision medicine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Collab with Omnia Biosciences, London, UK (Sep - Oct 2023)</a:t>
            </a:r>
          </a:p>
          <a:p>
            <a:pPr marL="403200" lvl="1" indent="-144000">
              <a:spcBef>
                <a:spcPts val="200"/>
              </a:spcBef>
              <a:spcAft>
                <a:spcPts val="6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Constructed multimodal multiomics pipelines including genomics, epigenomics, transcriptomics and proteomics datasets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Virology training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Batavia Biosciences B.V., Leiden, NL (July - Oct 2023)</a:t>
            </a:r>
          </a:p>
          <a:p>
            <a:pPr marL="403200" lvl="1" indent="-144000">
              <a:spcBef>
                <a:spcPts val="200"/>
              </a:spcBef>
              <a:spcAft>
                <a:spcPts val="600"/>
              </a:spcAft>
              <a:buFont typeface="Arial" panose="020B0604020202020204" pitchFamily="34" charset="0"/>
              <a:buChar char="•"/>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Generation of clinical-grade Adenovirus 5-based vectors for miRNA therapy.</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Honours Project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Genome Damage and Stability Centre, University of Sussex, UK (Sept 2018 – Feb - 2019)</a:t>
            </a:r>
          </a:p>
          <a:p>
            <a:pPr marL="403200" lvl="1" indent="-144000">
              <a:spcBef>
                <a:spcPts val="200"/>
              </a:spcBef>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Structure-function analysis of the DNA helicase factor Cdc45 in Saccharomyces pombe</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marL="403200" lvl="1" indent="-144000">
              <a:spcAft>
                <a:spcPts val="100"/>
              </a:spcAft>
              <a:buFont typeface="Arial" panose="020B0604020202020204" pitchFamily="34" charset="0"/>
              <a:buChar char="•"/>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 pombe culture and Cre-lox-mediated insertion of Cdc45 mutants generated by error-prone PCR &amp; tertiary protein structure modelling of temperature-sensitive Cdc45 mutants (PyMOL).</a:t>
            </a:r>
          </a:p>
          <a:p>
            <a:pPr>
              <a:spcBef>
                <a:spcPts val="6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Junior Research Associate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Evolution, Behaviour and Environment Department, University of Sussex, UK (June – Sept 2018)</a:t>
            </a:r>
          </a:p>
          <a:p>
            <a:pPr marL="403200" lvl="1" indent="-144000">
              <a:spcBef>
                <a:spcPts val="200"/>
              </a:spcBef>
              <a:spcAft>
                <a:spcPts val="3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Used single nucleotide polymorphism data (from the 1000 genomes project) and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de novo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mutation data (from multiple studies) to estimate the variation of the effective population size across the human genome.</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TALKS ･ PRESENTATIONS</a:t>
            </a:r>
          </a:p>
          <a:p>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Keystone Symposia </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“Small Regulatory RNAs: From Bench to Bedside” with Scholarship by the NIH |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Santa Fe, NM (2022)</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100"/>
              </a:spcBef>
              <a:spcAft>
                <a:spcPts val="300"/>
              </a:spcAft>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Title: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Investigating miRNAs regulating vascular smooth muscle cell proliferation”; 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a:t>
            </a:r>
            <a:endPar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Cardiovascular Research Institute Maastricht invited talk</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sym typeface="Wingdings" pitchFamily="2" charset="2"/>
              </a:rPr>
              <a:t> |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sym typeface="Wingdings" pitchFamily="2" charset="2"/>
              </a:rPr>
              <a:t>Virtually (2023)</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a:spcBef>
                <a:spcPts val="100"/>
              </a:spcBef>
              <a:spcAft>
                <a:spcPts val="3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(2023)</a:t>
            </a:r>
            <a:endPar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GB"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MANUSCRIPTS </a:t>
            </a: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 </a:t>
            </a:r>
            <a:r>
              <a:rPr lang="en-GB"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PUBLICATIONS</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submitted (2023)</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Vascular smooth cell function and dysfunction controlled by non-coding RNA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Invited review article, 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submitted (2023)</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Extracellular vesicles from a human embryonic stem cell-derived endothelial cell product induce angiogenesis with high efficiency at very low input and contain miRNAs with novel proangiogenic function</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5</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th</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in review (2023)</a:t>
            </a:r>
          </a:p>
          <a:p>
            <a:pPr>
              <a:spcBef>
                <a:spcPts val="300"/>
              </a:spcBef>
              <a:spcAft>
                <a:spcPts val="3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Two more manuscripts in development</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marL="428400" lvl="1" indent="-144000">
              <a:spcBef>
                <a:spcPts val="200"/>
              </a:spcBef>
              <a:spcAft>
                <a:spcPts val="600"/>
              </a:spcAft>
              <a:buFont typeface="Arial" panose="020B0604020202020204" pitchFamily="34" charset="0"/>
              <a:buChar char="•"/>
            </a:pPr>
            <a:endParaRPr lang="en-US" sz="600" dirty="0">
              <a:solidFill>
                <a:srgbClr val="4F5050"/>
              </a:solidFill>
              <a:latin typeface="Geneva" panose="020B0503030404040204" pitchFamily="34" charset="0"/>
              <a:ea typeface="Geneva" panose="020B05030304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8F88A03-5D93-DA23-2E8B-FF7D342043D9}"/>
              </a:ext>
            </a:extLst>
          </p:cNvPr>
          <p:cNvSpPr/>
          <p:nvPr/>
        </p:nvSpPr>
        <p:spPr>
          <a:xfrm>
            <a:off x="0" y="1236067"/>
            <a:ext cx="6858000" cy="215444"/>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F5050"/>
              </a:solidFill>
              <a:latin typeface="Geneva" panose="020B0503030404040204" pitchFamily="34" charset="0"/>
              <a:ea typeface="Geneva" panose="020B0503030404040204" pitchFamily="34" charset="0"/>
            </a:endParaRPr>
          </a:p>
        </p:txBody>
      </p:sp>
      <p:grpSp>
        <p:nvGrpSpPr>
          <p:cNvPr id="14" name="Group 13">
            <a:extLst>
              <a:ext uri="{FF2B5EF4-FFF2-40B4-BE49-F238E27FC236}">
                <a16:creationId xmlns:a16="http://schemas.microsoft.com/office/drawing/2014/main" id="{FABA8A3B-B9DA-8DBB-C767-6B6834ECC8D3}"/>
              </a:ext>
            </a:extLst>
          </p:cNvPr>
          <p:cNvGrpSpPr/>
          <p:nvPr/>
        </p:nvGrpSpPr>
        <p:grpSpPr>
          <a:xfrm>
            <a:off x="2279457" y="1236067"/>
            <a:ext cx="2621156" cy="218899"/>
            <a:chOff x="2279457" y="848727"/>
            <a:chExt cx="2621156" cy="218899"/>
          </a:xfrm>
        </p:grpSpPr>
        <p:grpSp>
          <p:nvGrpSpPr>
            <p:cNvPr id="12" name="Group 11">
              <a:extLst>
                <a:ext uri="{FF2B5EF4-FFF2-40B4-BE49-F238E27FC236}">
                  <a16:creationId xmlns:a16="http://schemas.microsoft.com/office/drawing/2014/main" id="{4824DBB7-FDA3-C2C3-7D53-20140A06B8B5}"/>
                </a:ext>
              </a:extLst>
            </p:cNvPr>
            <p:cNvGrpSpPr/>
            <p:nvPr/>
          </p:nvGrpSpPr>
          <p:grpSpPr>
            <a:xfrm>
              <a:off x="2279457" y="848727"/>
              <a:ext cx="2621156" cy="218899"/>
              <a:chOff x="1320924" y="848727"/>
              <a:chExt cx="2621156" cy="218899"/>
            </a:xfrm>
          </p:grpSpPr>
          <p:sp>
            <p:nvSpPr>
              <p:cNvPr id="7" name="TextBox 6">
                <a:extLst>
                  <a:ext uri="{FF2B5EF4-FFF2-40B4-BE49-F238E27FC236}">
                    <a16:creationId xmlns:a16="http://schemas.microsoft.com/office/drawing/2014/main" id="{8D727411-B9B7-2F29-6A01-E4B363058767}"/>
                  </a:ext>
                </a:extLst>
              </p:cNvPr>
              <p:cNvSpPr txBox="1"/>
              <p:nvPr/>
            </p:nvSpPr>
            <p:spPr>
              <a:xfrm>
                <a:off x="1320924" y="852182"/>
                <a:ext cx="915871" cy="215444"/>
              </a:xfrm>
              <a:prstGeom prst="rect">
                <a:avLst/>
              </a:prstGeom>
              <a:noFill/>
            </p:spPr>
            <p:txBody>
              <a:bodyPr wrap="square">
                <a:spAutoFit/>
              </a:bodyPr>
              <a:lstStyle/>
              <a:p>
                <a:pPr algn="r"/>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effie@effie.bio</a:t>
                </a:r>
                <a:endParaRPr lang="en-US" sz="700" dirty="0">
                  <a:solidFill>
                    <a:srgbClr val="4F5050"/>
                  </a:solidFill>
                  <a:latin typeface="Geneva" panose="020B0503030404040204" pitchFamily="34" charset="0"/>
                  <a:ea typeface="Geneva" panose="020B05030304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305F376A-A1B1-7D5B-BA7C-0F58B4596E4D}"/>
                  </a:ext>
                </a:extLst>
              </p:cNvPr>
              <p:cNvSpPr txBox="1"/>
              <p:nvPr/>
            </p:nvSpPr>
            <p:spPr>
              <a:xfrm>
                <a:off x="2704141" y="848727"/>
                <a:ext cx="1237939" cy="215444"/>
              </a:xfrm>
              <a:prstGeom prst="rect">
                <a:avLst/>
              </a:prstGeom>
              <a:noFill/>
            </p:spPr>
            <p:txBody>
              <a:bodyPr wrap="square">
                <a:spAutoFit/>
              </a:bodyPr>
              <a:lstStyle/>
              <a:p>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+1 (628) 200 4004</a:t>
                </a:r>
                <a:endParaRPr lang="en-US" dirty="0">
                  <a:solidFill>
                    <a:srgbClr val="4F5050"/>
                  </a:solidFill>
                  <a:latin typeface="Geneva" panose="020B0503030404040204" pitchFamily="34" charset="0"/>
                  <a:ea typeface="Geneva" panose="020B0503030404040204" pitchFamily="34" charset="0"/>
                </a:endParaRPr>
              </a:p>
            </p:txBody>
          </p:sp>
        </p:grpSp>
        <p:sp>
          <p:nvSpPr>
            <p:cNvPr id="13" name="TextBox 12">
              <a:extLst>
                <a:ext uri="{FF2B5EF4-FFF2-40B4-BE49-F238E27FC236}">
                  <a16:creationId xmlns:a16="http://schemas.microsoft.com/office/drawing/2014/main" id="{EC74932F-34C1-DEF3-E174-EA5A99D06650}"/>
                </a:ext>
              </a:extLst>
            </p:cNvPr>
            <p:cNvSpPr txBox="1"/>
            <p:nvPr/>
          </p:nvSpPr>
          <p:spPr>
            <a:xfrm>
              <a:off x="2900879" y="852182"/>
              <a:ext cx="1056242" cy="215444"/>
            </a:xfrm>
            <a:prstGeom prst="rect">
              <a:avLst/>
            </a:prstGeom>
            <a:noFill/>
          </p:spPr>
          <p:txBody>
            <a:bodyPr wrap="square">
              <a:spAutoFit/>
            </a:bodyPr>
            <a:lstStyle/>
            <a:p>
              <a:pPr algn="ctr"/>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a:t>
              </a:r>
            </a:p>
          </p:txBody>
        </p:sp>
      </p:grpSp>
      <p:cxnSp>
        <p:nvCxnSpPr>
          <p:cNvPr id="3" name="Straight Connector 2">
            <a:extLst>
              <a:ext uri="{FF2B5EF4-FFF2-40B4-BE49-F238E27FC236}">
                <a16:creationId xmlns:a16="http://schemas.microsoft.com/office/drawing/2014/main" id="{31D14BAD-F61B-15F3-20CA-9D210BCAFC32}"/>
              </a:ext>
            </a:extLst>
          </p:cNvPr>
          <p:cNvCxnSpPr>
            <a:cxnSpLocks/>
          </p:cNvCxnSpPr>
          <p:nvPr/>
        </p:nvCxnSpPr>
        <p:spPr>
          <a:xfrm>
            <a:off x="411840" y="2134712"/>
            <a:ext cx="600188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473AEF-FC66-E56E-77C0-27C64608CE5C}"/>
              </a:ext>
            </a:extLst>
          </p:cNvPr>
          <p:cNvCxnSpPr>
            <a:cxnSpLocks/>
          </p:cNvCxnSpPr>
          <p:nvPr/>
        </p:nvCxnSpPr>
        <p:spPr>
          <a:xfrm>
            <a:off x="414270" y="3783294"/>
            <a:ext cx="599945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3B2ED1-F370-018F-1A6C-0668B1A7A17D}"/>
              </a:ext>
            </a:extLst>
          </p:cNvPr>
          <p:cNvCxnSpPr>
            <a:cxnSpLocks/>
          </p:cNvCxnSpPr>
          <p:nvPr/>
        </p:nvCxnSpPr>
        <p:spPr>
          <a:xfrm>
            <a:off x="410900" y="7625941"/>
            <a:ext cx="600282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E65788-2958-9529-141F-EF0C53C631AF}"/>
              </a:ext>
            </a:extLst>
          </p:cNvPr>
          <p:cNvCxnSpPr>
            <a:cxnSpLocks/>
          </p:cNvCxnSpPr>
          <p:nvPr/>
        </p:nvCxnSpPr>
        <p:spPr>
          <a:xfrm>
            <a:off x="410901" y="8581610"/>
            <a:ext cx="600282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19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20191</TotalTime>
  <Words>729</Words>
  <Application>Microsoft Macintosh PowerPoint</Application>
  <PresentationFormat>A4 Paper (210x297 mm)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Geneva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Eftychia Klimi</dc:creator>
  <cp:lastModifiedBy>Effie Klimi</cp:lastModifiedBy>
  <cp:revision>156</cp:revision>
  <dcterms:created xsi:type="dcterms:W3CDTF">2023-02-01T18:29:25Z</dcterms:created>
  <dcterms:modified xsi:type="dcterms:W3CDTF">2023-10-19T18:44:26Z</dcterms:modified>
</cp:coreProperties>
</file>