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4"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6060"/>
    <a:srgbClr val="6C6C6C"/>
    <a:srgbClr val="797979"/>
    <a:srgbClr val="C6A5B2"/>
    <a:srgbClr val="F7F7F7"/>
    <a:srgbClr val="F0F0F0"/>
    <a:srgbClr val="E9E9E9"/>
    <a:srgbClr val="E3E3E3"/>
    <a:srgbClr val="D0D0D0"/>
    <a:srgbClr val="1E28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39"/>
    <p:restoredTop sz="94673"/>
  </p:normalViewPr>
  <p:slideViewPr>
    <p:cSldViewPr snapToGrid="0">
      <p:cViewPr>
        <p:scale>
          <a:sx n="190" d="100"/>
          <a:sy n="190" d="100"/>
        </p:scale>
        <p:origin x="1160" y="-4144"/>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F0D23E-2BF3-2647-800D-9C446CFC92E7}" type="datetimeFigureOut">
              <a:rPr lang="en-US" smtClean="0"/>
              <a:t>10/16/23</a:t>
            </a:fld>
            <a:endParaRPr lang="en-US"/>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8D88CC-001E-9649-B8C7-59E766CAF7BF}" type="slidenum">
              <a:rPr lang="en-US" smtClean="0"/>
              <a:t>‹#›</a:t>
            </a:fld>
            <a:endParaRPr lang="en-US"/>
          </a:p>
        </p:txBody>
      </p:sp>
    </p:spTree>
    <p:extLst>
      <p:ext uri="{BB962C8B-B14F-4D97-AF65-F5344CB8AC3E}">
        <p14:creationId xmlns:p14="http://schemas.microsoft.com/office/powerpoint/2010/main" val="2463493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GB"/>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275725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417425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48748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C0FD1C1-C5B8-2D48-B2BF-F14BF3E5678C}"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79526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GB"/>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C0FD1C1-C5B8-2D48-B2BF-F14BF3E5678C}" type="datetimeFigureOut">
              <a:rPr lang="en-US" smtClean="0"/>
              <a:t>10/16/23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82103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C0FD1C1-C5B8-2D48-B2BF-F14BF3E5678C}"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160819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GB"/>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C0FD1C1-C5B8-2D48-B2BF-F14BF3E5678C}" type="datetimeFigureOut">
              <a:rPr lang="en-US" smtClean="0"/>
              <a:t>10/16/23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07246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C0FD1C1-C5B8-2D48-B2BF-F14BF3E5678C}" type="datetimeFigureOut">
              <a:rPr lang="en-US" smtClean="0"/>
              <a:t>10/16/23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953681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0FD1C1-C5B8-2D48-B2BF-F14BF3E5678C}" type="datetimeFigureOut">
              <a:rPr lang="en-US" smtClean="0"/>
              <a:t>10/16/23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78451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33409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GB"/>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p:cNvSpPr>
            <a:spLocks noGrp="1"/>
          </p:cNvSpPr>
          <p:nvPr>
            <p:ph type="dt" sz="half" idx="10"/>
          </p:nvPr>
        </p:nvSpPr>
        <p:spPr/>
        <p:txBody>
          <a:bodyPr/>
          <a:lstStyle/>
          <a:p>
            <a:fld id="{0C0FD1C1-C5B8-2D48-B2BF-F14BF3E5678C}" type="datetimeFigureOut">
              <a:rPr lang="en-US" smtClean="0"/>
              <a:t>10/16/23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DF51FF-ED06-9240-954D-F763EBD36017}" type="slidenum">
              <a:rPr lang="en-US" smtClean="0"/>
              <a:t>‹#›</a:t>
            </a:fld>
            <a:endParaRPr lang="en-US"/>
          </a:p>
        </p:txBody>
      </p:sp>
    </p:spTree>
    <p:extLst>
      <p:ext uri="{BB962C8B-B14F-4D97-AF65-F5344CB8AC3E}">
        <p14:creationId xmlns:p14="http://schemas.microsoft.com/office/powerpoint/2010/main" val="292437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0C0FD1C1-C5B8-2D48-B2BF-F14BF3E5678C}" type="datetimeFigureOut">
              <a:rPr lang="en-US" smtClean="0"/>
              <a:t>10/16/23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5DF51FF-ED06-9240-954D-F763EBD36017}" type="slidenum">
              <a:rPr lang="en-US" smtClean="0"/>
              <a:t>‹#›</a:t>
            </a:fld>
            <a:endParaRPr lang="en-US"/>
          </a:p>
        </p:txBody>
      </p:sp>
    </p:spTree>
    <p:extLst>
      <p:ext uri="{BB962C8B-B14F-4D97-AF65-F5344CB8AC3E}">
        <p14:creationId xmlns:p14="http://schemas.microsoft.com/office/powerpoint/2010/main" val="2870883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F662B2-701F-E003-FEEB-B049C58AE624}"/>
              </a:ext>
            </a:extLst>
          </p:cNvPr>
          <p:cNvSpPr/>
          <p:nvPr/>
        </p:nvSpPr>
        <p:spPr>
          <a:xfrm>
            <a:off x="1770297" y="494150"/>
            <a:ext cx="3317396" cy="431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pc="600" dirty="0">
                <a:solidFill>
                  <a:srgbClr val="5F6060"/>
                </a:solidFill>
                <a:latin typeface="Geneva" panose="020B0503030404040204" pitchFamily="34" charset="0"/>
                <a:ea typeface="Geneva" panose="020B0503030404040204" pitchFamily="34" charset="0"/>
                <a:cs typeface="Verdana" panose="020B0604030504040204" pitchFamily="34" charset="0"/>
              </a:rPr>
              <a:t>EFFIE KLIMI</a:t>
            </a:r>
          </a:p>
        </p:txBody>
      </p:sp>
      <p:sp>
        <p:nvSpPr>
          <p:cNvPr id="5" name="Rectangle 4">
            <a:extLst>
              <a:ext uri="{FF2B5EF4-FFF2-40B4-BE49-F238E27FC236}">
                <a16:creationId xmlns:a16="http://schemas.microsoft.com/office/drawing/2014/main" id="{983ACC00-9659-413D-7DE9-EDADCCD210A1}"/>
              </a:ext>
            </a:extLst>
          </p:cNvPr>
          <p:cNvSpPr/>
          <p:nvPr/>
        </p:nvSpPr>
        <p:spPr>
          <a:xfrm>
            <a:off x="461557" y="1945245"/>
            <a:ext cx="5996393" cy="7684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1200"/>
              </a:spcBef>
              <a:spcAft>
                <a:spcPts val="1200"/>
              </a:spcAft>
            </a:pPr>
            <a:r>
              <a:rPr lang="en-US"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SKILLS</a:t>
            </a:r>
            <a:endParaRPr lang="en-US" sz="600" b="1" spc="10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Programming: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R, Python, Bash scripting,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NextFlow, Node.js, React,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Typescript</a:t>
            </a:r>
          </a:p>
          <a:p>
            <a:pPr>
              <a:spcBef>
                <a:spcPts val="3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Raw sequencing analysis: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WGS/WGBS &amp;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bulk/small/single cell RNA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seq</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analysis (fastQC, STAR, Cell Ranger, TrimGalore,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Bismark</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a:t>
            </a:r>
          </a:p>
          <a:p>
            <a:pPr>
              <a:spcBef>
                <a:spcPts val="300"/>
              </a:spcBef>
              <a:spcAft>
                <a:spcPts val="1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Genomics &amp; epigenomics: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Genetic analysis (VCF/plink, GWAS/</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eQTL</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differential methylation analysis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Metilene</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ChIP-seq</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analysis (MACS2)</a:t>
            </a:r>
            <a:endPar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Transcriptomics: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DESeq2,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Seurat,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SingleR</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transcription factor motif enrichment analysis (homer)</a:t>
            </a:r>
          </a:p>
          <a:p>
            <a:pPr>
              <a:spcBef>
                <a:spcPts val="300"/>
              </a:spcBef>
              <a:spcAft>
                <a:spcPts val="1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Proteomics: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ProteoWizard, Spectra, MaxQuant, Tandem, SEQUEST, Percolator, PeptideShaker, Msnbase, Cardinal</a:t>
            </a:r>
          </a:p>
          <a:p>
            <a:pPr>
              <a:spcBef>
                <a:spcPts val="300"/>
              </a:spcBef>
              <a:spcAft>
                <a:spcPts val="1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Computational structural biology: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Protein tertiary structure modelling (PyMOL), RNA secondary structure modelling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RNAfold</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a:t>
            </a:r>
          </a:p>
          <a:p>
            <a:pPr>
              <a:spcBef>
                <a:spcPts val="300"/>
              </a:spcBef>
              <a:spcAft>
                <a:spcPts val="1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Culturing of</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vascular smooth muscle &amp; endothelial cells, embryonic stem cells, HeLa, HEK293T, human vein tissue</a:t>
            </a:r>
          </a:p>
          <a:p>
            <a:pPr>
              <a:spcBef>
                <a:spcPts val="300"/>
              </a:spcBef>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Wet lab: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RNA extraction, RT-qPCR, immuno-histochemistry/fluorescence, western blot, X-gal staining, FACS, transfections</a:t>
            </a:r>
            <a:endPar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EXPERIENCE</a:t>
            </a:r>
            <a:endParaRPr lang="en-US" sz="600" b="1" spc="10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PhD Research |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Queen’s Medical Research Institute, University of Edinburgh, UK (Oct 2019 - Nov 2023)</a:t>
            </a:r>
          </a:p>
          <a:p>
            <a:pPr marL="144000">
              <a:spcBef>
                <a:spcPts val="300"/>
              </a:spcBef>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Project 1:</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Identification of novel therapeutic miRNAs for vein graft failure – in vitro &amp; in silico </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Assessed the effect of 2000+ miRNAs on proliferation &amp; viability via a high-throughput screen</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Evaluated the top candidates as potential therapeutics &amp; studied their mechanism of action (in vitro / ex vivo / </a:t>
            </a:r>
            <a:r>
              <a:rPr lang="en-GB" sz="600" spc="30" dirty="0" err="1">
                <a:solidFill>
                  <a:srgbClr val="5F6060"/>
                </a:solidFill>
                <a:latin typeface="Geneva" panose="020B0503030404040204" pitchFamily="34" charset="0"/>
                <a:ea typeface="Geneva" panose="020B0503030404040204" pitchFamily="34" charset="0"/>
                <a:cs typeface="Verdana" panose="020B0604030504040204" pitchFamily="34" charset="0"/>
              </a:rPr>
              <a:t>RNAseq</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Testing adenoviral delivery systems in the vasculature</a:t>
            </a:r>
          </a:p>
          <a:p>
            <a:pPr marL="144000">
              <a:spcBef>
                <a:spcPts val="300"/>
              </a:spcBef>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Project 2:</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Studying endogenous miRNA loci that become deregulated in response to injurious stimuli in vascular smooth muscle cells</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Developed transcriptomics &amp; genomics pipelines with R, Python, Unix and NextFlow </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Analysis of </a:t>
            </a:r>
            <a:r>
              <a:rPr lang="en-GB" sz="600" spc="30">
                <a:solidFill>
                  <a:srgbClr val="5F6060"/>
                </a:solidFill>
                <a:latin typeface="Geneva" panose="020B0503030404040204" pitchFamily="34" charset="0"/>
                <a:ea typeface="Geneva" panose="020B0503030404040204" pitchFamily="34" charset="0"/>
                <a:cs typeface="Verdana" panose="020B0604030504040204" pitchFamily="34" charset="0"/>
              </a:rPr>
              <a:t>time-series data </a:t>
            </a:r>
            <a:endPar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marL="144000">
              <a:spcBef>
                <a:spcPts val="300"/>
              </a:spcBef>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Project 3:</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Evaluation of all human miRNAs by predicting processing efficiency – in silico </a:t>
            </a:r>
          </a:p>
          <a:p>
            <a:pPr marL="259200">
              <a:spcAft>
                <a:spcPts val="100"/>
              </a:spcAft>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I used sequence and structural determinants associated with Drosha recognition and subsequent increased mature miRNA expression to identified the most optimal miRNAs that make the most sense to research and work with for translational projects </a:t>
            </a:r>
          </a:p>
          <a:p>
            <a:pPr marL="144000">
              <a:spcBef>
                <a:spcPts val="300"/>
              </a:spcBef>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Also involved in: </a:t>
            </a:r>
          </a:p>
          <a:p>
            <a:pPr marL="403200" indent="-144000">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A project on pro-angiogenic extracellular vesicles derived from a stem cell-derived endothelial cell product</a:t>
            </a:r>
          </a:p>
          <a:p>
            <a:pPr marL="403200" indent="-144000">
              <a:spcAft>
                <a:spcPts val="6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Extracellular vesicle isolation and RNA-sequencing analysis of their contents</a:t>
            </a:r>
            <a:endParaRPr lang="en-GB" sz="7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Multiomics pipeline development for cancer precision medicine |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Collab with Omnia Biosciences, London, UK (Sep - Oct 2023)</a:t>
            </a:r>
          </a:p>
          <a:p>
            <a:pPr marL="403200" lvl="1" indent="-144000">
              <a:spcBef>
                <a:spcPts val="200"/>
              </a:spcBef>
              <a:spcAft>
                <a:spcPts val="6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Constructed multimodal multiomics pipelines including genomics, epigenomics, transcriptomics and proteomics datasets</a:t>
            </a:r>
            <a:endPar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Virology training |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Batavia Biosciences B.V., Leiden, NL (July - Oct 2023)</a:t>
            </a:r>
          </a:p>
          <a:p>
            <a:pPr marL="403200" lvl="1" indent="-144000">
              <a:spcBef>
                <a:spcPts val="200"/>
              </a:spcBef>
              <a:spcAft>
                <a:spcPts val="600"/>
              </a:spcAft>
              <a:buFont typeface="Arial" panose="020B0604020202020204" pitchFamily="34" charset="0"/>
              <a:buChar char="•"/>
            </a:pP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Generation of clinical-grade Adenovirus 5-based vectors for miRNA therapy.</a:t>
            </a:r>
            <a:endPar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3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Honours Project |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Genome Damage and Stability Centre, University of Sussex, UK (Sept 2018 – Feb - 2019)</a:t>
            </a:r>
          </a:p>
          <a:p>
            <a:pPr marL="403200" lvl="1" indent="-144000">
              <a:spcBef>
                <a:spcPts val="200"/>
              </a:spcBef>
              <a:spcAft>
                <a:spcPts val="1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Structure-function analysis of the DNA helicase factor Cdc45 in Saccharomyces pombe</a:t>
            </a:r>
            <a:endPar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marL="403200" lvl="1" indent="-144000">
              <a:spcAft>
                <a:spcPts val="100"/>
              </a:spcAft>
              <a:buFont typeface="Arial" panose="020B0604020202020204" pitchFamily="34" charset="0"/>
              <a:buChar char="•"/>
            </a:pP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S. pombe culture and Cre-lox-mediated insertion of Cdc45 mutants generated by error-prone PCR &amp; tertiary protein structure modelling of temperature-sensitive Cdc45 mutants (PyMOL).</a:t>
            </a:r>
          </a:p>
          <a:p>
            <a:pPr>
              <a:spcBef>
                <a:spcPts val="600"/>
              </a:spcBef>
              <a:spcAft>
                <a:spcPts val="100"/>
              </a:spcAft>
            </a:pPr>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Junior Research Associate | </a:t>
            </a: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Evolution, Behaviour and Environment Department, University of Sussex, UK (June – Sept 2018)</a:t>
            </a:r>
          </a:p>
          <a:p>
            <a:pPr marL="403200" lvl="1" indent="-144000">
              <a:spcBef>
                <a:spcPts val="200"/>
              </a:spcBef>
              <a:spcAft>
                <a:spcPts val="300"/>
              </a:spcAft>
              <a:buFont typeface="Arial" panose="020B0604020202020204" pitchFamily="34" charset="0"/>
              <a:buChar char="•"/>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Used single nucleotide polymorphism data (from the 1000 genomes project) and </a:t>
            </a:r>
            <a:r>
              <a:rPr lang="en-GB" sz="600" i="1" spc="30" dirty="0">
                <a:solidFill>
                  <a:srgbClr val="5F6060"/>
                </a:solidFill>
                <a:latin typeface="Geneva" panose="020B0503030404040204" pitchFamily="34" charset="0"/>
                <a:ea typeface="Geneva" panose="020B0503030404040204" pitchFamily="34" charset="0"/>
                <a:cs typeface="Verdana" panose="020B0604030504040204" pitchFamily="34" charset="0"/>
              </a:rPr>
              <a:t>de novo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mutation data (from multiple studies) to estimate the variation of the effective population size across the human genome.</a:t>
            </a:r>
            <a:endPar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US"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TALKS ･ PRESENTATIONS</a:t>
            </a:r>
          </a:p>
          <a:p>
            <a:r>
              <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Keystone Symposia </a:t>
            </a: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“Small Regulatory RNAs: From Bench to Bedside” with Scholarship by the NIH |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Santa Fe, NM (2022)</a:t>
            </a:r>
            <a:endPar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spcBef>
                <a:spcPts val="100"/>
              </a:spcBef>
              <a:spcAft>
                <a:spcPts val="300"/>
              </a:spcAft>
            </a:pPr>
            <a:r>
              <a:rPr lang="en-US" sz="600" spc="30" dirty="0">
                <a:solidFill>
                  <a:srgbClr val="5F6060"/>
                </a:solidFill>
                <a:latin typeface="Geneva" panose="020B0503030404040204" pitchFamily="34" charset="0"/>
                <a:ea typeface="Geneva" panose="020B0503030404040204" pitchFamily="34" charset="0"/>
                <a:cs typeface="Verdana" panose="020B0604030504040204" pitchFamily="34" charset="0"/>
              </a:rPr>
              <a:t>Title: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Investigating miRNAs regulating vascular smooth muscle cell proliferation”; 1</a:t>
            </a:r>
            <a:r>
              <a:rPr lang="en-GB" sz="600" spc="30" baseline="30000" dirty="0">
                <a:solidFill>
                  <a:srgbClr val="5F606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author</a:t>
            </a:r>
            <a:endPar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Cardiovascular Research Institute Maastricht invited talk</a:t>
            </a: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sym typeface="Wingdings" pitchFamily="2" charset="2"/>
              </a:rPr>
              <a:t> |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sym typeface="Wingdings" pitchFamily="2" charset="2"/>
              </a:rPr>
              <a:t>Virtually (2023)</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t>
            </a:r>
          </a:p>
          <a:p>
            <a:pPr>
              <a:spcBef>
                <a:spcPts val="100"/>
              </a:spcBef>
              <a:spcAft>
                <a:spcPts val="300"/>
              </a:spcAft>
            </a:pP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(2023)</a:t>
            </a:r>
            <a:endPar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algn="ctr">
              <a:spcBef>
                <a:spcPts val="1800"/>
              </a:spcBef>
              <a:spcAft>
                <a:spcPts val="1200"/>
              </a:spcAft>
            </a:pPr>
            <a:r>
              <a:rPr lang="en-GB"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MANUSCRIPTS </a:t>
            </a:r>
            <a:r>
              <a:rPr lang="en-US"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 </a:t>
            </a:r>
            <a:r>
              <a:rPr lang="en-GB" sz="700" b="1" spc="100" dirty="0">
                <a:solidFill>
                  <a:srgbClr val="5F6060"/>
                </a:solidFill>
                <a:latin typeface="Geneva" panose="020B0503030404040204" pitchFamily="34" charset="0"/>
                <a:ea typeface="Geneva" panose="020B0503030404040204" pitchFamily="34" charset="0"/>
                <a:cs typeface="Verdana" panose="020B0604030504040204" pitchFamily="34" charset="0"/>
              </a:rPr>
              <a:t>PUBLICATIONS</a:t>
            </a:r>
          </a:p>
          <a:p>
            <a:pPr>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“Functional screening identifies novel miRNAs inhibiting Vascular Smooth Muscle Cell proliferation”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1</a:t>
            </a:r>
            <a:r>
              <a:rPr lang="en-GB" sz="600" spc="30" baseline="30000" dirty="0">
                <a:solidFill>
                  <a:srgbClr val="5F606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author, submitted (2023)</a:t>
            </a:r>
          </a:p>
          <a:p>
            <a:pPr>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“Vascular smooth cell function and dysfunction controlled by non-coding RNA” </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Invited review article, 1</a:t>
            </a:r>
            <a:r>
              <a:rPr lang="en-GB" sz="600" spc="30" baseline="30000" dirty="0">
                <a:solidFill>
                  <a:srgbClr val="5F6060"/>
                </a:solidFill>
                <a:latin typeface="Geneva" panose="020B0503030404040204" pitchFamily="34" charset="0"/>
                <a:ea typeface="Geneva" panose="020B0503030404040204" pitchFamily="34" charset="0"/>
                <a:cs typeface="Verdana" panose="020B0604030504040204" pitchFamily="34" charset="0"/>
              </a:rPr>
              <a:t>st</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author, submitted (2023)</a:t>
            </a:r>
          </a:p>
          <a:p>
            <a:pPr>
              <a:spcAft>
                <a:spcPts val="300"/>
              </a:spcAft>
            </a:pPr>
            <a:r>
              <a:rPr lang="en-GB" sz="600" b="1" spc="30" dirty="0">
                <a:solidFill>
                  <a:srgbClr val="5F6060"/>
                </a:solidFill>
                <a:latin typeface="Geneva" panose="020B0503030404040204" pitchFamily="34" charset="0"/>
                <a:ea typeface="Geneva" panose="020B0503030404040204" pitchFamily="34" charset="0"/>
                <a:cs typeface="Verdana" panose="020B0604030504040204" pitchFamily="34" charset="0"/>
              </a:rPr>
              <a:t>"Extracellular vesicles from a human embryonic stem cell-derived endothelial cell product induce angiogenesis with high efficiency at very low input and contain miRNAs with novel proangiogenic function”</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5</a:t>
            </a:r>
            <a:r>
              <a:rPr lang="en-GB" sz="600" spc="30" baseline="30000" dirty="0">
                <a:solidFill>
                  <a:srgbClr val="5F6060"/>
                </a:solidFill>
                <a:latin typeface="Geneva" panose="020B0503030404040204" pitchFamily="34" charset="0"/>
                <a:ea typeface="Geneva" panose="020B0503030404040204" pitchFamily="34" charset="0"/>
                <a:cs typeface="Verdana" panose="020B0604030504040204" pitchFamily="34" charset="0"/>
              </a:rPr>
              <a:t>th</a:t>
            </a:r>
            <a:r>
              <a:rPr lang="en-GB" sz="600" spc="30" dirty="0">
                <a:solidFill>
                  <a:srgbClr val="5F6060"/>
                </a:solidFill>
                <a:latin typeface="Geneva" panose="020B0503030404040204" pitchFamily="34" charset="0"/>
                <a:ea typeface="Geneva" panose="020B0503030404040204" pitchFamily="34" charset="0"/>
                <a:cs typeface="Verdana" panose="020B0604030504040204" pitchFamily="34" charset="0"/>
              </a:rPr>
              <a:t> author, in review (2023)</a:t>
            </a:r>
          </a:p>
          <a:p>
            <a:pPr>
              <a:spcBef>
                <a:spcPts val="300"/>
              </a:spcBef>
              <a:spcAft>
                <a:spcPts val="300"/>
              </a:spcAft>
            </a:pPr>
            <a:r>
              <a:rPr lang="en-GB" sz="600" i="1" spc="30" dirty="0">
                <a:solidFill>
                  <a:srgbClr val="5F6060"/>
                </a:solidFill>
                <a:latin typeface="Geneva" panose="020B0503030404040204" pitchFamily="34" charset="0"/>
                <a:ea typeface="Geneva" panose="020B0503030404040204" pitchFamily="34" charset="0"/>
                <a:cs typeface="Verdana" panose="020B0604030504040204" pitchFamily="34" charset="0"/>
              </a:rPr>
              <a:t>Two more manuscripts in development</a:t>
            </a:r>
            <a:endParaRPr lang="en-US" sz="600" b="1" spc="30" dirty="0">
              <a:solidFill>
                <a:srgbClr val="5F6060"/>
              </a:solidFill>
              <a:latin typeface="Geneva" panose="020B0503030404040204" pitchFamily="34" charset="0"/>
              <a:ea typeface="Geneva" panose="020B0503030404040204" pitchFamily="34" charset="0"/>
              <a:cs typeface="Verdana" panose="020B0604030504040204" pitchFamily="34" charset="0"/>
            </a:endParaRPr>
          </a:p>
          <a:p>
            <a:pPr marL="428400" lvl="1" indent="-144000">
              <a:spcBef>
                <a:spcPts val="200"/>
              </a:spcBef>
              <a:spcAft>
                <a:spcPts val="600"/>
              </a:spcAft>
              <a:buFont typeface="Arial" panose="020B0604020202020204" pitchFamily="34" charset="0"/>
              <a:buChar char="•"/>
            </a:pPr>
            <a:endParaRPr lang="en-US" sz="600" dirty="0">
              <a:solidFill>
                <a:srgbClr val="5F6060"/>
              </a:solidFill>
              <a:latin typeface="Geneva" panose="020B0503030404040204" pitchFamily="34" charset="0"/>
              <a:ea typeface="Geneva" panose="020B0503030404040204" pitchFamily="34" charset="0"/>
              <a:cs typeface="Verdana" panose="020B0604030504040204" pitchFamily="34" charset="0"/>
            </a:endParaRPr>
          </a:p>
        </p:txBody>
      </p:sp>
      <p:sp>
        <p:nvSpPr>
          <p:cNvPr id="6" name="Rectangle 5">
            <a:extLst>
              <a:ext uri="{FF2B5EF4-FFF2-40B4-BE49-F238E27FC236}">
                <a16:creationId xmlns:a16="http://schemas.microsoft.com/office/drawing/2014/main" id="{18F88A03-5D93-DA23-2E8B-FF7D342043D9}"/>
              </a:ext>
            </a:extLst>
          </p:cNvPr>
          <p:cNvSpPr/>
          <p:nvPr/>
        </p:nvSpPr>
        <p:spPr>
          <a:xfrm>
            <a:off x="0" y="1236067"/>
            <a:ext cx="6858000" cy="215444"/>
          </a:xfrm>
          <a:prstGeom prst="rect">
            <a:avLst/>
          </a:prstGeom>
          <a:solidFill>
            <a:srgbClr val="F0F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5F6060"/>
              </a:solidFill>
              <a:latin typeface="Geneva" panose="020B0503030404040204" pitchFamily="34" charset="0"/>
              <a:ea typeface="Geneva" panose="020B0503030404040204" pitchFamily="34" charset="0"/>
            </a:endParaRPr>
          </a:p>
        </p:txBody>
      </p:sp>
      <p:grpSp>
        <p:nvGrpSpPr>
          <p:cNvPr id="14" name="Group 13">
            <a:extLst>
              <a:ext uri="{FF2B5EF4-FFF2-40B4-BE49-F238E27FC236}">
                <a16:creationId xmlns:a16="http://schemas.microsoft.com/office/drawing/2014/main" id="{FABA8A3B-B9DA-8DBB-C767-6B6834ECC8D3}"/>
              </a:ext>
            </a:extLst>
          </p:cNvPr>
          <p:cNvGrpSpPr/>
          <p:nvPr/>
        </p:nvGrpSpPr>
        <p:grpSpPr>
          <a:xfrm>
            <a:off x="2279457" y="1236067"/>
            <a:ext cx="2621156" cy="218899"/>
            <a:chOff x="2279457" y="848727"/>
            <a:chExt cx="2621156" cy="218899"/>
          </a:xfrm>
        </p:grpSpPr>
        <p:grpSp>
          <p:nvGrpSpPr>
            <p:cNvPr id="12" name="Group 11">
              <a:extLst>
                <a:ext uri="{FF2B5EF4-FFF2-40B4-BE49-F238E27FC236}">
                  <a16:creationId xmlns:a16="http://schemas.microsoft.com/office/drawing/2014/main" id="{4824DBB7-FDA3-C2C3-7D53-20140A06B8B5}"/>
                </a:ext>
              </a:extLst>
            </p:cNvPr>
            <p:cNvGrpSpPr/>
            <p:nvPr/>
          </p:nvGrpSpPr>
          <p:grpSpPr>
            <a:xfrm>
              <a:off x="2279457" y="848727"/>
              <a:ext cx="2621156" cy="218899"/>
              <a:chOff x="1320924" y="848727"/>
              <a:chExt cx="2621156" cy="218899"/>
            </a:xfrm>
          </p:grpSpPr>
          <p:sp>
            <p:nvSpPr>
              <p:cNvPr id="7" name="TextBox 6">
                <a:extLst>
                  <a:ext uri="{FF2B5EF4-FFF2-40B4-BE49-F238E27FC236}">
                    <a16:creationId xmlns:a16="http://schemas.microsoft.com/office/drawing/2014/main" id="{8D727411-B9B7-2F29-6A01-E4B363058767}"/>
                  </a:ext>
                </a:extLst>
              </p:cNvPr>
              <p:cNvSpPr txBox="1"/>
              <p:nvPr/>
            </p:nvSpPr>
            <p:spPr>
              <a:xfrm>
                <a:off x="1320924" y="852182"/>
                <a:ext cx="915871" cy="215444"/>
              </a:xfrm>
              <a:prstGeom prst="rect">
                <a:avLst/>
              </a:prstGeom>
              <a:noFill/>
            </p:spPr>
            <p:txBody>
              <a:bodyPr wrap="square">
                <a:spAutoFit/>
              </a:bodyPr>
              <a:lstStyle/>
              <a:p>
                <a:pPr algn="r"/>
                <a:r>
                  <a:rPr lang="en-US" sz="800" dirty="0">
                    <a:solidFill>
                      <a:srgbClr val="5F6060"/>
                    </a:solidFill>
                    <a:latin typeface="Geneva" panose="020B0503030404040204" pitchFamily="34" charset="0"/>
                    <a:ea typeface="Geneva" panose="020B0503030404040204" pitchFamily="34" charset="0"/>
                    <a:cs typeface="Verdana" panose="020B0604030504040204" pitchFamily="34" charset="0"/>
                  </a:rPr>
                  <a:t>effie@effie.bio</a:t>
                </a:r>
                <a:endParaRPr lang="en-US" sz="700" dirty="0">
                  <a:solidFill>
                    <a:srgbClr val="5F6060"/>
                  </a:solidFill>
                  <a:latin typeface="Geneva" panose="020B0503030404040204" pitchFamily="34" charset="0"/>
                  <a:ea typeface="Geneva" panose="020B0503030404040204" pitchFamily="34" charset="0"/>
                  <a:cs typeface="Verdana" panose="020B0604030504040204" pitchFamily="34" charset="0"/>
                </a:endParaRPr>
              </a:p>
            </p:txBody>
          </p:sp>
          <p:sp>
            <p:nvSpPr>
              <p:cNvPr id="9" name="TextBox 8">
                <a:extLst>
                  <a:ext uri="{FF2B5EF4-FFF2-40B4-BE49-F238E27FC236}">
                    <a16:creationId xmlns:a16="http://schemas.microsoft.com/office/drawing/2014/main" id="{305F376A-A1B1-7D5B-BA7C-0F58B4596E4D}"/>
                  </a:ext>
                </a:extLst>
              </p:cNvPr>
              <p:cNvSpPr txBox="1"/>
              <p:nvPr/>
            </p:nvSpPr>
            <p:spPr>
              <a:xfrm>
                <a:off x="2704141" y="848727"/>
                <a:ext cx="1237939" cy="215444"/>
              </a:xfrm>
              <a:prstGeom prst="rect">
                <a:avLst/>
              </a:prstGeom>
              <a:noFill/>
            </p:spPr>
            <p:txBody>
              <a:bodyPr wrap="square">
                <a:spAutoFit/>
              </a:bodyPr>
              <a:lstStyle/>
              <a:p>
                <a:r>
                  <a:rPr lang="en-US" sz="800" dirty="0">
                    <a:solidFill>
                      <a:srgbClr val="5F6060"/>
                    </a:solidFill>
                    <a:latin typeface="Geneva" panose="020B0503030404040204" pitchFamily="34" charset="0"/>
                    <a:ea typeface="Geneva" panose="020B0503030404040204" pitchFamily="34" charset="0"/>
                    <a:cs typeface="Verdana" panose="020B0604030504040204" pitchFamily="34" charset="0"/>
                  </a:rPr>
                  <a:t>+1 (628) 200 4004</a:t>
                </a:r>
                <a:endParaRPr lang="en-US" dirty="0">
                  <a:solidFill>
                    <a:srgbClr val="5F6060"/>
                  </a:solidFill>
                  <a:latin typeface="Geneva" panose="020B0503030404040204" pitchFamily="34" charset="0"/>
                  <a:ea typeface="Geneva" panose="020B0503030404040204" pitchFamily="34" charset="0"/>
                </a:endParaRPr>
              </a:p>
            </p:txBody>
          </p:sp>
        </p:grpSp>
        <p:sp>
          <p:nvSpPr>
            <p:cNvPr id="13" name="TextBox 12">
              <a:extLst>
                <a:ext uri="{FF2B5EF4-FFF2-40B4-BE49-F238E27FC236}">
                  <a16:creationId xmlns:a16="http://schemas.microsoft.com/office/drawing/2014/main" id="{EC74932F-34C1-DEF3-E174-EA5A99D06650}"/>
                </a:ext>
              </a:extLst>
            </p:cNvPr>
            <p:cNvSpPr txBox="1"/>
            <p:nvPr/>
          </p:nvSpPr>
          <p:spPr>
            <a:xfrm>
              <a:off x="2900879" y="852182"/>
              <a:ext cx="1056242" cy="215444"/>
            </a:xfrm>
            <a:prstGeom prst="rect">
              <a:avLst/>
            </a:prstGeom>
            <a:noFill/>
          </p:spPr>
          <p:txBody>
            <a:bodyPr wrap="square">
              <a:spAutoFit/>
            </a:bodyPr>
            <a:lstStyle/>
            <a:p>
              <a:pPr algn="ctr"/>
              <a:r>
                <a:rPr lang="en-US" sz="800" dirty="0">
                  <a:solidFill>
                    <a:srgbClr val="5F6060"/>
                  </a:solidFill>
                  <a:latin typeface="Geneva" panose="020B0503030404040204" pitchFamily="34" charset="0"/>
                  <a:ea typeface="Geneva" panose="020B0503030404040204" pitchFamily="34" charset="0"/>
                  <a:cs typeface="Verdana" panose="020B0604030504040204" pitchFamily="34" charset="0"/>
                </a:rPr>
                <a:t>|</a:t>
              </a:r>
            </a:p>
          </p:txBody>
        </p:sp>
      </p:grpSp>
      <p:cxnSp>
        <p:nvCxnSpPr>
          <p:cNvPr id="3" name="Straight Connector 2">
            <a:extLst>
              <a:ext uri="{FF2B5EF4-FFF2-40B4-BE49-F238E27FC236}">
                <a16:creationId xmlns:a16="http://schemas.microsoft.com/office/drawing/2014/main" id="{31D14BAD-F61B-15F3-20CA-9D210BCAFC32}"/>
              </a:ext>
            </a:extLst>
          </p:cNvPr>
          <p:cNvCxnSpPr>
            <a:cxnSpLocks/>
          </p:cNvCxnSpPr>
          <p:nvPr/>
        </p:nvCxnSpPr>
        <p:spPr>
          <a:xfrm>
            <a:off x="548638" y="2134712"/>
            <a:ext cx="57607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1473AEF-FC66-E56E-77C0-27C64608CE5C}"/>
              </a:ext>
            </a:extLst>
          </p:cNvPr>
          <p:cNvCxnSpPr>
            <a:cxnSpLocks/>
          </p:cNvCxnSpPr>
          <p:nvPr/>
        </p:nvCxnSpPr>
        <p:spPr>
          <a:xfrm>
            <a:off x="539494" y="3787877"/>
            <a:ext cx="57607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83B2ED1-F370-018F-1A6C-0668B1A7A17D}"/>
              </a:ext>
            </a:extLst>
          </p:cNvPr>
          <p:cNvCxnSpPr>
            <a:cxnSpLocks/>
          </p:cNvCxnSpPr>
          <p:nvPr/>
        </p:nvCxnSpPr>
        <p:spPr>
          <a:xfrm>
            <a:off x="539494" y="7630528"/>
            <a:ext cx="57607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DE65788-2958-9529-141F-EF0C53C631AF}"/>
              </a:ext>
            </a:extLst>
          </p:cNvPr>
          <p:cNvCxnSpPr>
            <a:cxnSpLocks/>
          </p:cNvCxnSpPr>
          <p:nvPr/>
        </p:nvCxnSpPr>
        <p:spPr>
          <a:xfrm>
            <a:off x="548635" y="8584409"/>
            <a:ext cx="576072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15197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16906</TotalTime>
  <Words>717</Words>
  <Application>Microsoft Macintosh PowerPoint</Application>
  <PresentationFormat>A4 Paper (210x297 mm)</PresentationFormat>
  <Paragraphs>46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Geneva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Eftychia Klimi</dc:creator>
  <cp:lastModifiedBy>Effie Klimi</cp:lastModifiedBy>
  <cp:revision>136</cp:revision>
  <dcterms:created xsi:type="dcterms:W3CDTF">2023-02-01T18:29:25Z</dcterms:created>
  <dcterms:modified xsi:type="dcterms:W3CDTF">2023-10-16T18:46:55Z</dcterms:modified>
</cp:coreProperties>
</file>