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2" r:id="rId4"/>
  </p:sldMasterIdLst>
  <p:notesMasterIdLst>
    <p:notesMasterId r:id="rId5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y="5143500" cx="9144000"/>
  <p:notesSz cx="6858000" cy="9144000"/>
  <p:embeddedFontLst>
    <p:embeddedFont>
      <p:font typeface="Maven Pro"/>
      <p:regular r:id="rId6"/>
      <p:bold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font" Target="fonts/MavenPro-regular.fntdata"/><Relationship Id="rId7" Type="http://schemas.openxmlformats.org/officeDocument/2006/relationships/font" Target="fonts/MavenPro-bold.fntdata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4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5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17197" l="0" r="0" t="0"/>
          <a:stretch/>
        </p:blipFill>
        <p:spPr>
          <a:xfrm>
            <a:off x="-331525" y="-118800"/>
            <a:ext cx="9561850" cy="498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22006">
            <a:off x="-205975" y="-253100"/>
            <a:ext cx="2487074" cy="184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4">
            <a:alphaModFix/>
          </a:blip>
          <a:srcRect b="2394" l="7439" r="5346" t="10551"/>
          <a:stretch/>
        </p:blipFill>
        <p:spPr>
          <a:xfrm flipH="1" rot="954581">
            <a:off x="7305312" y="199090"/>
            <a:ext cx="1761453" cy="2210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5">
            <a:alphaModFix/>
          </a:blip>
          <a:srcRect b="6957" l="17287" r="0" t="4858"/>
          <a:stretch/>
        </p:blipFill>
        <p:spPr>
          <a:xfrm rot="-1572641">
            <a:off x="-49046" y="2720565"/>
            <a:ext cx="2150543" cy="2292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6">
            <a:alphaModFix/>
          </a:blip>
          <a:srcRect b="44805" l="10313" r="9858" t="40454"/>
          <a:stretch/>
        </p:blipFill>
        <p:spPr>
          <a:xfrm>
            <a:off x="6625350" y="4610075"/>
            <a:ext cx="2214200" cy="36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 rotWithShape="1">
          <a:blip r:embed="rId7">
            <a:alphaModFix/>
          </a:blip>
          <a:srcRect b="0" l="0" r="55656" t="0"/>
          <a:stretch/>
        </p:blipFill>
        <p:spPr>
          <a:xfrm rot="-5400000">
            <a:off x="3775687" y="3121363"/>
            <a:ext cx="439550" cy="3347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8">
            <a:alphaModFix/>
          </a:blip>
          <a:srcRect b="0" l="0" r="0" t="51653"/>
          <a:stretch/>
        </p:blipFill>
        <p:spPr>
          <a:xfrm>
            <a:off x="1508650" y="762900"/>
            <a:ext cx="5881476" cy="2881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type="title"/>
          </p:nvPr>
        </p:nvSpPr>
        <p:spPr>
          <a:xfrm>
            <a:off x="1851300" y="1861200"/>
            <a:ext cx="4444500" cy="8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800"/>
              <a:buFont typeface="Maven Pro"/>
              <a:buNone/>
              <a:defRPr>
                <a:solidFill>
                  <a:srgbClr val="999999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FABEEF"/>
              </a:gs>
              <a:gs pos="100000">
                <a:srgbClr val="C9DAF8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544200" y="516925"/>
            <a:ext cx="8055600" cy="398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" name="Google Shape;2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51629">
            <a:off x="8320047" y="4104885"/>
            <a:ext cx="442386" cy="497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 rotWithShape="1">
          <a:blip r:embed="rId3">
            <a:alphaModFix/>
          </a:blip>
          <a:srcRect b="44805" l="10313" r="9858" t="40454"/>
          <a:stretch/>
        </p:blipFill>
        <p:spPr>
          <a:xfrm>
            <a:off x="544200" y="4221925"/>
            <a:ext cx="1575226" cy="26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 rotWithShape="1">
          <a:blip r:embed="rId4">
            <a:alphaModFix/>
          </a:blip>
          <a:srcRect b="2394" l="7439" r="5346" t="10551"/>
          <a:stretch/>
        </p:blipFill>
        <p:spPr>
          <a:xfrm rot="-954580">
            <a:off x="315599" y="498413"/>
            <a:ext cx="945702" cy="118677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 txBox="1"/>
          <p:nvPr>
            <p:ph type="title"/>
          </p:nvPr>
        </p:nvSpPr>
        <p:spPr>
          <a:xfrm>
            <a:off x="1371600" y="629575"/>
            <a:ext cx="6948000" cy="4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800"/>
              <a:buFont typeface="Maven Pro"/>
              <a:buNone/>
              <a:defRPr>
                <a:solidFill>
                  <a:srgbClr val="999999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1334125" y="1349125"/>
            <a:ext cx="6975300" cy="27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●"/>
              <a:defRPr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○"/>
              <a:defRPr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■"/>
              <a:defRPr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  <a:defRPr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○"/>
              <a:defRPr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■"/>
              <a:defRPr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  <a:defRPr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○"/>
              <a:defRPr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■"/>
              <a:defRPr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4566250" y="-125"/>
            <a:ext cx="4578300" cy="5143500"/>
          </a:xfrm>
          <a:prstGeom prst="rect">
            <a:avLst/>
          </a:prstGeom>
          <a:gradFill>
            <a:gsLst>
              <a:gs pos="0">
                <a:srgbClr val="FABEEF"/>
              </a:gs>
              <a:gs pos="100000">
                <a:srgbClr val="C9DAF8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0" name="Google Shape;3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947587">
            <a:off x="7736840" y="3775276"/>
            <a:ext cx="1311713" cy="131174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1" name="Google Shape;31;p4"/>
          <p:cNvPicPr preferRelativeResize="0"/>
          <p:nvPr/>
        </p:nvPicPr>
        <p:blipFill rotWithShape="1">
          <a:blip r:embed="rId3">
            <a:alphaModFix/>
          </a:blip>
          <a:srcRect b="44805" l="10313" r="9858" t="40454"/>
          <a:stretch/>
        </p:blipFill>
        <p:spPr>
          <a:xfrm>
            <a:off x="265500" y="4580375"/>
            <a:ext cx="2214200" cy="36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5125" y="-512750"/>
            <a:ext cx="2115149" cy="21151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3" name="Google Shape;33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2125" y="60325"/>
            <a:ext cx="3999325" cy="43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4"/>
          <p:cNvSpPr/>
          <p:nvPr>
            <p:ph idx="2" type="pic"/>
          </p:nvPr>
        </p:nvSpPr>
        <p:spPr>
          <a:xfrm>
            <a:off x="4766875" y="420575"/>
            <a:ext cx="3705600" cy="40326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4"/>
          <p:cNvSpPr txBox="1"/>
          <p:nvPr>
            <p:ph type="title"/>
          </p:nvPr>
        </p:nvSpPr>
        <p:spPr>
          <a:xfrm>
            <a:off x="607100" y="509675"/>
            <a:ext cx="33654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Maven Pro"/>
              <a:buNone/>
              <a:defRPr sz="2000">
                <a:solidFill>
                  <a:srgbClr val="666666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607100" y="1136275"/>
            <a:ext cx="3470100" cy="28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●"/>
              <a:defRPr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○"/>
              <a:defRPr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■"/>
              <a:defRPr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  <a:defRPr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○"/>
              <a:defRPr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■"/>
              <a:defRPr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  <a:defRPr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○"/>
              <a:defRPr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■"/>
              <a:defRPr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0" y="0"/>
            <a:ext cx="4578300" cy="5143500"/>
          </a:xfrm>
          <a:prstGeom prst="rect">
            <a:avLst/>
          </a:prstGeom>
          <a:gradFill>
            <a:gsLst>
              <a:gs pos="0">
                <a:srgbClr val="FABEEF"/>
              </a:gs>
              <a:gs pos="100000">
                <a:srgbClr val="C9DAF8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" name="Google Shape;3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36538">
            <a:off x="85841" y="3861426"/>
            <a:ext cx="1311714" cy="131174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40" name="Google Shape;40;p5"/>
          <p:cNvPicPr preferRelativeResize="0"/>
          <p:nvPr/>
        </p:nvPicPr>
        <p:blipFill rotWithShape="1">
          <a:blip r:embed="rId3">
            <a:alphaModFix/>
          </a:blip>
          <a:srcRect b="44805" l="10313" r="9858" t="40454"/>
          <a:stretch/>
        </p:blipFill>
        <p:spPr>
          <a:xfrm>
            <a:off x="6768800" y="4614850"/>
            <a:ext cx="2214200" cy="36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37975" y="-452450"/>
            <a:ext cx="2115149" cy="21151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42" name="Google Shape;42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3800" y="51725"/>
            <a:ext cx="3999325" cy="43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5"/>
          <p:cNvSpPr txBox="1"/>
          <p:nvPr>
            <p:ph type="title"/>
          </p:nvPr>
        </p:nvSpPr>
        <p:spPr>
          <a:xfrm>
            <a:off x="5284025" y="404700"/>
            <a:ext cx="3320400" cy="5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Maven Pro"/>
              <a:buNone/>
              <a:defRPr sz="2000">
                <a:solidFill>
                  <a:srgbClr val="666666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5284025" y="966875"/>
            <a:ext cx="3425400" cy="30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●"/>
              <a:defRPr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○"/>
              <a:defRPr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■"/>
              <a:defRPr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  <a:defRPr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○"/>
              <a:defRPr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■"/>
              <a:defRPr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  <a:defRPr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○"/>
              <a:defRPr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■"/>
              <a:defRPr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45" name="Google Shape;45;p5"/>
          <p:cNvSpPr/>
          <p:nvPr>
            <p:ph idx="2" type="pic"/>
          </p:nvPr>
        </p:nvSpPr>
        <p:spPr>
          <a:xfrm>
            <a:off x="532150" y="659575"/>
            <a:ext cx="3560100" cy="3751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cheese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Cheese and Health Considerations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Lactose intolerance and cheese consumption</a:t>
            </a:r>
          </a:p>
          <a:p>
            <a:r>
              <a:t>Moderation of high-fat intake</a:t>
            </a:r>
          </a:p>
          <a:p>
            <a:r>
              <a:t>Cheese and cholesterol levels</a:t>
            </a:r>
          </a:p>
          <a:p>
            <a:r>
              <a:t>Salt content in cheese and its implications</a:t>
            </a:r>
          </a:p>
          <a:p>
            <a:r>
              <a:t>Allergy considerations for individuals with dairy allergies</a:t>
            </a:r>
          </a:p>
          <a:p>
            <a:r>
              <a:t>Different types and varieties of cheese for dietary preferences (e.g., vegetarian, vegan)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Rediscovering Traditional Cheese Varieties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Revival of artisanal and traditional cheese production</a:t>
            </a:r>
          </a:p>
          <a:p>
            <a:r>
              <a:t>Importance of preserving traditional cheese-making techniques</a:t>
            </a:r>
          </a:p>
          <a:p>
            <a:r>
              <a:t>Unique flavors and characteristics of traditional cheeses</a:t>
            </a:r>
          </a:p>
          <a:p>
            <a:r>
              <a:t>Supporting local cheese makers and small-scale producers</a:t>
            </a:r>
          </a:p>
          <a:p>
            <a:r>
              <a:t>Rediscovering cultural heritage through traditional cheese recipes</a:t>
            </a:r>
          </a:p>
          <a:p>
            <a:r>
              <a:t>Promotion of sustainable and organic cheese production methods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Cheese Packaging and Labeling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Importance of clear labeling for consumers' dietary needs (e.g., allergens)</a:t>
            </a:r>
          </a:p>
          <a:p>
            <a:r>
              <a:t>Cheese aging information and expiration dates</a:t>
            </a:r>
          </a:p>
          <a:p>
            <a:r>
              <a:t>Packaging materials to preserve cheese quality (e.g., wax, vacuum-sealed)</a:t>
            </a:r>
          </a:p>
          <a:p>
            <a:r>
              <a:t>Eco-friendly packaging options for sustainability</a:t>
            </a:r>
          </a:p>
          <a:p>
            <a:r>
              <a:t>Unique labeling for origin-protected cheeses (e.g., AOC, PDO, PGI)</a:t>
            </a:r>
          </a:p>
          <a:p>
            <a:r>
              <a:t>Storage recommendations to maintain cheese freshness and prevent spoilage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Popularity and Trends in the Cheese Market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Growing global demand for cheese</a:t>
            </a:r>
          </a:p>
          <a:p>
            <a:r>
              <a:t>Popular cheese varieties in different regions</a:t>
            </a:r>
          </a:p>
          <a:p>
            <a:r>
              <a:t>Healthy cheese alternatives and plant-based cheese substitutes</a:t>
            </a:r>
          </a:p>
          <a:p>
            <a:r>
              <a:t>Emerging trends in cheese production and consumption</a:t>
            </a:r>
          </a:p>
          <a:p>
            <a:r>
              <a:t>Influence of celebrity chefs and food influencers on cheese trends</a:t>
            </a:r>
          </a:p>
          <a:p>
            <a:r>
              <a:t>Innovation in flavors, textures, and presentation of cheese products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Cheese and Food Safety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Food safety regulations and standards in cheese production</a:t>
            </a:r>
          </a:p>
          <a:p>
            <a:r>
              <a:t>Avoiding cross-contamination during cheese production and handling</a:t>
            </a:r>
          </a:p>
          <a:p>
            <a:r>
              <a:t>Importance of proper storage temperature and conditions</a:t>
            </a:r>
          </a:p>
          <a:p>
            <a:r>
              <a:t>Safe handling and sanitation practices for cheese production facilities</a:t>
            </a:r>
          </a:p>
          <a:p>
            <a:r>
              <a:t>Quality control measures in cheese production</a:t>
            </a:r>
          </a:p>
          <a:p>
            <a:r>
              <a:t>Cheese recalls and the importance of traceability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Cheese as a Versatile Ingredient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Incorporating cheese in appetizers, main courses, and desserts</a:t>
            </a:r>
          </a:p>
          <a:p>
            <a:r>
              <a:t>Cheese sauces, spreads, and dips</a:t>
            </a:r>
          </a:p>
          <a:p>
            <a:r>
              <a:t>Cheese in baking and pastry recipes</a:t>
            </a:r>
          </a:p>
          <a:p>
            <a:r>
              <a:t>Cheese in street food and fast-food dishes</a:t>
            </a:r>
          </a:p>
          <a:p>
            <a:r>
              <a:t>Fusion recipes combining cheese with different cuisines</a:t>
            </a:r>
          </a:p>
          <a:p>
            <a:r>
              <a:t>Creative uses of cheese in unexpected dishes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Cheese Pairing with Condiments and Accoutrements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Jam, honey, and fruit compote pairings</a:t>
            </a:r>
          </a:p>
          <a:p>
            <a:r>
              <a:t>Nuts and dried fruits to complement cheese flavors</a:t>
            </a:r>
          </a:p>
          <a:p>
            <a:r>
              <a:t>Bread, crackers, and grissini for cheese platters</a:t>
            </a:r>
          </a:p>
          <a:p>
            <a:r>
              <a:t>Olives and pickles for contrasting flavors</a:t>
            </a:r>
          </a:p>
          <a:p>
            <a:r>
              <a:t>Mustards and chutneys for adding complexity</a:t>
            </a:r>
          </a:p>
          <a:p>
            <a:r>
              <a:t>Chocolate and cheese pairings for a unique dessert experience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Cheese Etiquette and Dining Customs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Proper cheese serving and cutting techniques</a:t>
            </a:r>
          </a:p>
          <a:p>
            <a:r>
              <a:t>Using appropriate cheese utensils (knives, cheese wire)</a:t>
            </a:r>
          </a:p>
          <a:p>
            <a:r>
              <a:t>Cheese course placement in a meal</a:t>
            </a:r>
          </a:p>
          <a:p>
            <a:r>
              <a:t>Wine and beverage etiquette with cheese tasting</a:t>
            </a:r>
          </a:p>
          <a:p>
            <a:r>
              <a:t>Cheese tasting and evaluation process</a:t>
            </a:r>
          </a:p>
          <a:p>
            <a:r>
              <a:t>Pairing etiquette for cheese and condiments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Cheese Related Events and Festivals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Cheese fairs and cheese expos around the world</a:t>
            </a:r>
          </a:p>
          <a:p>
            <a:r>
              <a:t>Cheese competitions and awards ceremonies</a:t>
            </a:r>
          </a:p>
          <a:p>
            <a:r>
              <a:t>Cheese-related workshops and culinary classes</a:t>
            </a:r>
          </a:p>
          <a:p>
            <a:r>
              <a:t>Cheese festivals celebrating regional cheese varieties</a:t>
            </a:r>
          </a:p>
          <a:p>
            <a:r>
              <a:t>Cheese-focused travel and culinary tours</a:t>
            </a:r>
          </a:p>
          <a:p>
            <a:r>
              <a:t>Local cheese markets and food events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and Recap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Recap of cheese production, types, and characteristics</a:t>
            </a:r>
          </a:p>
          <a:p>
            <a:r>
              <a:t>Importance of cheese in various cuisines and cultural heritage</a:t>
            </a:r>
          </a:p>
          <a:p>
            <a:r>
              <a:t>Nutritional value and health benefits of consuming cheese</a:t>
            </a:r>
          </a:p>
          <a:p>
            <a:r>
              <a:t>Economic impact of the cheese industry</a:t>
            </a:r>
          </a:p>
          <a:p>
            <a:r>
              <a:t>Growing trends and innovations in the cheese market</a:t>
            </a:r>
          </a:p>
          <a:p>
            <a:r>
              <a:t>Continued appreciation for cheese and its versatility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Cheese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Definition of cheese and its role in culinary traditions</a:t>
            </a:r>
          </a:p>
          <a:p>
            <a:r>
              <a:t>Overview of cheese production process</a:t>
            </a:r>
          </a:p>
          <a:p>
            <a:r>
              <a:t>Importance of cheese in various cuisines around the world</a:t>
            </a:r>
          </a:p>
          <a:p>
            <a:r>
              <a:t>Different types of cheese and their characteristics</a:t>
            </a:r>
          </a:p>
          <a:p>
            <a:r>
              <a:t>Nutritional value and health benefits of consuming cheese</a:t>
            </a:r>
          </a:p>
          <a:p>
            <a:r>
              <a:t>Impact of cheese on the economy and dairy industry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Thanks for listening &lt;3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Cheese Production Process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Milk collection and quality control</a:t>
            </a:r>
          </a:p>
          <a:p>
            <a:r>
              <a:t>Pasteurization of milk to eliminate harmful bacteria</a:t>
            </a:r>
          </a:p>
          <a:p>
            <a:r>
              <a:t>Coagulation of milk using rennet or acid</a:t>
            </a:r>
          </a:p>
          <a:p>
            <a:r>
              <a:t>Curd cutting and whey removal</a:t>
            </a:r>
          </a:p>
          <a:p>
            <a:r>
              <a:t>Cheese molding and pressing</a:t>
            </a:r>
          </a:p>
          <a:p>
            <a:r>
              <a:t>Ripening or aging process to enhance flavor and texture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Cheese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Fresh cheese (e.g., Mozzarella, Ricotta)</a:t>
            </a:r>
          </a:p>
          <a:p>
            <a:r>
              <a:t>Soft cheese (e.g., Brie, Camembert)</a:t>
            </a:r>
          </a:p>
          <a:p>
            <a:r>
              <a:t>Semi-soft cheese (e.g., Colby, Fontina)</a:t>
            </a:r>
          </a:p>
          <a:p>
            <a:r>
              <a:t>Hard cheese (e.g., Cheddar, Parmesan)</a:t>
            </a:r>
          </a:p>
          <a:p>
            <a:r>
              <a:t>Blue cheese (e.g., Roquefort, Stilton)</a:t>
            </a:r>
          </a:p>
          <a:p>
            <a:r>
              <a:t>Specialty cheese (e.g., Gouda, Feta)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Characteristics of Cheese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Texture (creamy, crumbly, firm, etc.)</a:t>
            </a:r>
          </a:p>
          <a:p>
            <a:r>
              <a:t>Flavor (mild, sharp, nutty, etc.)</a:t>
            </a:r>
          </a:p>
          <a:p>
            <a:r>
              <a:t>Color (white, yellow, orange, blue, etc.)</a:t>
            </a:r>
          </a:p>
          <a:p>
            <a:r>
              <a:t>Aroma (mild, pungent, earthy, etc.)</a:t>
            </a:r>
          </a:p>
          <a:p>
            <a:r>
              <a:t>Aging process and how it affects the characteristics</a:t>
            </a:r>
          </a:p>
          <a:p>
            <a:r>
              <a:t>Pairing suggestions with other food and beverages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Nutritional Value of Cheese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High in protein, calcium, and vitamin D</a:t>
            </a:r>
          </a:p>
          <a:p>
            <a:r>
              <a:t>Good source of vitamins A, B12, and K2</a:t>
            </a:r>
          </a:p>
          <a:p>
            <a:r>
              <a:t>Contains essential minerals such as phosphorus and zinc</a:t>
            </a:r>
          </a:p>
          <a:p>
            <a:r>
              <a:t>Rich in healthy fats and conjugated linoleic acid</a:t>
            </a:r>
          </a:p>
          <a:p>
            <a:r>
              <a:t>Potential health benefits on bone health and reducing the risk of osteoporosis</a:t>
            </a:r>
          </a:p>
          <a:p>
            <a:r>
              <a:t>Moderation and portion control recommended due to high fat content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Cheese in Culinary Traditions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Role of cheese in Italian cuisine (e.g., Pizza, Pasta dishes)</a:t>
            </a:r>
          </a:p>
          <a:p>
            <a:r>
              <a:t>Fondue and raclette in Swiss cuisine</a:t>
            </a:r>
          </a:p>
          <a:p>
            <a:r>
              <a:t>French cheese culture and its use in various recipes</a:t>
            </a:r>
          </a:p>
          <a:p>
            <a:r>
              <a:t>Cheese in American cuisine (e.g., Cheeseburgers, Mac and Cheese)</a:t>
            </a:r>
          </a:p>
          <a:p>
            <a:r>
              <a:t>Cheese in Middle Eastern cuisine (e.g., Halloumi, Feta)</a:t>
            </a:r>
          </a:p>
          <a:p>
            <a:r>
              <a:t>Cheese in Asian cuisine (e.g., Paneer, Tofu)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Cheese and the Economy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Economic contributions of the cheese industry globally</a:t>
            </a:r>
          </a:p>
          <a:p>
            <a:r>
              <a:t>Influence of cheese production on the dairy industry</a:t>
            </a:r>
          </a:p>
          <a:p>
            <a:r>
              <a:t>Job creation and employment opportunities in cheese production and distribution</a:t>
            </a:r>
          </a:p>
          <a:p>
            <a:r>
              <a:t>Export and import trends in the cheese market</a:t>
            </a:r>
          </a:p>
          <a:p>
            <a:r>
              <a:t>Role of cheese in supporting local agriculture and farmers</a:t>
            </a:r>
          </a:p>
          <a:p>
            <a:r>
              <a:t>Impact of cheese tourism and cheese festivals on local economies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Cheese Pairings and Serving Suggestions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Wine and cheese pairings (e.g., Red wine with strong cheeses)</a:t>
            </a:r>
          </a:p>
          <a:p>
            <a:r>
              <a:t>Cheese and fruit combinations (e.g., Brie with apples)</a:t>
            </a:r>
          </a:p>
          <a:p>
            <a:r>
              <a:t>Cheese and charcuterie board ideas</a:t>
            </a:r>
          </a:p>
          <a:p>
            <a:r>
              <a:t>Cheese in salads, sandwiches, and wraps</a:t>
            </a:r>
          </a:p>
          <a:p>
            <a:r>
              <a:t>Cooking and melting cheese in various recipes</a:t>
            </a:r>
          </a:p>
          <a:p>
            <a:r>
              <a:t>Creative serving ideas for cheese platters and hors d'oeuvres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