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81" r:id="rId4"/>
    <p:sldId id="284" r:id="rId5"/>
    <p:sldId id="257" r:id="rId6"/>
    <p:sldId id="285" r:id="rId7"/>
    <p:sldId id="258" r:id="rId8"/>
    <p:sldId id="286" r:id="rId9"/>
    <p:sldId id="275" r:id="rId10"/>
    <p:sldId id="274" r:id="rId11"/>
    <p:sldId id="272" r:id="rId12"/>
    <p:sldId id="277" r:id="rId13"/>
    <p:sldId id="263" r:id="rId14"/>
    <p:sldId id="267" r:id="rId15"/>
    <p:sldId id="268" r:id="rId16"/>
    <p:sldId id="269" r:id="rId17"/>
    <p:sldId id="278" r:id="rId18"/>
    <p:sldId id="279" r:id="rId19"/>
    <p:sldId id="280" r:id="rId20"/>
    <p:sldId id="288" r:id="rId21"/>
    <p:sldId id="282" r:id="rId22"/>
    <p:sldId id="283" r:id="rId23"/>
    <p:sldId id="2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2277" autoAdjust="0"/>
  </p:normalViewPr>
  <p:slideViewPr>
    <p:cSldViewPr>
      <p:cViewPr varScale="1">
        <p:scale>
          <a:sx n="63" d="100"/>
          <a:sy n="63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5DDA4-253F-4752-8CEB-062C0EAD84B9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11D6C-FC6E-4190-83C1-BDE472B43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2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11D6C-FC6E-4190-83C1-BDE472B43F8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8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3450613"/>
          </a:xfrm>
        </p:spPr>
        <p:txBody>
          <a:bodyPr anchor="t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rstudioconnect.com/content/8119/" TargetMode="External"/><Relationship Id="rId2" Type="http://schemas.openxmlformats.org/officeDocument/2006/relationships/hyperlink" Target="https://rpubs.com/effml68477/GACRPworl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416" y="802298"/>
            <a:ext cx="10575476" cy="2541431"/>
          </a:xfrm>
        </p:spPr>
        <p:txBody>
          <a:bodyPr/>
          <a:lstStyle/>
          <a:p>
            <a:r>
              <a:rPr lang="en-US" altLang="zh-TW" b="1" dirty="0"/>
              <a:t>Google Analytics Customer Revenue </a:t>
            </a:r>
            <a:r>
              <a:rPr lang="en-US" altLang="zh-TW" b="1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1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This variable is extract </a:t>
            </a:r>
            <a:r>
              <a:rPr lang="en-US" altLang="zh-TW" dirty="0"/>
              <a:t>from the </a:t>
            </a:r>
            <a:r>
              <a:rPr lang="en-US" altLang="zh-TW" dirty="0" err="1" smtClean="0"/>
              <a:t>visitStartTime</a:t>
            </a:r>
            <a:r>
              <a:rPr lang="en-US" altLang="zh-TW" dirty="0" smtClean="0"/>
              <a:t> in the original data.</a:t>
            </a:r>
          </a:p>
          <a:p>
            <a:r>
              <a:rPr lang="en-US" altLang="zh-TW" dirty="0" smtClean="0"/>
              <a:t>I’d like to check if this variable may useful while building model. 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n the first plot(on the top left side), it seems the transaction times is varied from Monday to Sunday and concentrate between Tuesday and Thursday.</a:t>
            </a:r>
          </a:p>
          <a:p>
            <a:r>
              <a:rPr lang="en-US" altLang="zh-TW" dirty="0" smtClean="0"/>
              <a:t>In addition, I check the mean of the transaction revenue on each days. It seems also varied with the day and Monday to </a:t>
            </a:r>
            <a:r>
              <a:rPr lang="en-US" altLang="zh-TW" dirty="0"/>
              <a:t>Thursday possess </a:t>
            </a:r>
            <a:r>
              <a:rPr lang="en-US" altLang="zh-TW" dirty="0" smtClean="0"/>
              <a:t>higher value.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926"/>
            <a:ext cx="2160239" cy="144016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6" y="397926"/>
            <a:ext cx="2159999" cy="14400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06870" cy="400458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6872"/>
            <a:ext cx="6006623" cy="4004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8093" y="2014757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Also, I applied the </a:t>
            </a:r>
            <a:r>
              <a:rPr lang="en-US" altLang="zh-TW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Anova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test to check if the total non-zero transaction revenue is genuinely different from Monday to Sunday.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249" y="3338196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p-value is &lt;0, which means the Null hypothesis that the mean of revenue from Monday to Sunday are the same will be rejected under the significant level 0.05. 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97745"/>
              </p:ext>
            </p:extLst>
          </p:nvPr>
        </p:nvGraphicFramePr>
        <p:xfrm>
          <a:off x="6816080" y="4659520"/>
          <a:ext cx="3312368" cy="7475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34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22107 C -1.66667E-6 0.31991 0.05703 0.44213 0.10339 0.44213 L 0.20677 0.44213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0339 -2.96296E-6 C 0.14961 -2.96296E-6 0.20677 0.12199 0.20677 0.22107 L 0.20677 0.44213 " pathEditMode="relative" rAng="0" ptsTypes="AAAA">
                                      <p:cBhvr>
                                        <p:cTn id="2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hour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3655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It is obviously that the mean of revenue among 24 hour in one day are varying with hour and are quiet distinct. Hour may also a good predictor. The revenue value is roughly gradual improvement from 11 o’clock to 18 o’clock and reach the peak at 18 o’clock which may people do transaction after hours.</a:t>
            </a:r>
          </a:p>
          <a:p>
            <a:r>
              <a:rPr lang="en-US" altLang="zh-TW" dirty="0" err="1" smtClean="0"/>
              <a:t>Anova</a:t>
            </a:r>
            <a:r>
              <a:rPr lang="en-US" altLang="zh-TW" dirty="0" smtClean="0"/>
              <a:t> test is conducted as statistical supporting.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nova</a:t>
            </a:r>
            <a:r>
              <a:rPr lang="en-US" altLang="zh-TW" dirty="0" smtClean="0"/>
              <a:t> test shows there is a strong evidence support for rejecting the null hypothesis which is the mean of revenue by each hour are the same. 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98" y="2015732"/>
            <a:ext cx="6008333" cy="4005556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063320"/>
              </p:ext>
            </p:extLst>
          </p:nvPr>
        </p:nvGraphicFramePr>
        <p:xfrm>
          <a:off x="335360" y="6015568"/>
          <a:ext cx="3312368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271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6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times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less login times generate more revenue.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05" y="2016706"/>
            <a:ext cx="6006870" cy="4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city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30 cities being showed on the plot.</a:t>
            </a:r>
          </a:p>
          <a:p>
            <a:r>
              <a:rPr lang="en-US" altLang="zh-TW" dirty="0" smtClean="0"/>
              <a:t>It is obviously this variable contain lots of NA value.</a:t>
            </a:r>
          </a:p>
          <a:p>
            <a:r>
              <a:rPr lang="en-US" altLang="zh-TW" dirty="0" smtClean="0"/>
              <a:t>Does it make sense if I fill the NA  value with mode? Let’s get more detail on the next page. 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 to 40% the sum of transaction revenue are coming from unknown(NA value) in the “city” variable.</a:t>
            </a:r>
          </a:p>
          <a:p>
            <a:r>
              <a:rPr lang="en-US" altLang="zh-TW" dirty="0" smtClean="0"/>
              <a:t>It seems to me that it doesn’t make sense if I fill the NA value with mode.</a:t>
            </a:r>
          </a:p>
          <a:p>
            <a:r>
              <a:rPr lang="en-US" altLang="zh-TW" dirty="0" smtClean="0"/>
              <a:t>Keeping NA.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domain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network domain.</a:t>
            </a:r>
          </a:p>
          <a:p>
            <a:r>
              <a:rPr lang="en-US" altLang="zh-TW" dirty="0" smtClean="0"/>
              <a:t>Numbers of transactions occur with the label of NA.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Nearly 60% the sum of transactions revenue are remaining unknown(NA value) in network domain variable.</a:t>
            </a:r>
          </a:p>
          <a:p>
            <a:r>
              <a:rPr lang="en-US" altLang="zh-TW" dirty="0" smtClean="0"/>
              <a:t>Keeping NA.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on site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Over 50 % of data are labeled with NA. There is an interesting fact that almost all revenue are come with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without missing value(NA).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Another interesting thing is that less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earn the store more revenue. </a:t>
            </a:r>
          </a:p>
          <a:p>
            <a:r>
              <a:rPr lang="en-US" altLang="zh-TW" dirty="0" smtClean="0"/>
              <a:t>Remaining NA.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32640"/>
              </p:ext>
            </p:extLst>
          </p:nvPr>
        </p:nvGraphicFramePr>
        <p:xfrm>
          <a:off x="335360" y="3212976"/>
          <a:ext cx="4176462" cy="148012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2154">
                  <a:extLst>
                    <a:ext uri="{9D8B030D-6E8A-4147-A177-3AD203B41FA5}">
                      <a16:colId xmlns:a16="http://schemas.microsoft.com/office/drawing/2014/main" val="446883310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433928567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318739135"/>
                    </a:ext>
                  </a:extLst>
                </a:gridCol>
              </a:tblGrid>
              <a:tr h="464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err="1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timeOnSite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Not 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52301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488850000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2315856130000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4999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ratio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0.0002 (0.02%)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0.9998 (99.98%)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6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grouping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 who access the Referral path have the highest possibility making a transaction. Referral path earn the most revenue among these channel.</a:t>
            </a:r>
          </a:p>
          <a:p>
            <a:r>
              <a:rPr lang="en-US" altLang="zh-TW" dirty="0" smtClean="0"/>
              <a:t>The second is Display and Direct.  </a:t>
            </a:r>
          </a:p>
          <a:p>
            <a:r>
              <a:rPr lang="en-US" altLang="zh-TW" dirty="0" smtClean="0"/>
              <a:t>The x-axis </a:t>
            </a:r>
            <a:r>
              <a:rPr lang="en-US" altLang="zh-TW" dirty="0"/>
              <a:t>is defined </a:t>
            </a:r>
            <a:r>
              <a:rPr lang="en-US" altLang="zh-TW" dirty="0" smtClean="0"/>
              <a:t>as the </a:t>
            </a:r>
            <a:r>
              <a:rPr lang="en-US" altLang="zh-TW" dirty="0"/>
              <a:t>total revenue on each channel </a:t>
            </a:r>
            <a:r>
              <a:rPr lang="en-US" altLang="zh-TW" dirty="0" smtClean="0"/>
              <a:t>divided by </a:t>
            </a:r>
            <a:r>
              <a:rPr lang="en-US" altLang="zh-TW" dirty="0"/>
              <a:t>the number of people who access this channel</a:t>
            </a:r>
            <a:endParaRPr lang="en-US" altLang="zh-TW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1"/>
            <a:ext cx="5976664" cy="39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system</a:t>
            </a:r>
            <a:endParaRPr lang="zh-TW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operation system.</a:t>
            </a:r>
          </a:p>
          <a:p>
            <a:r>
              <a:rPr lang="en-US" altLang="zh-TW" dirty="0" smtClean="0"/>
              <a:t>There are 24 operation system(including NA). The transaction only occur when user browser store with Windows, Macintosh, Linux, iOS, Chrome OS and Android. Therefore, operation system might be a good predictor.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competition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452" y="2060848"/>
            <a:ext cx="6539527" cy="345061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://www.kaggle.com/c/ga-customer-revenue-prediction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Summary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alluvial plot, world </a:t>
            </a:r>
            <a:r>
              <a:rPr lang="en-US" altLang="zh-TW" dirty="0" smtClean="0">
                <a:solidFill>
                  <a:srgbClr val="FF0000"/>
                </a:solidFill>
              </a:rPr>
              <a:t>plot</a:t>
            </a:r>
          </a:p>
          <a:p>
            <a:r>
              <a:rPr lang="en-US" altLang="zh-TW" b="1" dirty="0" smtClean="0"/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31555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48681"/>
            <a:ext cx="9603275" cy="1305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Summary - Alluvial plot</a:t>
            </a:r>
            <a:br>
              <a:rPr lang="en-US" altLang="zh-TW" dirty="0" smtClean="0"/>
            </a:br>
            <a:r>
              <a:rPr lang="en-US" altLang="zh-TW" dirty="0" smtClean="0"/>
              <a:t>(city, network domain, channel grouping, </a:t>
            </a:r>
            <a:br>
              <a:rPr lang="en-US" altLang="zh-TW" dirty="0" smtClean="0"/>
            </a:br>
            <a:r>
              <a:rPr lang="en-US" altLang="zh-TW" dirty="0" smtClean="0"/>
              <a:t>operation system, transaction revenue)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532859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Let’s look at the multi-variable interactions.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“Others” in city means all city in the data except for Sunnyvale, </a:t>
            </a:r>
            <a:r>
              <a:rPr lang="en-US" altLang="zh-TW" dirty="0"/>
              <a:t>S</a:t>
            </a:r>
            <a:r>
              <a:rPr lang="en-US" altLang="zh-TW" dirty="0" smtClean="0"/>
              <a:t>an Francisco, New York, Mountain View and Chicago, which are the top 5 city with the most transaction times. The “Others” in </a:t>
            </a:r>
            <a:r>
              <a:rPr lang="en-US" altLang="zh-TW" dirty="0" err="1" smtClean="0"/>
              <a:t>ChannelGrouping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operationSystem</a:t>
            </a:r>
            <a:r>
              <a:rPr lang="en-US" altLang="zh-TW" dirty="0"/>
              <a:t> </a:t>
            </a:r>
            <a:r>
              <a:rPr lang="en-US" altLang="zh-TW" dirty="0" smtClean="0"/>
              <a:t>are similar to the above.</a:t>
            </a:r>
          </a:p>
          <a:p>
            <a:r>
              <a:rPr lang="en-US" altLang="zh-TW" dirty="0" smtClean="0"/>
              <a:t>People who access the store via Referral path have the tendency to use the Macintosh system.</a:t>
            </a:r>
          </a:p>
          <a:p>
            <a:endParaRPr lang="zh-TW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9" y="2015732"/>
            <a:ext cx="6764417" cy="45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– world map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360" y="2015732"/>
            <a:ext cx="4752528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World map(revenue) refer to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https://rpubs.com/effml68477/GACRPworldmap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More </a:t>
            </a:r>
            <a:r>
              <a:rPr lang="en-US" altLang="zh-TW" dirty="0"/>
              <a:t>world </a:t>
            </a:r>
            <a:r>
              <a:rPr lang="en-US" altLang="zh-TW" dirty="0" smtClean="0"/>
              <a:t>map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https://beta.rstudioconnect.com/content/8119/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It may take some time to load the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015732"/>
            <a:ext cx="7088454" cy="4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/>
              <a:t>Summary</a:t>
            </a:r>
            <a:br>
              <a:rPr lang="en-US" altLang="zh-TW" b="1" dirty="0"/>
            </a:br>
            <a:r>
              <a:rPr lang="en-US" altLang="zh-TW" dirty="0"/>
              <a:t>alluvial plot, world </a:t>
            </a:r>
            <a:r>
              <a:rPr lang="en-US" altLang="zh-TW" dirty="0" smtClean="0"/>
              <a:t>plot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41330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correlation between numeric variable and transaction revenue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Since there are lots of NA values, I utilized the variable importance based on 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gboost</a:t>
            </a:r>
            <a:r>
              <a:rPr lang="en-US" altLang="zh-TW" dirty="0" smtClean="0"/>
              <a:t> as an correlation.</a:t>
            </a:r>
          </a:p>
          <a:p>
            <a:r>
              <a:rPr lang="en-US" altLang="zh-TW" dirty="0" smtClean="0"/>
              <a:t>This plot shows the top 15 variables which is possessing the most average information gain.</a:t>
            </a:r>
          </a:p>
          <a:p>
            <a:r>
              <a:rPr lang="en-US" altLang="zh-TW" dirty="0" smtClean="0"/>
              <a:t>Hour, </a:t>
            </a:r>
            <a:r>
              <a:rPr lang="zh-TW" altLang="en-US" dirty="0" smtClean="0"/>
              <a:t> </a:t>
            </a:r>
            <a:r>
              <a:rPr lang="en-US" altLang="zh-TW" dirty="0" smtClean="0"/>
              <a:t>Week and Login Time is extract form the internal data.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5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026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861"/>
          </a:xfrm>
        </p:spPr>
        <p:txBody>
          <a:bodyPr/>
          <a:lstStyle/>
          <a:p>
            <a:r>
              <a:rPr lang="en-US" altLang="zh-TW" dirty="0" smtClean="0"/>
              <a:t>DATA contour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4" y="1484784"/>
            <a:ext cx="11922747" cy="5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93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 inspection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2"/>
            <a:ext cx="5951984" cy="4005556"/>
          </a:xfrm>
        </p:spPr>
        <p:txBody>
          <a:bodyPr/>
          <a:lstStyle/>
          <a:p>
            <a:r>
              <a:rPr lang="en-US" altLang="zh-TW" dirty="0" smtClean="0"/>
              <a:t>This data contain 1708337 samples with 34 independent variables and 1 dependent variable(</a:t>
            </a:r>
            <a:r>
              <a:rPr lang="en-US" altLang="zh-TW" dirty="0" err="1" smtClean="0"/>
              <a:t>transactionRevenue</a:t>
            </a:r>
            <a:r>
              <a:rPr lang="en-US" altLang="zh-TW" dirty="0" smtClean="0"/>
              <a:t>). (HDI and GDP are added as an external data. )</a:t>
            </a:r>
          </a:p>
          <a:p>
            <a:r>
              <a:rPr lang="en-US" altLang="zh-TW" dirty="0" smtClean="0"/>
              <a:t>It seems that there are lots of NA value(missing data) in this data set.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15040" cy="4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Exploring the data 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94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 revenue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distribution of non-zero transaction revenue is an extremely right-skewed distribution.</a:t>
            </a:r>
          </a:p>
          <a:p>
            <a:r>
              <a:rPr lang="en-US" altLang="zh-TW" dirty="0" smtClean="0"/>
              <a:t>We can expect that there are vast amounts of outliers.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60486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5449</TotalTime>
  <Words>841</Words>
  <Application>Microsoft Office PowerPoint</Application>
  <PresentationFormat>Widescreen</PresentationFormat>
  <Paragraphs>120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Gill Sans MT</vt:lpstr>
      <vt:lpstr>Gallery</vt:lpstr>
      <vt:lpstr>Google Analytics Customer Revenue Prediction</vt:lpstr>
      <vt:lpstr>competition</vt:lpstr>
      <vt:lpstr>contents</vt:lpstr>
      <vt:lpstr>PowerPoint Presentation</vt:lpstr>
      <vt:lpstr>DATA contour</vt:lpstr>
      <vt:lpstr>PowerPoint Presentation</vt:lpstr>
      <vt:lpstr>NA inspection</vt:lpstr>
      <vt:lpstr>PowerPoint Presentation</vt:lpstr>
      <vt:lpstr>Transaction revenue</vt:lpstr>
      <vt:lpstr>week</vt:lpstr>
      <vt:lpstr>hour</vt:lpstr>
      <vt:lpstr>Login times</vt:lpstr>
      <vt:lpstr>city</vt:lpstr>
      <vt:lpstr>PowerPoint Presentation</vt:lpstr>
      <vt:lpstr>Network domain</vt:lpstr>
      <vt:lpstr>PowerPoint Presentation</vt:lpstr>
      <vt:lpstr>Time on site</vt:lpstr>
      <vt:lpstr>Channel grouping</vt:lpstr>
      <vt:lpstr>Operation system</vt:lpstr>
      <vt:lpstr>PowerPoint Presentation</vt:lpstr>
      <vt:lpstr>Summary - Alluvial plot (city, network domain, channel grouping,  operation system, transaction revenue)</vt:lpstr>
      <vt:lpstr>Summary – world map</vt:lpstr>
      <vt:lpstr>PowerPoint Presentation</vt:lpstr>
      <vt:lpstr>The correlation between numeric variable and transaction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S.W.</dc:creator>
  <cp:lastModifiedBy>S.W.</cp:lastModifiedBy>
  <cp:revision>81</cp:revision>
  <dcterms:created xsi:type="dcterms:W3CDTF">2020-01-24T18:49:34Z</dcterms:created>
  <dcterms:modified xsi:type="dcterms:W3CDTF">2020-02-01T17:45:49Z</dcterms:modified>
</cp:coreProperties>
</file>