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1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75" r:id="rId11"/>
    <p:sldId id="276" r:id="rId12"/>
    <p:sldId id="277" r:id="rId13"/>
    <p:sldId id="278" r:id="rId14"/>
    <p:sldId id="263" r:id="rId15"/>
    <p:sldId id="279" r:id="rId16"/>
    <p:sldId id="264" r:id="rId17"/>
    <p:sldId id="265" r:id="rId18"/>
    <p:sldId id="280" r:id="rId19"/>
    <p:sldId id="281" r:id="rId20"/>
    <p:sldId id="282" r:id="rId21"/>
    <p:sldId id="266" r:id="rId22"/>
    <p:sldId id="267" r:id="rId23"/>
    <p:sldId id="269" r:id="rId24"/>
    <p:sldId id="271" r:id="rId25"/>
    <p:sldId id="270" r:id="rId26"/>
    <p:sldId id="272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68" r:id="rId37"/>
    <p:sldId id="294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2A0AB-104F-47D6-8CCE-FBB77B92B74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D2A44-4B0D-4A3D-B377-61518DFB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D2A44-4B0D-4A3D-B377-61518DFB54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9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62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9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1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CF3F33-E762-4A63-A0C3-141745DE66F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B908-E8D4-4AEF-A2C2-3D8AB97B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0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0%D0%BE%D0%BC%D0%B8%D1%81%D1%81_%D0%B2%D1%80%D0%B5%D0%BC%D0%B5%D0%BD%D0%B8_%D0%B8_%D0%BF%D0%B0%D0%BC%D1%8F%D1%82%D0%B8" TargetMode="External"/><Relationship Id="rId3" Type="http://schemas.openxmlformats.org/officeDocument/2006/relationships/hyperlink" Target="https://ru.wikipedia.org/wiki/%D0%91%D0%B8%D1%80%D1%8E%D0%BA%D0%BE%D0%B2,_%D0%90%D0%BB%D0%B5%D0%BA%D1%81" TargetMode="External"/><Relationship Id="rId7" Type="http://schemas.openxmlformats.org/officeDocument/2006/relationships/hyperlink" Target="https://ru.wikipedia.org/wiki/%D0%90%D1%82%D0%B0%D0%BA%D0%B0_%D0%BF%D0%BE_%D1%81%D1%82%D0%BE%D1%80%D0%BE%D0%BD%D0%BD%D0%B8%D0%BC_%D0%BA%D0%B0%D0%BD%D0%B0%D0%BB%D0%B0%D0%BC" TargetMode="External"/><Relationship Id="rId2" Type="http://schemas.openxmlformats.org/officeDocument/2006/relationships/hyperlink" Target="https://ru.wikipedia.org/wiki/%D0%A4%D1%83%D0%BD%D0%BA%D1%86%D0%B8%D1%8F_%D1%84%D0%BE%D1%80%D0%BC%D0%B8%D1%80%D0%BE%D0%B2%D0%B0%D0%BD%D0%B8%D1%8F_%D0%BA%D0%BB%D1%8E%D1%87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D%D1%84%D0%BE%D1%80%D0%BC%D0%B0%D1%86%D0%B8%D0%BE%D0%BD%D0%BD%D0%B0%D1%8F_%D1%81%D0%B8%D1%81%D1%82%D0%B5%D0%BC%D0%B0" TargetMode="External"/><Relationship Id="rId5" Type="http://schemas.openxmlformats.org/officeDocument/2006/relationships/hyperlink" Target="https://ru.wikipedia.org/wiki/%D0%A6%D0%B8%D1%84%D1%80%D0%BE%D0%B2%D0%B0%D1%8F_%D0%B2%D0%B0%D0%BB%D1%8E%D1%82%D0%B0" TargetMode="External"/><Relationship Id="rId4" Type="http://schemas.openxmlformats.org/officeDocument/2006/relationships/hyperlink" Target="https://ru.wikipedia.org/w/index.php?title=%D0%A3%D0%BD%D0%B8%D0%B2%D0%B5%D1%80%D1%81%D0%B8%D1%82%D0%B5%D1%82%D0%B0_%D0%9B%D1%8E%D0%BA%D1%81%D0%B5%D0%BC%D0%B1%D1%83%D1%80%D0%B3%D0%B0&amp;action=edit&amp;redlink=1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err="1" smtClean="0"/>
              <a:t>RemoteConsole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8991600" y="5829300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Полищук Илья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50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748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100" y="1167468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Сериализация</a:t>
            </a:r>
            <a:endParaRPr lang="ru-R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28369" y="6398179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https://github.com/nlohmann/json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72" y="1705628"/>
            <a:ext cx="95916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748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467524"/>
            <a:ext cx="782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Автоматическая бинарная сериализация</a:t>
            </a:r>
            <a:endParaRPr lang="ru-RU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40" y="2266433"/>
            <a:ext cx="6896100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0" y="5151437"/>
            <a:ext cx="82010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9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748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467524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Автоматическая бинарная сериализация - пример</a:t>
            </a:r>
            <a:endParaRPr lang="ru-RU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09825"/>
            <a:ext cx="78962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6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748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RPC</a:t>
            </a:r>
            <a:r>
              <a:rPr lang="ru-RU" sz="6000" dirty="0" smtClean="0"/>
              <a:t> – пример работы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38187" y="1853127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Отправление</a:t>
            </a:r>
            <a:r>
              <a:rPr lang="ru-RU" sz="2800" dirty="0" smtClean="0"/>
              <a:t> запроса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6" y="2506104"/>
            <a:ext cx="6829425" cy="86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8187" y="4001903"/>
            <a:ext cx="393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Обработка запроса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6" y="4654880"/>
            <a:ext cx="60674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Network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853248"/>
            <a:ext cx="10515600" cy="297021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Boost.Asio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  </a:t>
            </a:r>
            <a:r>
              <a:rPr lang="ru-RU" sz="2800" dirty="0" smtClean="0"/>
              <a:t>+ Годами проверенная библиотека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  </a:t>
            </a:r>
            <a:r>
              <a:rPr lang="ru-RU" sz="2800" dirty="0" smtClean="0"/>
              <a:t>+ Удобный </a:t>
            </a:r>
            <a:r>
              <a:rPr lang="en-US" sz="2800" dirty="0" smtClean="0"/>
              <a:t>API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 + Отличная поддержка асинхронности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+ </a:t>
            </a:r>
            <a:r>
              <a:rPr lang="ru-RU" sz="2800" dirty="0" smtClean="0"/>
              <a:t>Поддержка </a:t>
            </a:r>
            <a:r>
              <a:rPr lang="en-US" sz="2800" dirty="0" err="1" smtClean="0"/>
              <a:t>OpenSSL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990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Network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774" y="2094548"/>
            <a:ext cx="10515600" cy="2970212"/>
          </a:xfrm>
        </p:spPr>
        <p:txBody>
          <a:bodyPr>
            <a:noAutofit/>
          </a:bodyPr>
          <a:lstStyle/>
          <a:p>
            <a:r>
              <a:rPr lang="ru-RU" sz="2400" dirty="0" smtClean="0"/>
              <a:t>Фиксированое число потоков обрабатывают все сессии. (Как на сервере, так и на клиенте)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900" y="1450678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Клиент и сервер асинхронный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1712" y="1543378"/>
            <a:ext cx="2495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Запуск потоков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2" y="2273300"/>
            <a:ext cx="53149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sz="6000" dirty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00" y="1786870"/>
            <a:ext cx="10515600" cy="11430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Каждый обработчик (коллбэк) для асинхронной операции может выполнится в любом первом свободном потоке. (Возможна гонка данных)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100"/>
            <a:ext cx="1782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Проблема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010505"/>
            <a:ext cx="168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Решение</a:t>
            </a:r>
            <a:r>
              <a:rPr lang="en-US" sz="2800" b="1" dirty="0"/>
              <a:t>:</a:t>
            </a:r>
            <a:endParaRPr lang="ru-RU" sz="28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73400" y="3100137"/>
            <a:ext cx="4965700" cy="43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boost::</a:t>
            </a:r>
            <a:r>
              <a:rPr lang="en-US" sz="2400" dirty="0" err="1"/>
              <a:t>asio</a:t>
            </a:r>
            <a:r>
              <a:rPr lang="en-US" sz="2400" dirty="0"/>
              <a:t>::</a:t>
            </a:r>
            <a:r>
              <a:rPr lang="en-US" sz="2400" dirty="0" err="1"/>
              <a:t>io_service</a:t>
            </a:r>
            <a:r>
              <a:rPr lang="en-US" sz="2400" dirty="0"/>
              <a:t>::strand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54100" y="3614360"/>
            <a:ext cx="10515600" cy="3002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Thread-safe </a:t>
            </a:r>
            <a:r>
              <a:rPr lang="ru-RU" sz="2600" dirty="0" smtClean="0"/>
              <a:t>очередь</a:t>
            </a:r>
          </a:p>
          <a:p>
            <a:r>
              <a:rPr lang="ru-RU" sz="2600" dirty="0" smtClean="0"/>
              <a:t>У каждой сессии свой </a:t>
            </a:r>
            <a:r>
              <a:rPr lang="en-US" sz="2600" dirty="0" smtClean="0"/>
              <a:t>strand</a:t>
            </a:r>
          </a:p>
          <a:p>
            <a:r>
              <a:rPr lang="ru-RU" sz="2600" dirty="0" smtClean="0"/>
              <a:t>Выполняет обработчики последовательно (Новый коллбэк будет ждать, пока не </a:t>
            </a:r>
            <a:r>
              <a:rPr lang="ru-RU" sz="2600" dirty="0"/>
              <a:t>выполнится </a:t>
            </a:r>
            <a:r>
              <a:rPr lang="ru-RU" sz="2600" dirty="0" smtClean="0"/>
              <a:t>предыдущий)</a:t>
            </a:r>
          </a:p>
          <a:p>
            <a:r>
              <a:rPr lang="ru-RU" sz="2600" dirty="0" smtClean="0"/>
              <a:t>=</a:t>
            </a:r>
            <a:r>
              <a:rPr lang="en-US" sz="2600" dirty="0" smtClean="0"/>
              <a:t>&gt; </a:t>
            </a:r>
            <a:r>
              <a:rPr lang="ru-RU" sz="2600" dirty="0" smtClean="0"/>
              <a:t>Все коллбэки одной сессии не будут выполняться параллельно.</a:t>
            </a:r>
          </a:p>
          <a:p>
            <a:r>
              <a:rPr lang="ru-RU" sz="2600" dirty="0" smtClean="0"/>
              <a:t>Но 2 коллбека с разных сессий могут выполняться параллельно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sz="6000" dirty="0"/>
              <a:t>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1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Пример</a:t>
            </a:r>
            <a:endParaRPr lang="ru-RU" sz="2800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2" y="1997075"/>
            <a:ext cx="88296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sz="6000" dirty="0"/>
              <a:t>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1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Пример</a:t>
            </a:r>
            <a:endParaRPr lang="ru-RU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43100" y="202817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Session1</a:t>
            </a:r>
            <a:endParaRPr lang="ru-RU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72300" y="2020818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Session2</a:t>
            </a:r>
            <a:endParaRPr lang="ru-RU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46600" y="455547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io_service</a:t>
            </a:r>
            <a:endParaRPr lang="ru-RU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39468" y="2875240"/>
            <a:ext cx="18165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1-read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3-write</a:t>
            </a:r>
            <a:endParaRPr lang="ru-RU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67766" y="5520670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thread1</a:t>
            </a:r>
            <a:endParaRPr lang="ru-RU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75333" y="5514975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thread2</a:t>
            </a:r>
            <a:endParaRPr lang="ru-RU" sz="28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52413" y="2917150"/>
            <a:ext cx="18229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2-write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4-read</a:t>
            </a:r>
            <a:endParaRPr lang="ru-RU" sz="2800" b="1" dirty="0" smtClean="0"/>
          </a:p>
        </p:txBody>
      </p:sp>
      <p:cxnSp>
        <p:nvCxnSpPr>
          <p:cNvPr id="3" name="Straight Arrow Connector 2"/>
          <p:cNvCxnSpPr>
            <a:stCxn id="6" idx="2"/>
          </p:cNvCxnSpPr>
          <p:nvPr/>
        </p:nvCxnSpPr>
        <p:spPr>
          <a:xfrm>
            <a:off x="2767204" y="255139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07708" y="255139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53004" y="4325560"/>
            <a:ext cx="991996" cy="22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67500" y="4325560"/>
            <a:ext cx="1334213" cy="22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16400" y="5181877"/>
            <a:ext cx="1181101" cy="33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96668" y="5181877"/>
            <a:ext cx="1180265" cy="33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6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1017270"/>
            <a:ext cx="9144000" cy="2387600"/>
          </a:xfrm>
        </p:spPr>
        <p:txBody>
          <a:bodyPr/>
          <a:lstStyle/>
          <a:p>
            <a:r>
              <a:rPr lang="en-US" dirty="0" err="1" smtClean="0"/>
              <a:t>RemoteConsole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243554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Клиент-серверное приложение которое позволяет выполнять консольные команды на удалённом компьютере без использования стандартных средств удалённой коммуникации (</a:t>
            </a:r>
            <a:r>
              <a:rPr lang="en-US" dirty="0" smtClean="0"/>
              <a:t>Telnet)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700" y="1720334"/>
            <a:ext cx="316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Постановка задачи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4700" y="3428494"/>
            <a:ext cx="203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Реализация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040108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Реализовать интерфейс в виде консоли или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сетевой коммуникации использовать протокол </a:t>
            </a:r>
            <a:r>
              <a:rPr lang="en-US" dirty="0" smtClean="0"/>
              <a:t>TCP/IP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сетевого взаимодействий реализовать свой </a:t>
            </a:r>
            <a:r>
              <a:rPr lang="en-US" dirty="0" smtClean="0"/>
              <a:t>RPC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шифрования канала использовать асимметричное шифрование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 время работы приложения не должны выскакивать окошки интерпретатора командной строки (</a:t>
            </a:r>
            <a:r>
              <a:rPr lang="en-US" dirty="0" smtClean="0"/>
              <a:t>cmd.exe) </a:t>
            </a:r>
            <a:r>
              <a:rPr lang="ru-RU" dirty="0" smtClean="0"/>
              <a:t>на удалённой машине.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sz="6000" dirty="0"/>
              <a:t>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1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Пример</a:t>
            </a:r>
            <a:endParaRPr lang="ru-RU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43100" y="202817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Session1</a:t>
            </a:r>
            <a:endParaRPr lang="ru-RU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72300" y="2020818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Session2</a:t>
            </a:r>
            <a:endParaRPr lang="ru-RU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46600" y="455547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io_service</a:t>
            </a:r>
            <a:endParaRPr lang="ru-RU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39468" y="2875240"/>
            <a:ext cx="1816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1-read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7766" y="5520670"/>
            <a:ext cx="1822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thread1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3-write</a:t>
            </a:r>
            <a:endParaRPr lang="ru-RU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75333" y="5514975"/>
            <a:ext cx="1816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thread2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4-read</a:t>
            </a:r>
            <a:endParaRPr lang="ru-RU" sz="28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52413" y="2917150"/>
            <a:ext cx="1822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2-write</a:t>
            </a:r>
          </a:p>
        </p:txBody>
      </p:sp>
      <p:cxnSp>
        <p:nvCxnSpPr>
          <p:cNvPr id="3" name="Straight Arrow Connector 2"/>
          <p:cNvCxnSpPr>
            <a:stCxn id="6" idx="2"/>
          </p:cNvCxnSpPr>
          <p:nvPr/>
        </p:nvCxnSpPr>
        <p:spPr>
          <a:xfrm>
            <a:off x="2767204" y="255139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07708" y="255139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91308" y="4102100"/>
            <a:ext cx="853692" cy="45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67501" y="4102100"/>
            <a:ext cx="1140207" cy="45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16400" y="5181877"/>
            <a:ext cx="1181101" cy="33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96668" y="5181877"/>
            <a:ext cx="1180265" cy="33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7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/>
              <a:t>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4021137"/>
            <a:ext cx="440055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87" y="1687512"/>
            <a:ext cx="3095625" cy="383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4100" y="2184400"/>
            <a:ext cx="476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solidFill>
                  <a:srgbClr val="FF0000"/>
                </a:solidFill>
              </a:rPr>
              <a:t>Boost.Asio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/>
              <a:t>Encryption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665"/>
            <a:ext cx="10933631" cy="3909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1900" y="1402665"/>
            <a:ext cx="2152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Wireshark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663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/>
              <a:t>Encryption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1900" y="1402665"/>
            <a:ext cx="2152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Wireshark</a:t>
            </a:r>
            <a:endParaRPr lang="ru-RU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048996"/>
            <a:ext cx="7575550" cy="45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smtClean="0"/>
              <a:t>Encryption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272832"/>
            <a:ext cx="450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Хеширование пароля</a:t>
            </a:r>
            <a:endParaRPr lang="ru-RU" sz="28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81976" y="19191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Argon2</a:t>
            </a:r>
            <a:r>
              <a:rPr lang="en-US" dirty="0">
                <a:latin typeface="Arial" panose="020B0604020202020204" pitchFamily="34" charset="0"/>
              </a:rPr>
              <a:t> — </a:t>
            </a:r>
            <a:r>
              <a:rPr lang="ru-RU" dirty="0">
                <a:latin typeface="Arial" panose="020B0604020202020204" pitchFamily="34" charset="0"/>
                <a:hlinkClick r:id="rId2" tooltip="Функция формирования ключа"/>
              </a:rPr>
              <a:t>функция формирования ключа</a:t>
            </a:r>
            <a:r>
              <a:rPr lang="ru-RU" dirty="0">
                <a:latin typeface="Arial" panose="020B0604020202020204" pitchFamily="34" charset="0"/>
              </a:rPr>
              <a:t>, разработанная </a:t>
            </a:r>
            <a:r>
              <a:rPr lang="ru-RU" dirty="0">
                <a:latin typeface="Arial" panose="020B0604020202020204" pitchFamily="34" charset="0"/>
                <a:hlinkClick r:id="rId3" tooltip="Бирюков, Алекс"/>
              </a:rPr>
              <a:t>Алексом </a:t>
            </a:r>
            <a:r>
              <a:rPr lang="ru-RU" dirty="0" smtClean="0">
                <a:latin typeface="Arial" panose="020B0604020202020204" pitchFamily="34" charset="0"/>
                <a:hlinkClick r:id="rId3" tooltip="Бирюков, Алекс"/>
              </a:rPr>
              <a:t>Бирюковым</a:t>
            </a:r>
            <a:r>
              <a:rPr lang="en-US" dirty="0" smtClean="0">
                <a:latin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</a:rPr>
              <a:t>Даниэлем </a:t>
            </a:r>
            <a:r>
              <a:rPr lang="ru-RU" dirty="0" smtClean="0">
                <a:latin typeface="Arial" panose="020B0604020202020204" pitchFamily="34" charset="0"/>
              </a:rPr>
              <a:t>Дину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и Дмитрием </a:t>
            </a:r>
            <a:r>
              <a:rPr lang="ru-RU" dirty="0" smtClean="0">
                <a:latin typeface="Arial" panose="020B0604020202020204" pitchFamily="34" charset="0"/>
              </a:rPr>
              <a:t>Ховратовичем из</a:t>
            </a:r>
            <a:r>
              <a:rPr lang="ru-RU" dirty="0">
                <a:latin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hlinkClick r:id="rId4" tooltip="Университета Люксембурга (страница отсутствует)"/>
              </a:rPr>
              <a:t>университета </a:t>
            </a:r>
            <a:r>
              <a:rPr lang="ru-RU" dirty="0" smtClean="0">
                <a:latin typeface="Arial" panose="020B0604020202020204" pitchFamily="34" charset="0"/>
                <a:hlinkClick r:id="rId4" tooltip="Университета Люксембурга (страница отсутствует)"/>
              </a:rPr>
              <a:t>Люксембурга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</a:rPr>
              <a:t>в 2015 </a:t>
            </a:r>
            <a:r>
              <a:rPr lang="ru-RU" dirty="0" smtClean="0">
                <a:latin typeface="Arial" panose="020B0604020202020204" pitchFamily="34" charset="0"/>
              </a:rPr>
              <a:t>году.</a:t>
            </a:r>
            <a:r>
              <a:rPr lang="en-US" dirty="0" smtClean="0">
                <a:latin typeface="Arial" panose="020B0604020202020204" pitchFamily="34" charset="0"/>
              </a:rPr>
              <a:t> (Wiki)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1976" y="3343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В 2015 году Argon2 был объявлен победителем </a:t>
            </a:r>
            <a:r>
              <a:rPr lang="ru-RU" dirty="0" smtClean="0">
                <a:latin typeface="Arial" panose="020B0604020202020204" pitchFamily="34" charset="0"/>
              </a:rPr>
              <a:t>конкурса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u="sng" dirty="0" smtClean="0">
                <a:latin typeface="Arial" panose="020B0604020202020204" pitchFamily="34" charset="0"/>
              </a:rPr>
              <a:t>Password </a:t>
            </a:r>
            <a:r>
              <a:rPr lang="en-US" u="sng" dirty="0">
                <a:latin typeface="Arial" panose="020B0604020202020204" pitchFamily="34" charset="0"/>
              </a:rPr>
              <a:t>Hashing </a:t>
            </a:r>
            <a:r>
              <a:rPr lang="en-US" u="sng" dirty="0" smtClean="0">
                <a:latin typeface="Arial" panose="020B0604020202020204" pitchFamily="34" charset="0"/>
              </a:rPr>
              <a:t>Competition (Wiki)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1481976" y="421461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Существуют две версии алгоритма: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i="1" dirty="0">
                <a:latin typeface="Arial" panose="020B0604020202020204" pitchFamily="34" charset="0"/>
              </a:rPr>
              <a:t>Argon2d</a:t>
            </a:r>
            <a:r>
              <a:rPr lang="ru-RU" dirty="0">
                <a:latin typeface="Arial" panose="020B0604020202020204" pitchFamily="34" charset="0"/>
              </a:rPr>
              <a:t> — подходит для защиты </a:t>
            </a:r>
            <a:r>
              <a:rPr lang="ru-RU" dirty="0">
                <a:latin typeface="Arial" panose="020B0604020202020204" pitchFamily="34" charset="0"/>
                <a:hlinkClick r:id="rId5" tooltip="Цифровая валюта"/>
              </a:rPr>
              <a:t>цифровой валюты</a:t>
            </a:r>
            <a:r>
              <a:rPr lang="ru-RU" dirty="0">
                <a:latin typeface="Arial" panose="020B0604020202020204" pitchFamily="34" charset="0"/>
              </a:rPr>
              <a:t> и </a:t>
            </a:r>
            <a:r>
              <a:rPr lang="ru-RU" dirty="0">
                <a:latin typeface="Arial" panose="020B0604020202020204" pitchFamily="34" charset="0"/>
                <a:hlinkClick r:id="rId6" tooltip="Информационная система"/>
              </a:rPr>
              <a:t>информационных систем</a:t>
            </a:r>
            <a:r>
              <a:rPr lang="ru-RU" dirty="0">
                <a:latin typeface="Arial" panose="020B0604020202020204" pitchFamily="34" charset="0"/>
              </a:rPr>
              <a:t>, не подверженных </a:t>
            </a:r>
            <a:r>
              <a:rPr lang="ru-RU" dirty="0">
                <a:latin typeface="Arial" panose="020B0604020202020204" pitchFamily="34" charset="0"/>
                <a:hlinkClick r:id="rId7" tooltip="Атака по сторонним каналам"/>
              </a:rPr>
              <a:t>атакам по сторонним каналам</a:t>
            </a:r>
            <a:r>
              <a:rPr lang="ru-RU" dirty="0"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i="1" dirty="0">
                <a:latin typeface="Arial" panose="020B0604020202020204" pitchFamily="34" charset="0"/>
              </a:rPr>
              <a:t>Argon2i</a:t>
            </a:r>
            <a:r>
              <a:rPr lang="ru-RU" dirty="0">
                <a:latin typeface="Arial" panose="020B0604020202020204" pitchFamily="34" charset="0"/>
              </a:rPr>
              <a:t> — обеспечивает высокую защиту от </a:t>
            </a:r>
            <a:r>
              <a:rPr lang="ru-RU" dirty="0">
                <a:latin typeface="Arial" panose="020B0604020202020204" pitchFamily="34" charset="0"/>
                <a:hlinkClick r:id="rId8" tooltip="Компромисс времени и памяти"/>
              </a:rPr>
              <a:t>trade-off атак</a:t>
            </a:r>
            <a:r>
              <a:rPr lang="ru-RU" dirty="0">
                <a:latin typeface="Arial" panose="020B0604020202020204" pitchFamily="34" charset="0"/>
              </a:rPr>
              <a:t>, но работает медленнее версии d из-за нескольких проходов по </a:t>
            </a:r>
            <a:r>
              <a:rPr lang="ru-RU" dirty="0" smtClean="0">
                <a:latin typeface="Arial" panose="020B0604020202020204" pitchFamily="34" charset="0"/>
              </a:rPr>
              <a:t>памяти.</a:t>
            </a:r>
            <a:r>
              <a:rPr lang="en-US" dirty="0" smtClean="0">
                <a:latin typeface="Arial" panose="020B0604020202020204" pitchFamily="34" charset="0"/>
              </a:rPr>
              <a:t> (Wiki)</a:t>
            </a:r>
            <a:endParaRPr lang="ru-R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/>
              <a:t>Encryption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272832"/>
            <a:ext cx="255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Реализация</a:t>
            </a:r>
            <a:endParaRPr lang="ru-RU" sz="2800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466726"/>
            <a:ext cx="9918700" cy="25543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17600" y="1919163"/>
            <a:ext cx="588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https://github.com/P-H-C/phc-winner-argon2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067349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Лицензия</a:t>
            </a:r>
            <a:endParaRPr lang="ru-RU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36650" y="571368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Creative Commons CC0 1.0 </a:t>
            </a:r>
            <a:r>
              <a:rPr lang="uk-UA" dirty="0" smtClean="0"/>
              <a:t> или </a:t>
            </a:r>
            <a:r>
              <a:rPr lang="en-US" dirty="0"/>
              <a:t>Apache Public License 2.0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8903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1300" y="2017073"/>
            <a:ext cx="10515600" cy="1619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Boost.Asio</a:t>
            </a:r>
            <a:endParaRPr lang="en-US" dirty="0"/>
          </a:p>
          <a:p>
            <a:r>
              <a:rPr lang="en-US" dirty="0" smtClean="0"/>
              <a:t>TCP/IP sockets</a:t>
            </a:r>
            <a:endParaRPr lang="en-US" dirty="0"/>
          </a:p>
          <a:p>
            <a:r>
              <a:rPr lang="en-US" dirty="0" err="1" smtClean="0"/>
              <a:t>Rpc</a:t>
            </a:r>
            <a:endParaRPr lang="en-US" dirty="0" smtClean="0"/>
          </a:p>
          <a:p>
            <a:r>
              <a:rPr lang="ru-RU" dirty="0" smtClean="0"/>
              <a:t>Асинхронность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272832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IPC</a:t>
            </a:r>
            <a:endParaRPr lang="ru-RU" sz="2800" b="1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1300" y="4879281"/>
            <a:ext cx="10515600" cy="140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После авторизации все </a:t>
            </a:r>
            <a:r>
              <a:rPr lang="en-US" dirty="0" err="1" smtClean="0"/>
              <a:t>Rpc</a:t>
            </a:r>
            <a:r>
              <a:rPr lang="ru-RU" dirty="0" smtClean="0"/>
              <a:t> запросы пересылаются по локалхосту в консольный процесс.</a:t>
            </a:r>
          </a:p>
          <a:p>
            <a:r>
              <a:rPr lang="ru-RU" dirty="0" smtClean="0"/>
              <a:t>Как будто напрямую отсылаем и принимаем запросы из удалённого процесса консоли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34808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Особенность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423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371600"/>
            <a:ext cx="423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Цикл обновлений</a:t>
            </a:r>
            <a:endParaRPr lang="ru-RU" sz="2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136775"/>
            <a:ext cx="92773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300" y="868362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ConsoleClient</a:t>
            </a:r>
            <a:endParaRPr lang="ru-RU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64" y="1621397"/>
            <a:ext cx="70961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300" y="868362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ConsoleServer</a:t>
            </a:r>
            <a:endParaRPr lang="ru-RU" sz="2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75" y="1663700"/>
            <a:ext cx="7105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/>
              <a:t>Project Map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900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100" y="1465262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Удаление дерева процессов</a:t>
            </a:r>
            <a:endParaRPr lang="ru-RU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082144"/>
            <a:ext cx="10896600" cy="3867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6722" y="6042956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https://msdn.microsoft.com</a:t>
            </a:r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314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100" y="1465262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Удаление дерева процессов</a:t>
            </a:r>
            <a:endParaRPr lang="ru-RU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905472" y="2947331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https://msdn.microsoft.com</a:t>
            </a:r>
            <a:endParaRPr lang="ru-RU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082144"/>
            <a:ext cx="10839450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780113"/>
            <a:ext cx="10725150" cy="1466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5472" y="5341497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https://msdn.microsoft.com</a:t>
            </a:r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892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100" y="1465262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Удаление дерева процессов</a:t>
            </a:r>
            <a:endParaRPr lang="ru-RU" sz="2000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8587"/>
            <a:ext cx="5581650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2140523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Создание </a:t>
            </a:r>
            <a:r>
              <a:rPr lang="en-US" sz="2000" b="1" dirty="0" smtClean="0"/>
              <a:t>job`</a:t>
            </a:r>
            <a:r>
              <a:rPr lang="ru-RU" sz="2000" b="1" dirty="0" smtClean="0"/>
              <a:t>а</a:t>
            </a:r>
            <a:endParaRPr lang="ru-RU" sz="1600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2762"/>
            <a:ext cx="8391525" cy="1895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3729662"/>
            <a:ext cx="261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Установка лимита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329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100" y="1465262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Удаление дерева процессов</a:t>
            </a:r>
            <a:endParaRPr lang="ru-RU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8200" y="2140523"/>
            <a:ext cx="436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Создание процесса под </a:t>
            </a:r>
            <a:r>
              <a:rPr lang="en-US" sz="2000" b="1" dirty="0" smtClean="0"/>
              <a:t>job`</a:t>
            </a:r>
            <a:r>
              <a:rPr lang="ru-RU" sz="2000" b="1" dirty="0" smtClean="0"/>
              <a:t>ом</a:t>
            </a:r>
            <a:endParaRPr lang="ru-RU" sz="1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7" y="2692674"/>
            <a:ext cx="87725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100" y="1465262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Удаление дерева процессов</a:t>
            </a:r>
            <a:endParaRPr lang="ru-RU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8200" y="2140523"/>
            <a:ext cx="901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Удаление процесса, и всех дочерних процессов через </a:t>
            </a:r>
            <a:r>
              <a:rPr lang="en-US" sz="2000" b="1" dirty="0" smtClean="0"/>
              <a:t>job</a:t>
            </a:r>
            <a:r>
              <a:rPr lang="ru-RU" sz="2000" b="1" dirty="0" smtClean="0"/>
              <a:t>-объект</a:t>
            </a:r>
            <a:endParaRPr lang="ru-RU" sz="16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8" y="2757405"/>
            <a:ext cx="4257675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36937"/>
            <a:ext cx="3667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sz="6000" dirty="0" smtClean="0"/>
              <a:t>Console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100" y="1465262"/>
            <a:ext cx="940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Сокрытие окон процессов на серверной консоли</a:t>
            </a:r>
            <a:endParaRPr lang="ru-RU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144"/>
            <a:ext cx="9134475" cy="339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5868987"/>
            <a:ext cx="4562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/>
              <a:t>Тестирование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100" y="1465262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Check-list</a:t>
            </a:r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498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/>
              <a:t>Тестирование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100" y="1465262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b="1" dirty="0" smtClean="0"/>
              <a:t>Unit tests</a:t>
            </a:r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184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/>
              <a:t>Тестирование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66862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Visual Leak Detector</a:t>
            </a:r>
            <a:endParaRPr lang="en-US" sz="2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8876"/>
            <a:ext cx="5438775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2400" y="2234424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0077" y="4284482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77" y="4833852"/>
            <a:ext cx="5000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1" y="2141818"/>
            <a:ext cx="9404723" cy="1400530"/>
          </a:xfrm>
        </p:spPr>
        <p:txBody>
          <a:bodyPr/>
          <a:lstStyle/>
          <a:p>
            <a:r>
              <a:rPr lang="uk-UA" sz="6000" dirty="0" smtClean="0"/>
              <a:t>Спасибо за внимание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47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000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Архитектура кода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525588"/>
            <a:ext cx="7200900" cy="5011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8300" y="424604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3400" y="424604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6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dirty="0" err="1"/>
              <a:t>RemoteConsole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825500" y="2635905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studio </a:t>
            </a:r>
            <a:r>
              <a:rPr lang="en-US" dirty="0" smtClean="0"/>
              <a:t>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C++14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357" y="1881664"/>
            <a:ext cx="477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Инструмент</a:t>
            </a:r>
            <a:r>
              <a:rPr lang="ru-RU" sz="2400" dirty="0" smtClean="0"/>
              <a:t>ы разработки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356" y="3559235"/>
            <a:ext cx="477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Поддерживаемые ОС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00" y="41155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 </a:t>
            </a:r>
            <a:r>
              <a:rPr lang="en-US" dirty="0" smtClean="0"/>
              <a:t>XP + (x32|x64)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6"/>
            <a:ext cx="10515600" cy="982162"/>
          </a:xfrm>
        </p:spPr>
        <p:txBody>
          <a:bodyPr/>
          <a:lstStyle/>
          <a:p>
            <a:pPr algn="ctr"/>
            <a:r>
              <a:rPr lang="en-US" sz="6000" dirty="0" smtClean="0"/>
              <a:t>RPC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175" y="888106"/>
            <a:ext cx="427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Упрощённый </a:t>
            </a:r>
            <a:r>
              <a:rPr lang="en-US" sz="2400" dirty="0" smtClean="0"/>
              <a:t>JSON-RPC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53" y="1918914"/>
            <a:ext cx="3114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 </a:t>
            </a:r>
            <a:endParaRPr lang="ru-RU" sz="2400" dirty="0" smtClean="0"/>
          </a:p>
          <a:p>
            <a:r>
              <a:rPr lang="en-US" sz="2400" dirty="0" smtClean="0"/>
              <a:t>  "</a:t>
            </a:r>
            <a:r>
              <a:rPr lang="en-US" sz="2400" dirty="0"/>
              <a:t>method": </a:t>
            </a:r>
            <a:r>
              <a:rPr lang="en-US" sz="2400" dirty="0" smtClean="0"/>
              <a:t>"echo",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id": "194521489</a:t>
            </a:r>
            <a:r>
              <a:rPr lang="en-US" sz="2400" dirty="0" smtClean="0"/>
              <a:t>",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"</a:t>
            </a:r>
            <a:r>
              <a:rPr lang="en-US" sz="2400" dirty="0" err="1"/>
              <a:t>params</a:t>
            </a:r>
            <a:r>
              <a:rPr lang="en-US" sz="2400" dirty="0" smtClean="0"/>
              <a:t>":[“Hello”]</a:t>
            </a:r>
            <a:endParaRPr lang="ru-RU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16000" y="1492925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Запрос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16000" y="3596296"/>
            <a:ext cx="1063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Ответ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2053" y="4130007"/>
            <a:ext cx="2686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 </a:t>
            </a:r>
            <a:endParaRPr lang="ru-RU" sz="2400" dirty="0" smtClean="0"/>
          </a:p>
          <a:p>
            <a:r>
              <a:rPr lang="en-US" sz="2400" dirty="0" smtClean="0"/>
              <a:t>  "</a:t>
            </a:r>
            <a:r>
              <a:rPr lang="en-US" sz="2400" dirty="0"/>
              <a:t>result": </a:t>
            </a:r>
            <a:r>
              <a:rPr lang="en-US" sz="2400" dirty="0" smtClean="0"/>
              <a:t>"Hello",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"id": "194521489</a:t>
            </a:r>
            <a:r>
              <a:rPr lang="en-US" sz="2400" dirty="0" smtClean="0"/>
              <a:t>"</a:t>
            </a:r>
            <a:endParaRPr lang="ru-RU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7394" y="1013330"/>
            <a:ext cx="1775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Заголовок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98512" y="1444218"/>
            <a:ext cx="343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 </a:t>
            </a:r>
            <a:endParaRPr lang="ru-RU" sz="2400" dirty="0" smtClean="0"/>
          </a:p>
          <a:p>
            <a:r>
              <a:rPr lang="ru-RU" sz="2400" dirty="0" smtClean="0"/>
              <a:t>  "</a:t>
            </a:r>
            <a:r>
              <a:rPr lang="en-US" sz="2400" dirty="0" smtClean="0"/>
              <a:t>type": </a:t>
            </a:r>
            <a:r>
              <a:rPr lang="en-US" sz="2400" dirty="0"/>
              <a:t>0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r>
              <a:rPr lang="ru-RU" sz="2400" dirty="0" smtClean="0"/>
              <a:t>  </a:t>
            </a:r>
            <a:r>
              <a:rPr lang="en-US" sz="2400" dirty="0" smtClean="0"/>
              <a:t>"size": 0000000010 </a:t>
            </a:r>
            <a:endParaRPr lang="ru-RU" sz="2400" dirty="0" smtClean="0"/>
          </a:p>
          <a:p>
            <a:r>
              <a:rPr lang="en-US" sz="2400" dirty="0" smtClean="0"/>
              <a:t>}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72907" y="3068360"/>
            <a:ext cx="144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Ошибка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80050" y="3596296"/>
            <a:ext cx="5873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 </a:t>
            </a:r>
            <a:endParaRPr lang="ru-RU" sz="2400" dirty="0" smtClean="0"/>
          </a:p>
          <a:p>
            <a:r>
              <a:rPr lang="ru-RU" sz="2400" dirty="0" smtClean="0"/>
              <a:t>  </a:t>
            </a:r>
            <a:r>
              <a:rPr lang="en-US" sz="2400" dirty="0"/>
              <a:t>"</a:t>
            </a:r>
            <a:r>
              <a:rPr lang="en-US" sz="2400" dirty="0" smtClean="0"/>
              <a:t>error":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“code": 1,</a:t>
            </a:r>
          </a:p>
          <a:p>
            <a:r>
              <a:rPr lang="en-US" sz="2400" dirty="0" smtClean="0"/>
              <a:t>        “message": “Invalid argument”,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},</a:t>
            </a:r>
            <a:endParaRPr lang="ru-RU" sz="2400" dirty="0" smtClean="0"/>
          </a:p>
          <a:p>
            <a:r>
              <a:rPr lang="ru-RU" sz="2400" dirty="0" smtClean="0"/>
              <a:t>  </a:t>
            </a:r>
            <a:r>
              <a:rPr lang="en-US" sz="2400" dirty="0"/>
              <a:t>"id": "194521489</a:t>
            </a:r>
            <a:r>
              <a:rPr lang="en-US" sz="2400" dirty="0" smtClean="0"/>
              <a:t>"</a:t>
            </a:r>
            <a:endParaRPr lang="ru-RU" sz="2400" dirty="0" smtClean="0"/>
          </a:p>
          <a:p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30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RPC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60525"/>
            <a:ext cx="10515600" cy="4351338"/>
          </a:xfrm>
        </p:spPr>
        <p:txBody>
          <a:bodyPr/>
          <a:lstStyle/>
          <a:p>
            <a:r>
              <a:rPr lang="en-US" dirty="0" smtClean="0"/>
              <a:t>ID </a:t>
            </a:r>
            <a:r>
              <a:rPr lang="ru-RU" dirty="0" smtClean="0"/>
              <a:t>не обязателен</a:t>
            </a:r>
          </a:p>
          <a:p>
            <a:r>
              <a:rPr lang="ru-RU" dirty="0" smtClean="0"/>
              <a:t>Использована библиотека </a:t>
            </a:r>
            <a:r>
              <a:rPr lang="en-US" dirty="0"/>
              <a:t>https://github.com/nlohmann/json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44" y="2696655"/>
            <a:ext cx="9764712" cy="31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1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100" y="1167468"/>
            <a:ext cx="20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861" y="4406593"/>
            <a:ext cx="5141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Пример создания запроса</a:t>
            </a:r>
            <a:endParaRPr lang="ru-RU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26" y="1690688"/>
            <a:ext cx="8286750" cy="2571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26" y="5071783"/>
            <a:ext cx="73247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748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100" y="1167468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Сериализация</a:t>
            </a:r>
            <a:endParaRPr lang="ru-RU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74" y="2002194"/>
            <a:ext cx="9439275" cy="3667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8108" y="5701981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https://github.com/nlohmann/json</a:t>
            </a:r>
          </a:p>
        </p:txBody>
      </p:sp>
    </p:spTree>
    <p:extLst>
      <p:ext uri="{BB962C8B-B14F-4D97-AF65-F5344CB8AC3E}">
        <p14:creationId xmlns:p14="http://schemas.microsoft.com/office/powerpoint/2010/main" val="7226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796</TotalTime>
  <Words>525</Words>
  <Application>Microsoft Office PowerPoint</Application>
  <PresentationFormat>Widescreen</PresentationFormat>
  <Paragraphs>178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Wingdings 3</vt:lpstr>
      <vt:lpstr>Ion</vt:lpstr>
      <vt:lpstr>RemoteConsole</vt:lpstr>
      <vt:lpstr>RemoteConsole</vt:lpstr>
      <vt:lpstr>Project Map</vt:lpstr>
      <vt:lpstr>Архитектура кода</vt:lpstr>
      <vt:lpstr>RemoteConsole</vt:lpstr>
      <vt:lpstr>RPC</vt:lpstr>
      <vt:lpstr>RPC</vt:lpstr>
      <vt:lpstr>RPC</vt:lpstr>
      <vt:lpstr>RPC</vt:lpstr>
      <vt:lpstr>RPC</vt:lpstr>
      <vt:lpstr>RPC</vt:lpstr>
      <vt:lpstr>RPC</vt:lpstr>
      <vt:lpstr>RPC – пример работы</vt:lpstr>
      <vt:lpstr>Network</vt:lpstr>
      <vt:lpstr>Network</vt:lpstr>
      <vt:lpstr>Network</vt:lpstr>
      <vt:lpstr>Network</vt:lpstr>
      <vt:lpstr>Network</vt:lpstr>
      <vt:lpstr>Network</vt:lpstr>
      <vt:lpstr>Network</vt:lpstr>
      <vt:lpstr>Encryption</vt:lpstr>
      <vt:lpstr>Encryption</vt:lpstr>
      <vt:lpstr>Encryption</vt:lpstr>
      <vt:lpstr>Encryption</vt:lpstr>
      <vt:lpstr>Encryption</vt:lpstr>
      <vt:lpstr>Console</vt:lpstr>
      <vt:lpstr>Console</vt:lpstr>
      <vt:lpstr>Console</vt:lpstr>
      <vt:lpstr>Console</vt:lpstr>
      <vt:lpstr>Console</vt:lpstr>
      <vt:lpstr>Console</vt:lpstr>
      <vt:lpstr>Console</vt:lpstr>
      <vt:lpstr>Console</vt:lpstr>
      <vt:lpstr>Console</vt:lpstr>
      <vt:lpstr>Console</vt:lpstr>
      <vt:lpstr>PowerPoint Presentation</vt:lpstr>
      <vt:lpstr>PowerPoint Presentation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RemoteConsole</dc:title>
  <dc:creator>Ilya Polischuk</dc:creator>
  <cp:lastModifiedBy>Ilya Polischuk</cp:lastModifiedBy>
  <cp:revision>45</cp:revision>
  <dcterms:created xsi:type="dcterms:W3CDTF">2017-11-26T21:52:09Z</dcterms:created>
  <dcterms:modified xsi:type="dcterms:W3CDTF">2017-12-05T13:34:39Z</dcterms:modified>
</cp:coreProperties>
</file>