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66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qwe.wiki/wiki/Computer_animation" TargetMode="External"/><Relationship Id="rId2" Type="http://schemas.openxmlformats.org/officeDocument/2006/relationships/hyperlink" Target="https://ru.qwe.wiki/wiki/Game_phy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B13A7-30B1-4E50-89A9-3C988501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800" dirty="0"/>
              <a:t>Дослідження часової ефективності відображення  комп`ютерної графіки реального часу на багатоядерних системах з використанням </a:t>
            </a:r>
            <a:r>
              <a:rPr lang="en-US" sz="2800" dirty="0"/>
              <a:t>OpenGL </a:t>
            </a:r>
            <a:r>
              <a:rPr lang="uk-UA" sz="2800" dirty="0"/>
              <a:t>та </a:t>
            </a:r>
            <a:r>
              <a:rPr lang="en-US" sz="2800" dirty="0"/>
              <a:t>Vulkan API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887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FPS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CEA33-E047-4E6A-A2C8-C9EAF180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" y="2148977"/>
            <a:ext cx="3104431" cy="1891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C2507B8-156D-4731-977C-520C904B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6193"/>
              </p:ext>
            </p:extLst>
          </p:nvPr>
        </p:nvGraphicFramePr>
        <p:xfrm>
          <a:off x="1315994" y="4324040"/>
          <a:ext cx="749299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574">
                  <a:extLst>
                    <a:ext uri="{9D8B030D-6E8A-4147-A177-3AD203B41FA5}">
                      <a16:colId xmlns:a16="http://schemas.microsoft.com/office/drawing/2014/main" val="3264306447"/>
                    </a:ext>
                  </a:extLst>
                </a:gridCol>
                <a:gridCol w="380725">
                  <a:extLst>
                    <a:ext uri="{9D8B030D-6E8A-4147-A177-3AD203B41FA5}">
                      <a16:colId xmlns:a16="http://schemas.microsoft.com/office/drawing/2014/main" val="810324712"/>
                    </a:ext>
                  </a:extLst>
                </a:gridCol>
              </a:tblGrid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0826670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42868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051256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5056769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751542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6601604"/>
                  </a:ext>
                </a:extLst>
              </a:tr>
              <a:tr h="5818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638385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9670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60274-3574-4AB8-A0C7-8A7C932B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18" y="2166097"/>
            <a:ext cx="3104432" cy="1857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10A6F57-87ED-4C3E-A864-6D26C1AE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42" y="2237890"/>
            <a:ext cx="2971634" cy="1797155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D3D6E78-D84D-4452-AAFE-7D1CD31F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13865"/>
              </p:ext>
            </p:extLst>
          </p:nvPr>
        </p:nvGraphicFramePr>
        <p:xfrm>
          <a:off x="4483485" y="4304680"/>
          <a:ext cx="749299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574">
                  <a:extLst>
                    <a:ext uri="{9D8B030D-6E8A-4147-A177-3AD203B41FA5}">
                      <a16:colId xmlns:a16="http://schemas.microsoft.com/office/drawing/2014/main" val="1808857133"/>
                    </a:ext>
                  </a:extLst>
                </a:gridCol>
                <a:gridCol w="380725">
                  <a:extLst>
                    <a:ext uri="{9D8B030D-6E8A-4147-A177-3AD203B41FA5}">
                      <a16:colId xmlns:a16="http://schemas.microsoft.com/office/drawing/2014/main" val="3645427117"/>
                    </a:ext>
                  </a:extLst>
                </a:gridCol>
              </a:tblGrid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896235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107%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484983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9169981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601425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0175104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6939347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400669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304507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C165D1C-31FA-48AC-961F-194115C35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79403"/>
              </p:ext>
            </p:extLst>
          </p:nvPr>
        </p:nvGraphicFramePr>
        <p:xfrm>
          <a:off x="7527424" y="4385000"/>
          <a:ext cx="904069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04">
                  <a:extLst>
                    <a:ext uri="{9D8B030D-6E8A-4147-A177-3AD203B41FA5}">
                      <a16:colId xmlns:a16="http://schemas.microsoft.com/office/drawing/2014/main" val="3226662118"/>
                    </a:ext>
                  </a:extLst>
                </a:gridCol>
                <a:gridCol w="459365">
                  <a:extLst>
                    <a:ext uri="{9D8B030D-6E8A-4147-A177-3AD203B41FA5}">
                      <a16:colId xmlns:a16="http://schemas.microsoft.com/office/drawing/2014/main" val="448569879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829824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536857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0119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823847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319065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982154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05911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22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1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FPS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8CB6F-71CE-4DC9-8677-C1AE43C0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" y="2104538"/>
            <a:ext cx="3051990" cy="18501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96BB1-985F-479F-A77C-60954506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203328"/>
            <a:ext cx="2861365" cy="16828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C1F41-AD93-4E8D-810E-CA0A309A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37" y="2270393"/>
            <a:ext cx="2861365" cy="1684315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2193D6-435F-40E0-B1B9-8601B6184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1287"/>
              </p:ext>
            </p:extLst>
          </p:nvPr>
        </p:nvGraphicFramePr>
        <p:xfrm>
          <a:off x="1226775" y="4388338"/>
          <a:ext cx="826363" cy="1492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3940739685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2218967608"/>
                    </a:ext>
                  </a:extLst>
                </a:gridCol>
              </a:tblGrid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917140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2312134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2656233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874143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1509475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894387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63196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73841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A040370-117D-4DB9-A3B7-E68AF8CF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5459"/>
              </p:ext>
            </p:extLst>
          </p:nvPr>
        </p:nvGraphicFramePr>
        <p:xfrm>
          <a:off x="4341465" y="4418619"/>
          <a:ext cx="826363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1456821789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9426640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8096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753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769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2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915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74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077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139294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27AC5B3-A960-48EB-BE48-DC248D33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1849"/>
              </p:ext>
            </p:extLst>
          </p:nvPr>
        </p:nvGraphicFramePr>
        <p:xfrm>
          <a:off x="7678042" y="4388338"/>
          <a:ext cx="826363" cy="151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375460068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2360831281"/>
                    </a:ext>
                  </a:extLst>
                </a:gridCol>
              </a:tblGrid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3194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915694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1772215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604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774471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6497999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11180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49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GPU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BCE00E-70BD-40A5-BE41-6AC6C35A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1" y="2177609"/>
            <a:ext cx="2861365" cy="17343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78974-EEF6-4FC7-A504-E644699A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89" y="2177609"/>
            <a:ext cx="2861365" cy="17510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0E45B6-CFFD-45E9-86F7-E16B74E5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09" y="2264983"/>
            <a:ext cx="2733908" cy="1646933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3A37BFF-715C-4E8B-AF2B-B8D129C8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7759"/>
              </p:ext>
            </p:extLst>
          </p:nvPr>
        </p:nvGraphicFramePr>
        <p:xfrm>
          <a:off x="1366792" y="4448687"/>
          <a:ext cx="826701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648">
                  <a:extLst>
                    <a:ext uri="{9D8B030D-6E8A-4147-A177-3AD203B41FA5}">
                      <a16:colId xmlns:a16="http://schemas.microsoft.com/office/drawing/2014/main" val="1800579871"/>
                    </a:ext>
                  </a:extLst>
                </a:gridCol>
                <a:gridCol w="420053">
                  <a:extLst>
                    <a:ext uri="{9D8B030D-6E8A-4147-A177-3AD203B41FA5}">
                      <a16:colId xmlns:a16="http://schemas.microsoft.com/office/drawing/2014/main" val="2684409397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309010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5050279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483110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819220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127999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161623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2642818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6221011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977642D-0766-42D3-98F1-13BCA7F3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64410"/>
              </p:ext>
            </p:extLst>
          </p:nvPr>
        </p:nvGraphicFramePr>
        <p:xfrm>
          <a:off x="4643695" y="4448686"/>
          <a:ext cx="872396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25">
                  <a:extLst>
                    <a:ext uri="{9D8B030D-6E8A-4147-A177-3AD203B41FA5}">
                      <a16:colId xmlns:a16="http://schemas.microsoft.com/office/drawing/2014/main" val="2421725909"/>
                    </a:ext>
                  </a:extLst>
                </a:gridCol>
                <a:gridCol w="443271">
                  <a:extLst>
                    <a:ext uri="{9D8B030D-6E8A-4147-A177-3AD203B41FA5}">
                      <a16:colId xmlns:a16="http://schemas.microsoft.com/office/drawing/2014/main" val="3571924350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0953106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1358962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0304685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604568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7760513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436526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17126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177478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6AF046E-C311-4E27-82F5-5BE34DD76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163"/>
              </p:ext>
            </p:extLst>
          </p:nvPr>
        </p:nvGraphicFramePr>
        <p:xfrm>
          <a:off x="7751419" y="4448686"/>
          <a:ext cx="872396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24">
                  <a:extLst>
                    <a:ext uri="{9D8B030D-6E8A-4147-A177-3AD203B41FA5}">
                      <a16:colId xmlns:a16="http://schemas.microsoft.com/office/drawing/2014/main" val="380204494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3599292874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7261343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366045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460081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6680652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489491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4595168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293358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4046333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212333" y="626306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19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48889" y="6246309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274012" y="6246309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32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GPU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 мегабайт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C4404-1655-469D-A2CA-7392158A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4" y="2289163"/>
            <a:ext cx="3161398" cy="18624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98F98-4157-408E-A0E2-69F2CC42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623" y="2255629"/>
            <a:ext cx="3252995" cy="19295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44071F-2607-4649-923B-A153B0A2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93" y="2402850"/>
            <a:ext cx="2790825" cy="1782333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86F86B-005E-4E98-95D5-FF1FD070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44754"/>
              </p:ext>
            </p:extLst>
          </p:nvPr>
        </p:nvGraphicFramePr>
        <p:xfrm>
          <a:off x="1285102" y="4289860"/>
          <a:ext cx="992659" cy="1653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756">
                  <a:extLst>
                    <a:ext uri="{9D8B030D-6E8A-4147-A177-3AD203B41FA5}">
                      <a16:colId xmlns:a16="http://schemas.microsoft.com/office/drawing/2014/main" val="202574220"/>
                    </a:ext>
                  </a:extLst>
                </a:gridCol>
                <a:gridCol w="523903">
                  <a:extLst>
                    <a:ext uri="{9D8B030D-6E8A-4147-A177-3AD203B41FA5}">
                      <a16:colId xmlns:a16="http://schemas.microsoft.com/office/drawing/2014/main" val="2174429346"/>
                    </a:ext>
                  </a:extLst>
                </a:gridCol>
              </a:tblGrid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709033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2403860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312959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9088938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20943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765055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9140308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427520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8D94FCB-540A-4255-B9A8-29AB522C0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8767"/>
              </p:ext>
            </p:extLst>
          </p:nvPr>
        </p:nvGraphicFramePr>
        <p:xfrm>
          <a:off x="4742814" y="4333108"/>
          <a:ext cx="794950" cy="156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393">
                  <a:extLst>
                    <a:ext uri="{9D8B030D-6E8A-4147-A177-3AD203B41FA5}">
                      <a16:colId xmlns:a16="http://schemas.microsoft.com/office/drawing/2014/main" val="1924091061"/>
                    </a:ext>
                  </a:extLst>
                </a:gridCol>
                <a:gridCol w="419557">
                  <a:extLst>
                    <a:ext uri="{9D8B030D-6E8A-4147-A177-3AD203B41FA5}">
                      <a16:colId xmlns:a16="http://schemas.microsoft.com/office/drawing/2014/main" val="968942455"/>
                    </a:ext>
                  </a:extLst>
                </a:gridCol>
              </a:tblGrid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159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96691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2871812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574650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417441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261496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46403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442499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CB1EEAF-9463-45D3-A781-AF4F739B0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42518"/>
              </p:ext>
            </p:extLst>
          </p:nvPr>
        </p:nvGraphicFramePr>
        <p:xfrm>
          <a:off x="7859664" y="4333108"/>
          <a:ext cx="834082" cy="156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872">
                  <a:extLst>
                    <a:ext uri="{9D8B030D-6E8A-4147-A177-3AD203B41FA5}">
                      <a16:colId xmlns:a16="http://schemas.microsoft.com/office/drawing/2014/main" val="191775565"/>
                    </a:ext>
                  </a:extLst>
                </a:gridCol>
                <a:gridCol w="440210">
                  <a:extLst>
                    <a:ext uri="{9D8B030D-6E8A-4147-A177-3AD203B41FA5}">
                      <a16:colId xmlns:a16="http://schemas.microsoft.com/office/drawing/2014/main" val="2063228961"/>
                    </a:ext>
                  </a:extLst>
                </a:gridCol>
              </a:tblGrid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930302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093924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8297571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367564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9711414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4683315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4522668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67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3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RAM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20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35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72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42 мегабайта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836A11-12C8-45CA-A9A3-8ECEA401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0" y="2178450"/>
            <a:ext cx="3142441" cy="1826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F4F3C9-B482-4416-B6D8-200944C3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37" y="2134744"/>
            <a:ext cx="3238708" cy="19142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C6A31-9B72-44F1-9994-363DCB6CB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61" y="2129783"/>
            <a:ext cx="3267493" cy="1914289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B12207D-0DA4-4900-999D-0D4169E3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27692"/>
              </p:ext>
            </p:extLst>
          </p:nvPr>
        </p:nvGraphicFramePr>
        <p:xfrm>
          <a:off x="1472733" y="4092739"/>
          <a:ext cx="721669" cy="1914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83">
                  <a:extLst>
                    <a:ext uri="{9D8B030D-6E8A-4147-A177-3AD203B41FA5}">
                      <a16:colId xmlns:a16="http://schemas.microsoft.com/office/drawing/2014/main" val="226504178"/>
                    </a:ext>
                  </a:extLst>
                </a:gridCol>
                <a:gridCol w="366686">
                  <a:extLst>
                    <a:ext uri="{9D8B030D-6E8A-4147-A177-3AD203B41FA5}">
                      <a16:colId xmlns:a16="http://schemas.microsoft.com/office/drawing/2014/main" val="1178420916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882129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2216953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20130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966710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127224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632652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39773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672530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CEC58E3-ED60-478F-90E3-BBBD1D448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27539"/>
              </p:ext>
            </p:extLst>
          </p:nvPr>
        </p:nvGraphicFramePr>
        <p:xfrm>
          <a:off x="4792432" y="4092739"/>
          <a:ext cx="764918" cy="1914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57">
                  <a:extLst>
                    <a:ext uri="{9D8B030D-6E8A-4147-A177-3AD203B41FA5}">
                      <a16:colId xmlns:a16="http://schemas.microsoft.com/office/drawing/2014/main" val="2611742103"/>
                    </a:ext>
                  </a:extLst>
                </a:gridCol>
                <a:gridCol w="388661">
                  <a:extLst>
                    <a:ext uri="{9D8B030D-6E8A-4147-A177-3AD203B41FA5}">
                      <a16:colId xmlns:a16="http://schemas.microsoft.com/office/drawing/2014/main" val="2998994495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54925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3072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375778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7215806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56107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0716709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021436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22217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4C1272C-7AF4-4BBF-8265-3FD184264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1517"/>
              </p:ext>
            </p:extLst>
          </p:nvPr>
        </p:nvGraphicFramePr>
        <p:xfrm>
          <a:off x="8056312" y="4133614"/>
          <a:ext cx="764918" cy="1892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57">
                  <a:extLst>
                    <a:ext uri="{9D8B030D-6E8A-4147-A177-3AD203B41FA5}">
                      <a16:colId xmlns:a16="http://schemas.microsoft.com/office/drawing/2014/main" val="4065260166"/>
                    </a:ext>
                  </a:extLst>
                </a:gridCol>
                <a:gridCol w="388661">
                  <a:extLst>
                    <a:ext uri="{9D8B030D-6E8A-4147-A177-3AD203B41FA5}">
                      <a16:colId xmlns:a16="http://schemas.microsoft.com/office/drawing/2014/main" val="3833975142"/>
                    </a:ext>
                  </a:extLst>
                </a:gridCol>
              </a:tblGrid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40391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631297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33573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9841700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6163185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64428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356507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326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9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RAM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51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174 мегабайта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73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218 мегабайт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031CE7-2758-4212-BEA9-3F8D60EA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9" y="2104535"/>
            <a:ext cx="2951303" cy="17507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D0F66-3D62-49B1-BF3E-7888086D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28" y="2135626"/>
            <a:ext cx="2951303" cy="1798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69D6D0-8B3A-4AD0-947D-8DCDD03C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27" y="2145172"/>
            <a:ext cx="3292567" cy="1710136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6FAB24A-91AB-44A7-9409-B6868832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6469"/>
              </p:ext>
            </p:extLst>
          </p:nvPr>
        </p:nvGraphicFramePr>
        <p:xfrm>
          <a:off x="1433383" y="4112143"/>
          <a:ext cx="659026" cy="1710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07">
                  <a:extLst>
                    <a:ext uri="{9D8B030D-6E8A-4147-A177-3AD203B41FA5}">
                      <a16:colId xmlns:a16="http://schemas.microsoft.com/office/drawing/2014/main" val="538162469"/>
                    </a:ext>
                  </a:extLst>
                </a:gridCol>
                <a:gridCol w="347819">
                  <a:extLst>
                    <a:ext uri="{9D8B030D-6E8A-4147-A177-3AD203B41FA5}">
                      <a16:colId xmlns:a16="http://schemas.microsoft.com/office/drawing/2014/main" val="2415077020"/>
                    </a:ext>
                  </a:extLst>
                </a:gridCol>
              </a:tblGrid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075783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8539060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669433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5586061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365060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825655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052479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2909057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4A810E2-3A0B-482B-AA2C-E03F2DFE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07738"/>
              </p:ext>
            </p:extLst>
          </p:nvPr>
        </p:nvGraphicFramePr>
        <p:xfrm>
          <a:off x="4754646" y="4112143"/>
          <a:ext cx="712773" cy="165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87">
                  <a:extLst>
                    <a:ext uri="{9D8B030D-6E8A-4147-A177-3AD203B41FA5}">
                      <a16:colId xmlns:a16="http://schemas.microsoft.com/office/drawing/2014/main" val="4119347796"/>
                    </a:ext>
                  </a:extLst>
                </a:gridCol>
                <a:gridCol w="376186">
                  <a:extLst>
                    <a:ext uri="{9D8B030D-6E8A-4147-A177-3AD203B41FA5}">
                      <a16:colId xmlns:a16="http://schemas.microsoft.com/office/drawing/2014/main" val="2350339848"/>
                    </a:ext>
                  </a:extLst>
                </a:gridCol>
              </a:tblGrid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486232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388357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694506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7653098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993917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6941408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5206135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2263147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DB0EEE5-3297-40C0-9EBE-A7699CB77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3143"/>
              </p:ext>
            </p:extLst>
          </p:nvPr>
        </p:nvGraphicFramePr>
        <p:xfrm>
          <a:off x="7942603" y="4082331"/>
          <a:ext cx="712774" cy="168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88">
                  <a:extLst>
                    <a:ext uri="{9D8B030D-6E8A-4147-A177-3AD203B41FA5}">
                      <a16:colId xmlns:a16="http://schemas.microsoft.com/office/drawing/2014/main" val="3610126730"/>
                    </a:ext>
                  </a:extLst>
                </a:gridCol>
                <a:gridCol w="376186">
                  <a:extLst>
                    <a:ext uri="{9D8B030D-6E8A-4147-A177-3AD203B41FA5}">
                      <a16:colId xmlns:a16="http://schemas.microsoft.com/office/drawing/2014/main" val="3517283525"/>
                    </a:ext>
                  </a:extLst>
                </a:gridCol>
              </a:tblGrid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867769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20362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9871049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519202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266931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7478847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3421200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40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BEB70-C6C0-4AFF-94FC-524F75E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07" y="2561967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335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7DBAA-DAC5-4057-BB0E-010C2B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Компьютерной графики</a:t>
            </a:r>
            <a:r>
              <a:rPr lang="en-US" dirty="0"/>
              <a:t> </a:t>
            </a:r>
            <a:r>
              <a:rPr lang="ru-RU" dirty="0"/>
              <a:t>реального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11A4-DA14-46D6-A49D-A08F47A6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компьютерной графики - генерировать компьютерные изображения или кадры </a:t>
            </a:r>
          </a:p>
          <a:p>
            <a:r>
              <a:rPr lang="ru-RU" dirty="0"/>
              <a:t>Одним из показателей графики реального времени это количество кадров, сгенерированных за данную секунду.</a:t>
            </a:r>
          </a:p>
          <a:p>
            <a:r>
              <a:rPr lang="ru-RU" dirty="0"/>
              <a:t>Интерактивность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865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1526-F88A-4993-A70A-C259C6A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A8E5-FF99-446B-9FE6-DEFEE614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Анимации</a:t>
            </a:r>
          </a:p>
          <a:p>
            <a:r>
              <a:rPr lang="ru-RU" dirty="0"/>
              <a:t>Симуляторах (авиасимуляторы, гоночные симуляторы)</a:t>
            </a:r>
          </a:p>
          <a:p>
            <a:r>
              <a:rPr lang="ru-RU" dirty="0"/>
              <a:t>Компьютерные игры</a:t>
            </a:r>
          </a:p>
          <a:p>
            <a:r>
              <a:rPr lang="ru-RU" dirty="0"/>
              <a:t>Пользователь управляет устройством ввода, чтобы влиять на то, что будет нарисовано на дисплее</a:t>
            </a:r>
          </a:p>
          <a:p>
            <a:r>
              <a:rPr lang="ru-RU" dirty="0"/>
              <a:t>Сочетание </a:t>
            </a:r>
            <a:r>
              <a:rPr lang="ru-RU" dirty="0">
                <a:hlinkClick r:id="rId2" tooltip="Физика игры"/>
              </a:rPr>
              <a:t>физики</a:t>
            </a:r>
            <a:r>
              <a:rPr lang="ru-RU" dirty="0"/>
              <a:t> и </a:t>
            </a:r>
            <a:r>
              <a:rPr lang="ru-RU" u="sng" dirty="0">
                <a:hlinkClick r:id="rId3" tooltip="Компьютерная анимация"/>
              </a:rPr>
              <a:t>анимации</a:t>
            </a:r>
            <a:r>
              <a:rPr lang="ru-RU" u="sng" dirty="0"/>
              <a:t> </a:t>
            </a:r>
            <a:r>
              <a:rPr lang="ru-RU" dirty="0"/>
              <a:t>помогают реалистично имитировать поведение в реальном мире</a:t>
            </a:r>
          </a:p>
        </p:txBody>
      </p:sp>
    </p:spTree>
    <p:extLst>
      <p:ext uri="{BB962C8B-B14F-4D97-AF65-F5344CB8AC3E}">
        <p14:creationId xmlns:p14="http://schemas.microsoft.com/office/powerpoint/2010/main" val="20871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3F69-FA94-4BB2-9FFB-8509D6E2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230FA-BBDD-4001-A792-4A60EF264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6" y="1634504"/>
            <a:ext cx="31738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E6730-3720-4761-8FC4-3EBB5BA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787FD7-6101-4906-A3E8-7DA12CFF9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44304"/>
            <a:ext cx="8089749" cy="45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9AC5B2-7E1C-4039-A093-726F6607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73E7F5-C446-49E2-9B0D-C2C78BD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3" y="1507510"/>
            <a:ext cx="9128078" cy="49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0E8CE51B-9837-44A7-B8D6-F43DD4F8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572" y="2160588"/>
            <a:ext cx="41568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ядер </a:t>
            </a:r>
            <a:r>
              <a:rPr lang="en-US" dirty="0" err="1"/>
              <a:t>openGL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4550E0-A88B-43EA-B05F-70555FB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00" y="1717037"/>
            <a:ext cx="1609725" cy="2190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1EAF6-063E-431E-8F50-33A4077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707512"/>
            <a:ext cx="1552575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2AB800-C555-40AE-A867-AEA909BE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62" y="1717037"/>
            <a:ext cx="1457325" cy="219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F69FD-9830-4AC8-B537-05B61F74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732" y="1717037"/>
            <a:ext cx="15144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794200" y="4636367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Загружено только ядро №5</a:t>
            </a:r>
          </a:p>
        </p:txBody>
      </p:sp>
    </p:spTree>
    <p:extLst>
      <p:ext uri="{BB962C8B-B14F-4D97-AF65-F5344CB8AC3E}">
        <p14:creationId xmlns:p14="http://schemas.microsoft.com/office/powerpoint/2010/main" val="25009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ядер </a:t>
            </a:r>
            <a:r>
              <a:rPr lang="en-US" dirty="0"/>
              <a:t>Vulkan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925601" y="4629543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ядра загружены равномерно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3DB69-AFFC-40AC-934B-ED72CAE4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8" y="1855419"/>
            <a:ext cx="1475610" cy="22579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F49E27-2A66-4084-8C04-F64541C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21" y="1834977"/>
            <a:ext cx="1523428" cy="2257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F6DF56-3903-4A7A-97F1-5913661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69" y="1815172"/>
            <a:ext cx="1554867" cy="2277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EAE6B-739A-4F4A-A0AE-9E06F976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06" y="1855419"/>
            <a:ext cx="1516526" cy="2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835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670</Words>
  <Application>Microsoft Office PowerPoint</Application>
  <PresentationFormat>Широкоэкранный</PresentationFormat>
  <Paragraphs>344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Аспект</vt:lpstr>
      <vt:lpstr>Дослідження часової ефективності відображення  комп`ютерної графіки реального часу на багатоядерних системах з використанням OpenGL та Vulkan API</vt:lpstr>
      <vt:lpstr>Компьютерной графики реального времени</vt:lpstr>
      <vt:lpstr>Где используется  </vt:lpstr>
      <vt:lpstr>OpenGL </vt:lpstr>
      <vt:lpstr>Vulkan API</vt:lpstr>
      <vt:lpstr>Vulkan API</vt:lpstr>
      <vt:lpstr>Vulkan API</vt:lpstr>
      <vt:lpstr>Загрузка ядер openGL</vt:lpstr>
      <vt:lpstr>Загрузка ядер Vulkan</vt:lpstr>
      <vt:lpstr>Изменение FPS с увеличением ядер простые модели</vt:lpstr>
      <vt:lpstr>Изменение FPS с увеличением ядер сложные модели</vt:lpstr>
      <vt:lpstr>Изменение GPU памяти с увеличением ядер простые модели</vt:lpstr>
      <vt:lpstr>Изменение GPU памяти с увеличением ядер сложные модели</vt:lpstr>
      <vt:lpstr>Изменение RAM памяти с увеличением ядер простые модели</vt:lpstr>
      <vt:lpstr>Изменение RAM памяти с увеличением ядер сложные модели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часової ефективності відображення  комп`ютерної графіки реального часу на багатоядерних системах з використанням OpenGL та Vulkan API</dc:title>
  <dc:creator>Ilya Polischuk</dc:creator>
  <cp:lastModifiedBy>Ilya Polischuk</cp:lastModifiedBy>
  <cp:revision>15</cp:revision>
  <dcterms:created xsi:type="dcterms:W3CDTF">2020-09-23T07:39:02Z</dcterms:created>
  <dcterms:modified xsi:type="dcterms:W3CDTF">2020-11-22T22:02:30Z</dcterms:modified>
</cp:coreProperties>
</file>