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-662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qwe.wiki/wiki/Computer_animation" TargetMode="External"/><Relationship Id="rId2" Type="http://schemas.openxmlformats.org/officeDocument/2006/relationships/hyperlink" Target="https://ru.qwe.wiki/wiki/Game_physi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B13A7-30B1-4E50-89A9-3C988501F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2800" dirty="0"/>
              <a:t>Дослідження часової ефективності відображення  комп`ютерної графіки реального часу на багатоядерних системах з використанням </a:t>
            </a:r>
            <a:r>
              <a:rPr lang="en-US" sz="2800" dirty="0"/>
              <a:t>OpenGL </a:t>
            </a:r>
            <a:r>
              <a:rPr lang="uk-UA" sz="2800" dirty="0"/>
              <a:t>та </a:t>
            </a:r>
            <a:r>
              <a:rPr lang="en-US" sz="2800" dirty="0"/>
              <a:t>Vulkan API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7887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0108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Изменение </a:t>
            </a:r>
            <a:r>
              <a:rPr lang="en-US" dirty="0"/>
              <a:t>FPS </a:t>
            </a:r>
            <a:r>
              <a:rPr lang="ru-RU" dirty="0"/>
              <a:t>с увеличением ядер</a:t>
            </a:r>
            <a:br>
              <a:rPr lang="ru-RU" dirty="0"/>
            </a:br>
            <a:r>
              <a:rPr lang="ru-RU" sz="1800" dirty="0"/>
              <a:t>простые модели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1CEA33-E047-4E6A-A2C8-C9EAF1805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7" y="2148977"/>
            <a:ext cx="3104431" cy="1891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F56375-786F-4775-9977-7ACA2A4A9BE2}"/>
              </a:ext>
            </a:extLst>
          </p:cNvPr>
          <p:cNvSpPr txBox="1"/>
          <p:nvPr/>
        </p:nvSpPr>
        <p:spPr>
          <a:xfrm>
            <a:off x="1149178" y="16709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 моделей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2C2507B8-156D-4731-977C-520C904B7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76193"/>
              </p:ext>
            </p:extLst>
          </p:nvPr>
        </p:nvGraphicFramePr>
        <p:xfrm>
          <a:off x="1315994" y="4324040"/>
          <a:ext cx="749299" cy="140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574">
                  <a:extLst>
                    <a:ext uri="{9D8B030D-6E8A-4147-A177-3AD203B41FA5}">
                      <a16:colId xmlns:a16="http://schemas.microsoft.com/office/drawing/2014/main" val="3264306447"/>
                    </a:ext>
                  </a:extLst>
                </a:gridCol>
                <a:gridCol w="380725">
                  <a:extLst>
                    <a:ext uri="{9D8B030D-6E8A-4147-A177-3AD203B41FA5}">
                      <a16:colId xmlns:a16="http://schemas.microsoft.com/office/drawing/2014/main" val="810324712"/>
                    </a:ext>
                  </a:extLst>
                </a:gridCol>
              </a:tblGrid>
              <a:tr h="5467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45%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0826670"/>
                  </a:ext>
                </a:extLst>
              </a:tr>
              <a:tr h="5467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43%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742868"/>
                  </a:ext>
                </a:extLst>
              </a:tr>
              <a:tr h="5467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5051256"/>
                  </a:ext>
                </a:extLst>
              </a:tr>
              <a:tr h="5467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40%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5056769"/>
                  </a:ext>
                </a:extLst>
              </a:tr>
              <a:tr h="5467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37%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8751542"/>
                  </a:ext>
                </a:extLst>
              </a:tr>
              <a:tr h="5467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35%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6601604"/>
                  </a:ext>
                </a:extLst>
              </a:tr>
              <a:tr h="5818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31%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1638385"/>
                  </a:ext>
                </a:extLst>
              </a:tr>
              <a:tr h="5467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42%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296705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C434593-B4FF-4219-8910-56DC79B41985}"/>
              </a:ext>
            </a:extLst>
          </p:cNvPr>
          <p:cNvSpPr txBox="1"/>
          <p:nvPr/>
        </p:nvSpPr>
        <p:spPr>
          <a:xfrm>
            <a:off x="4081849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100 моделей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660274-3574-4AB8-A0C7-8A7C932B9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818" y="2166097"/>
            <a:ext cx="3104432" cy="18574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E36607-CE9C-4987-A885-5043340FDA0F}"/>
              </a:ext>
            </a:extLst>
          </p:cNvPr>
          <p:cNvSpPr txBox="1"/>
          <p:nvPr/>
        </p:nvSpPr>
        <p:spPr>
          <a:xfrm>
            <a:off x="7274012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  <a:r>
              <a:rPr lang="ru-RU" dirty="0"/>
              <a:t> моделей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10A6F57-87ED-4C3E-A864-6D26C1AE2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642" y="2237890"/>
            <a:ext cx="2971634" cy="1797155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7D3D6E78-D84D-4452-AAFE-7D1CD31FA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13865"/>
              </p:ext>
            </p:extLst>
          </p:nvPr>
        </p:nvGraphicFramePr>
        <p:xfrm>
          <a:off x="4483485" y="4304680"/>
          <a:ext cx="749299" cy="140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574">
                  <a:extLst>
                    <a:ext uri="{9D8B030D-6E8A-4147-A177-3AD203B41FA5}">
                      <a16:colId xmlns:a16="http://schemas.microsoft.com/office/drawing/2014/main" val="1808857133"/>
                    </a:ext>
                  </a:extLst>
                </a:gridCol>
                <a:gridCol w="380725">
                  <a:extLst>
                    <a:ext uri="{9D8B030D-6E8A-4147-A177-3AD203B41FA5}">
                      <a16:colId xmlns:a16="http://schemas.microsoft.com/office/drawing/2014/main" val="3645427117"/>
                    </a:ext>
                  </a:extLst>
                </a:gridCol>
              </a:tblGrid>
              <a:tr h="17423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896235"/>
                  </a:ext>
                </a:extLst>
              </a:tr>
              <a:tr h="17423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107%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6484983"/>
                  </a:ext>
                </a:extLst>
              </a:tr>
              <a:tr h="17423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9169981"/>
                  </a:ext>
                </a:extLst>
              </a:tr>
              <a:tr h="17423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97%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3601425"/>
                  </a:ext>
                </a:extLst>
              </a:tr>
              <a:tr h="17423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83%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0175104"/>
                  </a:ext>
                </a:extLst>
              </a:tr>
              <a:tr h="17423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71%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6939347"/>
                  </a:ext>
                </a:extLst>
              </a:tr>
              <a:tr h="17423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54%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5400669"/>
                  </a:ext>
                </a:extLst>
              </a:tr>
              <a:tr h="17423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87%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7304507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7C165D1C-31FA-48AC-961F-194115C35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79403"/>
              </p:ext>
            </p:extLst>
          </p:nvPr>
        </p:nvGraphicFramePr>
        <p:xfrm>
          <a:off x="7527424" y="4385000"/>
          <a:ext cx="904069" cy="134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704">
                  <a:extLst>
                    <a:ext uri="{9D8B030D-6E8A-4147-A177-3AD203B41FA5}">
                      <a16:colId xmlns:a16="http://schemas.microsoft.com/office/drawing/2014/main" val="3226662118"/>
                    </a:ext>
                  </a:extLst>
                </a:gridCol>
                <a:gridCol w="459365">
                  <a:extLst>
                    <a:ext uri="{9D8B030D-6E8A-4147-A177-3AD203B41FA5}">
                      <a16:colId xmlns:a16="http://schemas.microsoft.com/office/drawing/2014/main" val="448569879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829824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4536857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109%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01191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94%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3823847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8319065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982154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059118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79%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5222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13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Изменение </a:t>
            </a:r>
            <a:r>
              <a:rPr lang="en-US" dirty="0"/>
              <a:t>FPS </a:t>
            </a:r>
            <a:r>
              <a:rPr lang="ru-RU" dirty="0"/>
              <a:t>с увеличением ядер</a:t>
            </a:r>
            <a:br>
              <a:rPr lang="ru-RU" dirty="0"/>
            </a:br>
            <a:r>
              <a:rPr lang="ru-RU" sz="1800" dirty="0"/>
              <a:t>сложные модели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56375-786F-4775-9977-7ACA2A4A9BE2}"/>
              </a:ext>
            </a:extLst>
          </p:cNvPr>
          <p:cNvSpPr txBox="1"/>
          <p:nvPr/>
        </p:nvSpPr>
        <p:spPr>
          <a:xfrm>
            <a:off x="1149178" y="16709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 моделей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34593-B4FF-4219-8910-56DC79B41985}"/>
              </a:ext>
            </a:extLst>
          </p:cNvPr>
          <p:cNvSpPr txBox="1"/>
          <p:nvPr/>
        </p:nvSpPr>
        <p:spPr>
          <a:xfrm>
            <a:off x="4081849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100 моделей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36607-CE9C-4987-A885-5043340FDA0F}"/>
              </a:ext>
            </a:extLst>
          </p:cNvPr>
          <p:cNvSpPr txBox="1"/>
          <p:nvPr/>
        </p:nvSpPr>
        <p:spPr>
          <a:xfrm>
            <a:off x="7274012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  <a:r>
              <a:rPr lang="ru-RU" dirty="0"/>
              <a:t> моделей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28CB6F-71CE-4DC9-8677-C1AE43C0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2" y="2104538"/>
            <a:ext cx="3051990" cy="185017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596BB1-985F-479F-A77C-60954506F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2203328"/>
            <a:ext cx="2861365" cy="16828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0C1F41-AD93-4E8D-810E-CA0A309A0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637" y="2270393"/>
            <a:ext cx="2861365" cy="1684315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42193D6-435F-40E0-B1B9-8601B6184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21287"/>
              </p:ext>
            </p:extLst>
          </p:nvPr>
        </p:nvGraphicFramePr>
        <p:xfrm>
          <a:off x="1226775" y="4388338"/>
          <a:ext cx="826363" cy="1492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27">
                  <a:extLst>
                    <a:ext uri="{9D8B030D-6E8A-4147-A177-3AD203B41FA5}">
                      <a16:colId xmlns:a16="http://schemas.microsoft.com/office/drawing/2014/main" val="3940739685"/>
                    </a:ext>
                  </a:extLst>
                </a:gridCol>
                <a:gridCol w="436136">
                  <a:extLst>
                    <a:ext uri="{9D8B030D-6E8A-4147-A177-3AD203B41FA5}">
                      <a16:colId xmlns:a16="http://schemas.microsoft.com/office/drawing/2014/main" val="2218967608"/>
                    </a:ext>
                  </a:extLst>
                </a:gridCol>
              </a:tblGrid>
              <a:tr h="18659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151%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1917140"/>
                  </a:ext>
                </a:extLst>
              </a:tr>
              <a:tr h="18659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153%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2312134"/>
                  </a:ext>
                </a:extLst>
              </a:tr>
              <a:tr h="18659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158%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2656233"/>
                  </a:ext>
                </a:extLst>
              </a:tr>
              <a:tr h="18659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9874143"/>
                  </a:ext>
                </a:extLst>
              </a:tr>
              <a:tr h="18659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133%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1509475"/>
                  </a:ext>
                </a:extLst>
              </a:tr>
              <a:tr h="18659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7894387"/>
                  </a:ext>
                </a:extLst>
              </a:tr>
              <a:tr h="18659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063196"/>
                  </a:ext>
                </a:extLst>
              </a:tr>
              <a:tr h="18659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12%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473841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4A040370-117D-4DB9-A3B7-E68AF8CF1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05459"/>
              </p:ext>
            </p:extLst>
          </p:nvPr>
        </p:nvGraphicFramePr>
        <p:xfrm>
          <a:off x="4341465" y="4418619"/>
          <a:ext cx="826363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27">
                  <a:extLst>
                    <a:ext uri="{9D8B030D-6E8A-4147-A177-3AD203B41FA5}">
                      <a16:colId xmlns:a16="http://schemas.microsoft.com/office/drawing/2014/main" val="1456821789"/>
                    </a:ext>
                  </a:extLst>
                </a:gridCol>
                <a:gridCol w="436136">
                  <a:extLst>
                    <a:ext uri="{9D8B030D-6E8A-4147-A177-3AD203B41FA5}">
                      <a16:colId xmlns:a16="http://schemas.microsoft.com/office/drawing/2014/main" val="94266402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386%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80962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311%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753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260%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7697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228%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8820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9915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4740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00773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1392941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127AC5B3-A960-48EB-BE48-DC248D338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21849"/>
              </p:ext>
            </p:extLst>
          </p:nvPr>
        </p:nvGraphicFramePr>
        <p:xfrm>
          <a:off x="7678042" y="4388338"/>
          <a:ext cx="826363" cy="151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27">
                  <a:extLst>
                    <a:ext uri="{9D8B030D-6E8A-4147-A177-3AD203B41FA5}">
                      <a16:colId xmlns:a16="http://schemas.microsoft.com/office/drawing/2014/main" val="375460068"/>
                    </a:ext>
                  </a:extLst>
                </a:gridCol>
                <a:gridCol w="436136">
                  <a:extLst>
                    <a:ext uri="{9D8B030D-6E8A-4147-A177-3AD203B41FA5}">
                      <a16:colId xmlns:a16="http://schemas.microsoft.com/office/drawing/2014/main" val="2360831281"/>
                    </a:ext>
                  </a:extLst>
                </a:gridCol>
              </a:tblGrid>
              <a:tr h="189253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351%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931940"/>
                  </a:ext>
                </a:extLst>
              </a:tr>
              <a:tr h="189253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299%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0915694"/>
                  </a:ext>
                </a:extLst>
              </a:tr>
              <a:tr h="189253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1772215"/>
                  </a:ext>
                </a:extLst>
              </a:tr>
              <a:tr h="189253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219%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786040"/>
                  </a:ext>
                </a:extLst>
              </a:tr>
              <a:tr h="189253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179%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0774471"/>
                  </a:ext>
                </a:extLst>
              </a:tr>
              <a:tr h="189253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6497999"/>
                  </a:ext>
                </a:extLst>
              </a:tr>
              <a:tr h="189253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3111800"/>
                  </a:ext>
                </a:extLst>
              </a:tr>
              <a:tr h="189253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-1%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649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61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Изменение </a:t>
            </a:r>
            <a:r>
              <a:rPr lang="en-US" dirty="0"/>
              <a:t>GPU </a:t>
            </a:r>
            <a:r>
              <a:rPr lang="ru-RU" dirty="0"/>
              <a:t>памяти</a:t>
            </a:r>
            <a:r>
              <a:rPr lang="en-US" dirty="0"/>
              <a:t> </a:t>
            </a:r>
            <a:r>
              <a:rPr lang="ru-RU" dirty="0"/>
              <a:t>с увеличением ядер</a:t>
            </a:r>
            <a:br>
              <a:rPr lang="ru-RU" dirty="0"/>
            </a:br>
            <a:r>
              <a:rPr lang="ru-RU" sz="1800" dirty="0"/>
              <a:t>простые модели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56375-786F-4775-9977-7ACA2A4A9BE2}"/>
              </a:ext>
            </a:extLst>
          </p:cNvPr>
          <p:cNvSpPr txBox="1"/>
          <p:nvPr/>
        </p:nvSpPr>
        <p:spPr>
          <a:xfrm>
            <a:off x="1149178" y="16709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 моделей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34593-B4FF-4219-8910-56DC79B41985}"/>
              </a:ext>
            </a:extLst>
          </p:cNvPr>
          <p:cNvSpPr txBox="1"/>
          <p:nvPr/>
        </p:nvSpPr>
        <p:spPr>
          <a:xfrm>
            <a:off x="4081849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100 моделей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36607-CE9C-4987-A885-5043340FDA0F}"/>
              </a:ext>
            </a:extLst>
          </p:cNvPr>
          <p:cNvSpPr txBox="1"/>
          <p:nvPr/>
        </p:nvSpPr>
        <p:spPr>
          <a:xfrm>
            <a:off x="7274012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  <a:r>
              <a:rPr lang="ru-RU" dirty="0"/>
              <a:t> моделей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BCE00E-70BD-40A5-BE41-6AC6C35A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1" y="2177609"/>
            <a:ext cx="2861365" cy="17343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4078974-EEF6-4FC7-A504-E644699A2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89" y="2177609"/>
            <a:ext cx="2861365" cy="17510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0E45B6-CFFD-45E9-86F7-E16B74E50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509" y="2264983"/>
            <a:ext cx="2733908" cy="1646933"/>
          </a:xfrm>
          <a:prstGeom prst="rect">
            <a:avLst/>
          </a:prstGeom>
        </p:spPr>
      </p:pic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83A37BFF-715C-4E8B-AF2B-B8D129C86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07759"/>
              </p:ext>
            </p:extLst>
          </p:nvPr>
        </p:nvGraphicFramePr>
        <p:xfrm>
          <a:off x="1366792" y="4448687"/>
          <a:ext cx="826701" cy="1646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648">
                  <a:extLst>
                    <a:ext uri="{9D8B030D-6E8A-4147-A177-3AD203B41FA5}">
                      <a16:colId xmlns:a16="http://schemas.microsoft.com/office/drawing/2014/main" val="1800579871"/>
                    </a:ext>
                  </a:extLst>
                </a:gridCol>
                <a:gridCol w="420053">
                  <a:extLst>
                    <a:ext uri="{9D8B030D-6E8A-4147-A177-3AD203B41FA5}">
                      <a16:colId xmlns:a16="http://schemas.microsoft.com/office/drawing/2014/main" val="2684409397"/>
                    </a:ext>
                  </a:extLst>
                </a:gridCol>
              </a:tblGrid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73090100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5050279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74831107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8192200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41279991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1616237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2642818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25%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76221011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4977642D-0766-42D3-98F1-13BCA7F3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364410"/>
              </p:ext>
            </p:extLst>
          </p:nvPr>
        </p:nvGraphicFramePr>
        <p:xfrm>
          <a:off x="4643695" y="4448686"/>
          <a:ext cx="872396" cy="1646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125">
                  <a:extLst>
                    <a:ext uri="{9D8B030D-6E8A-4147-A177-3AD203B41FA5}">
                      <a16:colId xmlns:a16="http://schemas.microsoft.com/office/drawing/2014/main" val="2421725909"/>
                    </a:ext>
                  </a:extLst>
                </a:gridCol>
                <a:gridCol w="443271">
                  <a:extLst>
                    <a:ext uri="{9D8B030D-6E8A-4147-A177-3AD203B41FA5}">
                      <a16:colId xmlns:a16="http://schemas.microsoft.com/office/drawing/2014/main" val="3571924350"/>
                    </a:ext>
                  </a:extLst>
                </a:gridCol>
              </a:tblGrid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80953106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1358962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40304685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16045680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7760513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4365267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5171260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32%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1774780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56AF046E-C311-4E27-82F5-5BE34DD76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55163"/>
              </p:ext>
            </p:extLst>
          </p:nvPr>
        </p:nvGraphicFramePr>
        <p:xfrm>
          <a:off x="7751419" y="4448686"/>
          <a:ext cx="872396" cy="1646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124">
                  <a:extLst>
                    <a:ext uri="{9D8B030D-6E8A-4147-A177-3AD203B41FA5}">
                      <a16:colId xmlns:a16="http://schemas.microsoft.com/office/drawing/2014/main" val="3802044940"/>
                    </a:ext>
                  </a:extLst>
                </a:gridCol>
                <a:gridCol w="443272">
                  <a:extLst>
                    <a:ext uri="{9D8B030D-6E8A-4147-A177-3AD203B41FA5}">
                      <a16:colId xmlns:a16="http://schemas.microsoft.com/office/drawing/2014/main" val="3599292874"/>
                    </a:ext>
                  </a:extLst>
                </a:gridCol>
              </a:tblGrid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87261343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3660451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4600810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6680652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04894911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54595168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2933581"/>
                  </a:ext>
                </a:extLst>
              </a:tr>
              <a:tr h="2058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32%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4046333"/>
                  </a:ext>
                </a:extLst>
              </a:tr>
            </a:tbl>
          </a:graphicData>
        </a:graphic>
      </p:graphicFrame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258E40F-608D-4746-BB34-25CEC4DBCD43}"/>
              </a:ext>
            </a:extLst>
          </p:cNvPr>
          <p:cNvSpPr/>
          <p:nvPr/>
        </p:nvSpPr>
        <p:spPr>
          <a:xfrm>
            <a:off x="1212333" y="6263061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19 мегабайт</a:t>
            </a:r>
            <a:r>
              <a:rPr lang="ru-RU" dirty="0"/>
              <a:t> 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29EC6F5-94DD-4B45-BB13-C93B0F0AA8C5}"/>
              </a:ext>
            </a:extLst>
          </p:cNvPr>
          <p:cNvSpPr/>
          <p:nvPr/>
        </p:nvSpPr>
        <p:spPr>
          <a:xfrm>
            <a:off x="4348889" y="6246309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25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мегабайт</a:t>
            </a:r>
            <a:r>
              <a:rPr lang="ru-RU" dirty="0"/>
              <a:t>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30F57FD-5327-44FC-9CB6-9C2A6706E2B4}"/>
              </a:ext>
            </a:extLst>
          </p:cNvPr>
          <p:cNvSpPr/>
          <p:nvPr/>
        </p:nvSpPr>
        <p:spPr>
          <a:xfrm>
            <a:off x="7274012" y="6246309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25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мегабайт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132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Изменение </a:t>
            </a:r>
            <a:r>
              <a:rPr lang="en-US" dirty="0"/>
              <a:t>GPU </a:t>
            </a:r>
            <a:r>
              <a:rPr lang="ru-RU" dirty="0"/>
              <a:t>памяти</a:t>
            </a:r>
            <a:r>
              <a:rPr lang="en-US" dirty="0"/>
              <a:t> </a:t>
            </a:r>
            <a:r>
              <a:rPr lang="ru-RU" dirty="0"/>
              <a:t>с увеличением ядер</a:t>
            </a:r>
            <a:br>
              <a:rPr lang="ru-RU" dirty="0"/>
            </a:br>
            <a:r>
              <a:rPr lang="ru-RU" sz="1800" dirty="0"/>
              <a:t>сложные модели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56375-786F-4775-9977-7ACA2A4A9BE2}"/>
              </a:ext>
            </a:extLst>
          </p:cNvPr>
          <p:cNvSpPr txBox="1"/>
          <p:nvPr/>
        </p:nvSpPr>
        <p:spPr>
          <a:xfrm>
            <a:off x="1149178" y="16709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 моделей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34593-B4FF-4219-8910-56DC79B41985}"/>
              </a:ext>
            </a:extLst>
          </p:cNvPr>
          <p:cNvSpPr txBox="1"/>
          <p:nvPr/>
        </p:nvSpPr>
        <p:spPr>
          <a:xfrm>
            <a:off x="4081849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100 моделей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36607-CE9C-4987-A885-5043340FDA0F}"/>
              </a:ext>
            </a:extLst>
          </p:cNvPr>
          <p:cNvSpPr txBox="1"/>
          <p:nvPr/>
        </p:nvSpPr>
        <p:spPr>
          <a:xfrm>
            <a:off x="7274012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  <a:r>
              <a:rPr lang="ru-RU" dirty="0"/>
              <a:t> моделей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258E40F-608D-4746-BB34-25CEC4DBCD43}"/>
              </a:ext>
            </a:extLst>
          </p:cNvPr>
          <p:cNvSpPr/>
          <p:nvPr/>
        </p:nvSpPr>
        <p:spPr>
          <a:xfrm>
            <a:off x="1052580" y="6081438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18 мегабайт</a:t>
            </a:r>
            <a:r>
              <a:rPr lang="ru-RU" dirty="0"/>
              <a:t> 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29EC6F5-94DD-4B45-BB13-C93B0F0AA8C5}"/>
              </a:ext>
            </a:extLst>
          </p:cNvPr>
          <p:cNvSpPr/>
          <p:nvPr/>
        </p:nvSpPr>
        <p:spPr>
          <a:xfrm>
            <a:off x="4365599" y="6061611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18 мегабайт</a:t>
            </a:r>
            <a:r>
              <a:rPr lang="ru-RU" dirty="0"/>
              <a:t>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30F57FD-5327-44FC-9CB6-9C2A6706E2B4}"/>
              </a:ext>
            </a:extLst>
          </p:cNvPr>
          <p:cNvSpPr/>
          <p:nvPr/>
        </p:nvSpPr>
        <p:spPr>
          <a:xfrm>
            <a:off x="7434395" y="6047905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17 мегабайт</a:t>
            </a:r>
            <a:r>
              <a:rPr lang="ru-RU" dirty="0"/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1C4404-1655-469D-A2CA-7392158A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74" y="2289163"/>
            <a:ext cx="3161398" cy="186248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498F98-4157-408E-A0E2-69F2CC42A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623" y="2255629"/>
            <a:ext cx="3252995" cy="19295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44071F-2607-4649-923B-A153B0A2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293" y="2402850"/>
            <a:ext cx="2790825" cy="1782333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D86F86B-005E-4E98-95D5-FF1FD070D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44754"/>
              </p:ext>
            </p:extLst>
          </p:nvPr>
        </p:nvGraphicFramePr>
        <p:xfrm>
          <a:off x="1285102" y="4289860"/>
          <a:ext cx="992659" cy="1653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756">
                  <a:extLst>
                    <a:ext uri="{9D8B030D-6E8A-4147-A177-3AD203B41FA5}">
                      <a16:colId xmlns:a16="http://schemas.microsoft.com/office/drawing/2014/main" val="202574220"/>
                    </a:ext>
                  </a:extLst>
                </a:gridCol>
                <a:gridCol w="523903">
                  <a:extLst>
                    <a:ext uri="{9D8B030D-6E8A-4147-A177-3AD203B41FA5}">
                      <a16:colId xmlns:a16="http://schemas.microsoft.com/office/drawing/2014/main" val="2174429346"/>
                    </a:ext>
                  </a:extLst>
                </a:gridCol>
              </a:tblGrid>
              <a:tr h="20667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5709033"/>
                  </a:ext>
                </a:extLst>
              </a:tr>
              <a:tr h="20667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2403860"/>
                  </a:ext>
                </a:extLst>
              </a:tr>
              <a:tr h="20667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2312959"/>
                  </a:ext>
                </a:extLst>
              </a:tr>
              <a:tr h="20667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9088938"/>
                  </a:ext>
                </a:extLst>
              </a:tr>
              <a:tr h="20667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020943"/>
                  </a:ext>
                </a:extLst>
              </a:tr>
              <a:tr h="20667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5765055"/>
                  </a:ext>
                </a:extLst>
              </a:tr>
              <a:tr h="20667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9140308"/>
                  </a:ext>
                </a:extLst>
              </a:tr>
              <a:tr h="20667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4275203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38D94FCB-540A-4255-B9A8-29AB522C0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8767"/>
              </p:ext>
            </p:extLst>
          </p:nvPr>
        </p:nvGraphicFramePr>
        <p:xfrm>
          <a:off x="4742814" y="4333108"/>
          <a:ext cx="794950" cy="1566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5393">
                  <a:extLst>
                    <a:ext uri="{9D8B030D-6E8A-4147-A177-3AD203B41FA5}">
                      <a16:colId xmlns:a16="http://schemas.microsoft.com/office/drawing/2014/main" val="1924091061"/>
                    </a:ext>
                  </a:extLst>
                </a:gridCol>
                <a:gridCol w="419557">
                  <a:extLst>
                    <a:ext uri="{9D8B030D-6E8A-4147-A177-3AD203B41FA5}">
                      <a16:colId xmlns:a16="http://schemas.microsoft.com/office/drawing/2014/main" val="968942455"/>
                    </a:ext>
                  </a:extLst>
                </a:gridCol>
              </a:tblGrid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71599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4966919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4%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2871812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7574650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0417441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1261496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4446403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4%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4424996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0CB1EEAF-9463-45D3-A781-AF4F739B0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42518"/>
              </p:ext>
            </p:extLst>
          </p:nvPr>
        </p:nvGraphicFramePr>
        <p:xfrm>
          <a:off x="7859664" y="4333108"/>
          <a:ext cx="834082" cy="1566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872">
                  <a:extLst>
                    <a:ext uri="{9D8B030D-6E8A-4147-A177-3AD203B41FA5}">
                      <a16:colId xmlns:a16="http://schemas.microsoft.com/office/drawing/2014/main" val="191775565"/>
                    </a:ext>
                  </a:extLst>
                </a:gridCol>
                <a:gridCol w="440210">
                  <a:extLst>
                    <a:ext uri="{9D8B030D-6E8A-4147-A177-3AD203B41FA5}">
                      <a16:colId xmlns:a16="http://schemas.microsoft.com/office/drawing/2014/main" val="2063228961"/>
                    </a:ext>
                  </a:extLst>
                </a:gridCol>
              </a:tblGrid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9303029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3093924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8297571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3675649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9711414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4683315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4522668"/>
                  </a:ext>
                </a:extLst>
              </a:tr>
              <a:tr h="195859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267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33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Изменение </a:t>
            </a:r>
            <a:r>
              <a:rPr lang="en-US" dirty="0"/>
              <a:t>RAM </a:t>
            </a:r>
            <a:r>
              <a:rPr lang="ru-RU" dirty="0"/>
              <a:t>памяти</a:t>
            </a:r>
            <a:r>
              <a:rPr lang="en-US" dirty="0"/>
              <a:t> </a:t>
            </a:r>
            <a:r>
              <a:rPr lang="ru-RU" dirty="0"/>
              <a:t>с увеличением ядер</a:t>
            </a:r>
            <a:br>
              <a:rPr lang="ru-RU" dirty="0"/>
            </a:br>
            <a:r>
              <a:rPr lang="ru-RU" sz="1800" dirty="0"/>
              <a:t>простые модели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56375-786F-4775-9977-7ACA2A4A9BE2}"/>
              </a:ext>
            </a:extLst>
          </p:cNvPr>
          <p:cNvSpPr txBox="1"/>
          <p:nvPr/>
        </p:nvSpPr>
        <p:spPr>
          <a:xfrm>
            <a:off x="1149178" y="16709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 моделей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34593-B4FF-4219-8910-56DC79B41985}"/>
              </a:ext>
            </a:extLst>
          </p:cNvPr>
          <p:cNvSpPr txBox="1"/>
          <p:nvPr/>
        </p:nvSpPr>
        <p:spPr>
          <a:xfrm>
            <a:off x="4081849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100 моделей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36607-CE9C-4987-A885-5043340FDA0F}"/>
              </a:ext>
            </a:extLst>
          </p:cNvPr>
          <p:cNvSpPr txBox="1"/>
          <p:nvPr/>
        </p:nvSpPr>
        <p:spPr>
          <a:xfrm>
            <a:off x="7274012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  <a:r>
              <a:rPr lang="ru-RU" dirty="0"/>
              <a:t> моделей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258E40F-608D-4746-BB34-25CEC4DBCD43}"/>
              </a:ext>
            </a:extLst>
          </p:cNvPr>
          <p:cNvSpPr/>
          <p:nvPr/>
        </p:nvSpPr>
        <p:spPr>
          <a:xfrm>
            <a:off x="1052580" y="6081438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20 мегабайт</a:t>
            </a:r>
            <a:r>
              <a:rPr lang="ru-RU" dirty="0"/>
              <a:t> 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29EC6F5-94DD-4B45-BB13-C93B0F0AA8C5}"/>
              </a:ext>
            </a:extLst>
          </p:cNvPr>
          <p:cNvSpPr/>
          <p:nvPr/>
        </p:nvSpPr>
        <p:spPr>
          <a:xfrm>
            <a:off x="4365599" y="6061611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35 мегабайт</a:t>
            </a:r>
            <a:r>
              <a:rPr lang="ru-RU" dirty="0"/>
              <a:t>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30F57FD-5327-44FC-9CB6-9C2A6706E2B4}"/>
              </a:ext>
            </a:extLst>
          </p:cNvPr>
          <p:cNvSpPr/>
          <p:nvPr/>
        </p:nvSpPr>
        <p:spPr>
          <a:xfrm>
            <a:off x="7434395" y="6047905"/>
            <a:ext cx="1729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42 мегабайта</a:t>
            </a:r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836A11-12C8-45CA-A9A3-8ECEA401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0" y="2178450"/>
            <a:ext cx="3142441" cy="18268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F4F3C9-B482-4416-B6D8-200944C3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537" y="2134744"/>
            <a:ext cx="3238708" cy="19142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6C6A31-9B72-44F1-9994-363DCB6CB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61" y="2129783"/>
            <a:ext cx="3267493" cy="1914289"/>
          </a:xfrm>
          <a:prstGeom prst="rect">
            <a:avLst/>
          </a:prstGeom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EB12207D-0DA4-4900-999D-0D4169E33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27692"/>
              </p:ext>
            </p:extLst>
          </p:nvPr>
        </p:nvGraphicFramePr>
        <p:xfrm>
          <a:off x="1472733" y="4092739"/>
          <a:ext cx="721669" cy="1914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983">
                  <a:extLst>
                    <a:ext uri="{9D8B030D-6E8A-4147-A177-3AD203B41FA5}">
                      <a16:colId xmlns:a16="http://schemas.microsoft.com/office/drawing/2014/main" val="226504178"/>
                    </a:ext>
                  </a:extLst>
                </a:gridCol>
                <a:gridCol w="366686">
                  <a:extLst>
                    <a:ext uri="{9D8B030D-6E8A-4147-A177-3AD203B41FA5}">
                      <a16:colId xmlns:a16="http://schemas.microsoft.com/office/drawing/2014/main" val="1178420916"/>
                    </a:ext>
                  </a:extLst>
                </a:gridCol>
              </a:tblGrid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38821291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2216953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5201301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09667100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1272240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36326524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397734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56%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8672530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CCEC58E3-ED60-478F-90E3-BBBD1D448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27539"/>
              </p:ext>
            </p:extLst>
          </p:nvPr>
        </p:nvGraphicFramePr>
        <p:xfrm>
          <a:off x="4792432" y="4092739"/>
          <a:ext cx="764918" cy="1914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257">
                  <a:extLst>
                    <a:ext uri="{9D8B030D-6E8A-4147-A177-3AD203B41FA5}">
                      <a16:colId xmlns:a16="http://schemas.microsoft.com/office/drawing/2014/main" val="2611742103"/>
                    </a:ext>
                  </a:extLst>
                </a:gridCol>
                <a:gridCol w="388661">
                  <a:extLst>
                    <a:ext uri="{9D8B030D-6E8A-4147-A177-3AD203B41FA5}">
                      <a16:colId xmlns:a16="http://schemas.microsoft.com/office/drawing/2014/main" val="2998994495"/>
                    </a:ext>
                  </a:extLst>
                </a:gridCol>
              </a:tblGrid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549251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730725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13757784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47215806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561075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0716709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30214360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78%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92221750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A4C1272C-7AF4-4BBF-8265-3FD184264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301517"/>
              </p:ext>
            </p:extLst>
          </p:nvPr>
        </p:nvGraphicFramePr>
        <p:xfrm>
          <a:off x="8056312" y="4133614"/>
          <a:ext cx="764918" cy="1892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257">
                  <a:extLst>
                    <a:ext uri="{9D8B030D-6E8A-4147-A177-3AD203B41FA5}">
                      <a16:colId xmlns:a16="http://schemas.microsoft.com/office/drawing/2014/main" val="4065260166"/>
                    </a:ext>
                  </a:extLst>
                </a:gridCol>
                <a:gridCol w="388661">
                  <a:extLst>
                    <a:ext uri="{9D8B030D-6E8A-4147-A177-3AD203B41FA5}">
                      <a16:colId xmlns:a16="http://schemas.microsoft.com/office/drawing/2014/main" val="3833975142"/>
                    </a:ext>
                  </a:extLst>
                </a:gridCol>
              </a:tblGrid>
              <a:tr h="236528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7403919"/>
                  </a:ext>
                </a:extLst>
              </a:tr>
              <a:tr h="236528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9631297"/>
                  </a:ext>
                </a:extLst>
              </a:tr>
              <a:tr h="236528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9335739"/>
                  </a:ext>
                </a:extLst>
              </a:tr>
              <a:tr h="236528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99%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9841700"/>
                  </a:ext>
                </a:extLst>
              </a:tr>
              <a:tr h="236528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89%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6163185"/>
                  </a:ext>
                </a:extLst>
              </a:tr>
              <a:tr h="236528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7644289"/>
                  </a:ext>
                </a:extLst>
              </a:tr>
              <a:tr h="236528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9356507"/>
                  </a:ext>
                </a:extLst>
              </a:tr>
              <a:tr h="236528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98%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326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9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Изменение </a:t>
            </a:r>
            <a:r>
              <a:rPr lang="en-US" dirty="0"/>
              <a:t>RAM </a:t>
            </a:r>
            <a:r>
              <a:rPr lang="ru-RU" dirty="0"/>
              <a:t>памяти</a:t>
            </a:r>
            <a:r>
              <a:rPr lang="en-US" dirty="0"/>
              <a:t> </a:t>
            </a:r>
            <a:r>
              <a:rPr lang="ru-RU" dirty="0"/>
              <a:t>с увеличением ядер</a:t>
            </a:r>
            <a:br>
              <a:rPr lang="ru-RU" dirty="0"/>
            </a:br>
            <a:r>
              <a:rPr lang="ru-RU" sz="1800" dirty="0"/>
              <a:t>сложные модели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56375-786F-4775-9977-7ACA2A4A9BE2}"/>
              </a:ext>
            </a:extLst>
          </p:cNvPr>
          <p:cNvSpPr txBox="1"/>
          <p:nvPr/>
        </p:nvSpPr>
        <p:spPr>
          <a:xfrm>
            <a:off x="1149178" y="16709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 моделей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34593-B4FF-4219-8910-56DC79B41985}"/>
              </a:ext>
            </a:extLst>
          </p:cNvPr>
          <p:cNvSpPr txBox="1"/>
          <p:nvPr/>
        </p:nvSpPr>
        <p:spPr>
          <a:xfrm>
            <a:off x="4081849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100 моделей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36607-CE9C-4987-A885-5043340FDA0F}"/>
              </a:ext>
            </a:extLst>
          </p:cNvPr>
          <p:cNvSpPr txBox="1"/>
          <p:nvPr/>
        </p:nvSpPr>
        <p:spPr>
          <a:xfrm>
            <a:off x="7274012" y="167090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  <a:r>
              <a:rPr lang="ru-RU" dirty="0"/>
              <a:t> моделей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258E40F-608D-4746-BB34-25CEC4DBCD43}"/>
              </a:ext>
            </a:extLst>
          </p:cNvPr>
          <p:cNvSpPr/>
          <p:nvPr/>
        </p:nvSpPr>
        <p:spPr>
          <a:xfrm>
            <a:off x="1052580" y="6081438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51 мегабайт</a:t>
            </a:r>
            <a:r>
              <a:rPr lang="ru-RU" dirty="0"/>
              <a:t> 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29EC6F5-94DD-4B45-BB13-C93B0F0AA8C5}"/>
              </a:ext>
            </a:extLst>
          </p:cNvPr>
          <p:cNvSpPr/>
          <p:nvPr/>
        </p:nvSpPr>
        <p:spPr>
          <a:xfrm>
            <a:off x="4365599" y="6061611"/>
            <a:ext cx="184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174 мегабайта</a:t>
            </a:r>
            <a:r>
              <a:rPr lang="ru-RU" dirty="0"/>
              <a:t>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30F57FD-5327-44FC-9CB6-9C2A6706E2B4}"/>
              </a:ext>
            </a:extLst>
          </p:cNvPr>
          <p:cNvSpPr/>
          <p:nvPr/>
        </p:nvSpPr>
        <p:spPr>
          <a:xfrm>
            <a:off x="7434395" y="6047905"/>
            <a:ext cx="173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218 мегабайт</a:t>
            </a:r>
            <a:r>
              <a:rPr lang="ru-RU" dirty="0"/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031CE7-2758-4212-BEA9-3F8D60EAC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9" y="2104535"/>
            <a:ext cx="2951303" cy="17507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7D0F66-3D62-49B1-BF3E-7888086D3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428" y="2135626"/>
            <a:ext cx="2951303" cy="17982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69D6D0-8B3A-4AD0-947D-8DCDD03C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227" y="2145172"/>
            <a:ext cx="3292567" cy="1710136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6FAB24A-91AB-44A7-9409-B68688323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56469"/>
              </p:ext>
            </p:extLst>
          </p:nvPr>
        </p:nvGraphicFramePr>
        <p:xfrm>
          <a:off x="1433383" y="4112143"/>
          <a:ext cx="659026" cy="1710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207">
                  <a:extLst>
                    <a:ext uri="{9D8B030D-6E8A-4147-A177-3AD203B41FA5}">
                      <a16:colId xmlns:a16="http://schemas.microsoft.com/office/drawing/2014/main" val="538162469"/>
                    </a:ext>
                  </a:extLst>
                </a:gridCol>
                <a:gridCol w="347819">
                  <a:extLst>
                    <a:ext uri="{9D8B030D-6E8A-4147-A177-3AD203B41FA5}">
                      <a16:colId xmlns:a16="http://schemas.microsoft.com/office/drawing/2014/main" val="2415077020"/>
                    </a:ext>
                  </a:extLst>
                </a:gridCol>
              </a:tblGrid>
              <a:tr h="2137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4075783"/>
                  </a:ext>
                </a:extLst>
              </a:tr>
              <a:tr h="2137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8539060"/>
                  </a:ext>
                </a:extLst>
              </a:tr>
              <a:tr h="2137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669433"/>
                  </a:ext>
                </a:extLst>
              </a:tr>
              <a:tr h="2137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5586061"/>
                  </a:ext>
                </a:extLst>
              </a:tr>
              <a:tr h="2137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9365060"/>
                  </a:ext>
                </a:extLst>
              </a:tr>
              <a:tr h="2137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9825655"/>
                  </a:ext>
                </a:extLst>
              </a:tr>
              <a:tr h="2137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29%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3052479"/>
                  </a:ext>
                </a:extLst>
              </a:tr>
              <a:tr h="213767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2909057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74A810E2-3A0B-482B-AA2C-E03F2DFE2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07738"/>
              </p:ext>
            </p:extLst>
          </p:nvPr>
        </p:nvGraphicFramePr>
        <p:xfrm>
          <a:off x="4754646" y="4112143"/>
          <a:ext cx="712773" cy="1652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587">
                  <a:extLst>
                    <a:ext uri="{9D8B030D-6E8A-4147-A177-3AD203B41FA5}">
                      <a16:colId xmlns:a16="http://schemas.microsoft.com/office/drawing/2014/main" val="4119347796"/>
                    </a:ext>
                  </a:extLst>
                </a:gridCol>
                <a:gridCol w="376186">
                  <a:extLst>
                    <a:ext uri="{9D8B030D-6E8A-4147-A177-3AD203B41FA5}">
                      <a16:colId xmlns:a16="http://schemas.microsoft.com/office/drawing/2014/main" val="2350339848"/>
                    </a:ext>
                  </a:extLst>
                </a:gridCol>
              </a:tblGrid>
              <a:tr h="20653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486232"/>
                  </a:ext>
                </a:extLst>
              </a:tr>
              <a:tr h="20653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38%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2388357"/>
                  </a:ext>
                </a:extLst>
              </a:tr>
              <a:tr h="20653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5694506"/>
                  </a:ext>
                </a:extLst>
              </a:tr>
              <a:tr h="20653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7653098"/>
                  </a:ext>
                </a:extLst>
              </a:tr>
              <a:tr h="20653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6993917"/>
                  </a:ext>
                </a:extLst>
              </a:tr>
              <a:tr h="20653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6941408"/>
                  </a:ext>
                </a:extLst>
              </a:tr>
              <a:tr h="20653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5206135"/>
                  </a:ext>
                </a:extLst>
              </a:tr>
              <a:tr h="20653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32%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2263147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0DB0EEE5-3297-40C0-9EBE-A7699CB77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73143"/>
              </p:ext>
            </p:extLst>
          </p:nvPr>
        </p:nvGraphicFramePr>
        <p:xfrm>
          <a:off x="7942603" y="4082331"/>
          <a:ext cx="712774" cy="1682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588">
                  <a:extLst>
                    <a:ext uri="{9D8B030D-6E8A-4147-A177-3AD203B41FA5}">
                      <a16:colId xmlns:a16="http://schemas.microsoft.com/office/drawing/2014/main" val="3610126730"/>
                    </a:ext>
                  </a:extLst>
                </a:gridCol>
                <a:gridCol w="376186">
                  <a:extLst>
                    <a:ext uri="{9D8B030D-6E8A-4147-A177-3AD203B41FA5}">
                      <a16:colId xmlns:a16="http://schemas.microsoft.com/office/drawing/2014/main" val="3517283525"/>
                    </a:ext>
                  </a:extLst>
                </a:gridCol>
              </a:tblGrid>
              <a:tr h="21026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867769"/>
                  </a:ext>
                </a:extLst>
              </a:tr>
              <a:tr h="21026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420362"/>
                  </a:ext>
                </a:extLst>
              </a:tr>
              <a:tr h="21026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9871049"/>
                  </a:ext>
                </a:extLst>
              </a:tr>
              <a:tr h="21026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9519202"/>
                  </a:ext>
                </a:extLst>
              </a:tr>
              <a:tr h="21026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8266931"/>
                  </a:ext>
                </a:extLst>
              </a:tr>
              <a:tr h="21026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7478847"/>
                  </a:ext>
                </a:extLst>
              </a:tr>
              <a:tr h="21026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3421200"/>
                  </a:ext>
                </a:extLst>
              </a:tr>
              <a:tr h="21026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36%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640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25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BEB70-C6C0-4AFF-94FC-524F75EA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707" y="2561967"/>
            <a:ext cx="8596668" cy="13208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1335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7DBAA-DAC5-4057-BB0E-010C2B27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Компьютерной графики</a:t>
            </a:r>
            <a:r>
              <a:rPr lang="en-US" dirty="0"/>
              <a:t> </a:t>
            </a:r>
            <a:r>
              <a:rPr lang="ru-RU" dirty="0"/>
              <a:t>реального 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111A4-DA14-46D6-A49D-A08F47A6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компьютерной графики - генерировать компьютерные изображения или кадры </a:t>
            </a:r>
          </a:p>
          <a:p>
            <a:r>
              <a:rPr lang="ru-RU" dirty="0"/>
              <a:t>Одним из показателей графики реального времени это количество кадров, сгенерированных за данную секунду.</a:t>
            </a:r>
          </a:p>
          <a:p>
            <a:r>
              <a:rPr lang="ru-RU" dirty="0"/>
              <a:t>Интерактивность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18652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31526-F88A-4993-A70A-C259C6A2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используется	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3A8E5-FF99-446B-9FE6-DEFEE614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Анимации</a:t>
            </a:r>
          </a:p>
          <a:p>
            <a:r>
              <a:rPr lang="ru-RU" dirty="0"/>
              <a:t>Симуляторах (авиасимуляторы, гоночные симуляторы)</a:t>
            </a:r>
          </a:p>
          <a:p>
            <a:r>
              <a:rPr lang="ru-RU" dirty="0"/>
              <a:t>Компьютерные игры</a:t>
            </a:r>
          </a:p>
          <a:p>
            <a:r>
              <a:rPr lang="ru-RU" dirty="0"/>
              <a:t>Пользователь управляет устройством ввода, чтобы влиять на то, что будет нарисовано на дисплее</a:t>
            </a:r>
          </a:p>
          <a:p>
            <a:r>
              <a:rPr lang="ru-RU" dirty="0"/>
              <a:t>Сочетание </a:t>
            </a:r>
            <a:r>
              <a:rPr lang="ru-RU" dirty="0">
                <a:hlinkClick r:id="rId2" tooltip="Физика игры"/>
              </a:rPr>
              <a:t>физики</a:t>
            </a:r>
            <a:r>
              <a:rPr lang="ru-RU" dirty="0"/>
              <a:t> и </a:t>
            </a:r>
            <a:r>
              <a:rPr lang="ru-RU" u="sng" dirty="0">
                <a:hlinkClick r:id="rId3" tooltip="Компьютерная анимация"/>
              </a:rPr>
              <a:t>анимации</a:t>
            </a:r>
            <a:r>
              <a:rPr lang="ru-RU" u="sng" dirty="0"/>
              <a:t> </a:t>
            </a:r>
            <a:r>
              <a:rPr lang="ru-RU" dirty="0"/>
              <a:t>помогают реалистично имитировать поведение в реальном мире</a:t>
            </a:r>
          </a:p>
        </p:txBody>
      </p:sp>
    </p:spTree>
    <p:extLst>
      <p:ext uri="{BB962C8B-B14F-4D97-AF65-F5344CB8AC3E}">
        <p14:creationId xmlns:p14="http://schemas.microsoft.com/office/powerpoint/2010/main" val="208716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D3F69-FA94-4BB2-9FFB-8509D6E2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E230FA-BBDD-4001-A792-4A60EF264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556" y="1634504"/>
            <a:ext cx="317388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9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E6730-3720-4761-8FC4-3EBB5BAA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Vulkan API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C787FD7-6101-4906-A3E8-7DA12CFF9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44304"/>
            <a:ext cx="8089749" cy="45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0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D2684-678C-4E25-9850-6DD04D1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Vulkan API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9AC5B2-7E1C-4039-A093-726F6607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73E7F5-C446-49E2-9B0D-C2C78BDA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3" y="1507510"/>
            <a:ext cx="9128078" cy="49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3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D2684-678C-4E25-9850-6DD04D1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Vulkan API</a:t>
            </a:r>
            <a:endParaRPr lang="ru-RU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0E8CE51B-9837-44A7-B8D6-F43DD4F8D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572" y="2160588"/>
            <a:ext cx="415689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2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ядер </a:t>
            </a:r>
            <a:r>
              <a:rPr lang="en-US" dirty="0" err="1"/>
              <a:t>openGL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4550E0-A88B-43EA-B05F-70555FB6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00" y="1717037"/>
            <a:ext cx="1609725" cy="2190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D1EAF6-063E-431E-8F50-33A4077F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1707512"/>
            <a:ext cx="1552575" cy="22002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2AB800-C555-40AE-A867-AEA909BE6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62" y="1717037"/>
            <a:ext cx="1457325" cy="2190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EF69FD-9830-4AC8-B537-05B61F74A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732" y="1717037"/>
            <a:ext cx="1514475" cy="2238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DAB28A-8EBF-4F38-9154-64A84DCB2F73}"/>
              </a:ext>
            </a:extLst>
          </p:cNvPr>
          <p:cNvSpPr txBox="1"/>
          <p:nvPr/>
        </p:nvSpPr>
        <p:spPr>
          <a:xfrm>
            <a:off x="794200" y="4636367"/>
            <a:ext cx="375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Загружено только ядро №5</a:t>
            </a:r>
          </a:p>
        </p:txBody>
      </p:sp>
    </p:spTree>
    <p:extLst>
      <p:ext uri="{BB962C8B-B14F-4D97-AF65-F5344CB8AC3E}">
        <p14:creationId xmlns:p14="http://schemas.microsoft.com/office/powerpoint/2010/main" val="250097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ядер </a:t>
            </a:r>
            <a:r>
              <a:rPr lang="en-US" dirty="0"/>
              <a:t>Vulkan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AB28A-8EBF-4F38-9154-64A84DCB2F73}"/>
              </a:ext>
            </a:extLst>
          </p:cNvPr>
          <p:cNvSpPr txBox="1"/>
          <p:nvPr/>
        </p:nvSpPr>
        <p:spPr>
          <a:xfrm>
            <a:off x="925601" y="4629543"/>
            <a:ext cx="375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ядра загружены равномерно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43DB69-AFFC-40AC-934B-ED72CAE43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58" y="1855419"/>
            <a:ext cx="1475610" cy="225793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F49E27-2A66-4084-8C04-F64541CD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321" y="1834977"/>
            <a:ext cx="1523428" cy="22579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F6DF56-3903-4A7A-97F1-591366133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869" y="1815172"/>
            <a:ext cx="1554867" cy="22777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3EAE6B-739A-4F4A-A0AE-9E06F9768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106" y="1855419"/>
            <a:ext cx="1516526" cy="22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7835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590</TotalTime>
  <Words>670</Words>
  <Application>Microsoft Office PowerPoint</Application>
  <PresentationFormat>Широкоэкранный</PresentationFormat>
  <Paragraphs>344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Аспект</vt:lpstr>
      <vt:lpstr>Дослідження часової ефективності відображення  комп`ютерної графіки реального часу на багатоядерних системах з використанням OpenGL та Vulkan API</vt:lpstr>
      <vt:lpstr>Компьютерной графики реального времени</vt:lpstr>
      <vt:lpstr>Где используется  </vt:lpstr>
      <vt:lpstr>OpenGL </vt:lpstr>
      <vt:lpstr>Vulkan API</vt:lpstr>
      <vt:lpstr>Vulkan API</vt:lpstr>
      <vt:lpstr>Vulkan API</vt:lpstr>
      <vt:lpstr>Загрузка ядер openGL</vt:lpstr>
      <vt:lpstr>Загрузка ядер Vulkan</vt:lpstr>
      <vt:lpstr>Изменение FPS с увеличением ядер простые модели</vt:lpstr>
      <vt:lpstr>Изменение FPS с увеличением ядер сложные модели</vt:lpstr>
      <vt:lpstr>Изменение GPU памяти с увеличением ядер простые модели</vt:lpstr>
      <vt:lpstr>Изменение GPU памяти с увеличением ядер сложные модели</vt:lpstr>
      <vt:lpstr>Изменение RAM памяти с увеличением ядер простые модели</vt:lpstr>
      <vt:lpstr>Изменение RAM памяти с увеличением ядер сложные модели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часової ефективності відображення  комп`ютерної графіки реального часу на багатоядерних системах з використанням OpenGL та Vulkan API</dc:title>
  <dc:creator>Ilya Polischuk</dc:creator>
  <cp:lastModifiedBy>Ilya Polischuk</cp:lastModifiedBy>
  <cp:revision>15</cp:revision>
  <dcterms:created xsi:type="dcterms:W3CDTF">2020-09-23T07:39:02Z</dcterms:created>
  <dcterms:modified xsi:type="dcterms:W3CDTF">2020-11-22T22:02:24Z</dcterms:modified>
</cp:coreProperties>
</file>