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6" r:id="rId9"/>
    <p:sldId id="262" r:id="rId10"/>
    <p:sldId id="267" r:id="rId11"/>
    <p:sldId id="268" r:id="rId12"/>
    <p:sldId id="275" r:id="rId13"/>
    <p:sldId id="270" r:id="rId14"/>
    <p:sldId id="276" r:id="rId15"/>
    <p:sldId id="271" r:id="rId16"/>
    <p:sldId id="277" r:id="rId17"/>
    <p:sldId id="272" r:id="rId18"/>
    <p:sldId id="278" r:id="rId19"/>
    <p:sldId id="273" r:id="rId20"/>
    <p:sldId id="279" r:id="rId21"/>
    <p:sldId id="274" r:id="rId22"/>
    <p:sldId id="280" r:id="rId23"/>
    <p:sldId id="281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85714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5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4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820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7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7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075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39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B13A7-30B1-4E50-89A9-3C988501F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59" y="929302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uk-UA" sz="2800" b="1" dirty="0"/>
              <a:t>Дослідження часової ефективності відображення  комп`ютерної графіки реального часу на багатоядерних системах з використанням </a:t>
            </a:r>
            <a:r>
              <a:rPr lang="en-US" sz="2800" b="1" dirty="0"/>
              <a:t>OpenGL </a:t>
            </a:r>
            <a:r>
              <a:rPr lang="uk-UA" sz="2800" b="1" dirty="0"/>
              <a:t>та </a:t>
            </a:r>
            <a:r>
              <a:rPr lang="en-US" sz="2800" b="1" dirty="0"/>
              <a:t>Vulkan API</a:t>
            </a:r>
            <a:endParaRPr lang="ru-RU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8E36C-D74A-4DE2-ABB9-70EA0502EB9A}"/>
              </a:ext>
            </a:extLst>
          </p:cNvPr>
          <p:cNvSpPr txBox="1"/>
          <p:nvPr/>
        </p:nvSpPr>
        <p:spPr>
          <a:xfrm>
            <a:off x="6096000" y="2690369"/>
            <a:ext cx="3429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Студент ПЗ1921 (961м)</a:t>
            </a:r>
          </a:p>
          <a:p>
            <a:r>
              <a:rPr lang="ru-RU" sz="2400" dirty="0"/>
              <a:t>Пол</a:t>
            </a:r>
            <a:r>
              <a:rPr lang="uk-UA" sz="2400" dirty="0" err="1"/>
              <a:t>іщук</a:t>
            </a:r>
            <a:r>
              <a:rPr lang="uk-UA" sz="2400" dirty="0"/>
              <a:t> І. А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D4022-091F-4795-B7B9-0FA1B4104C74}"/>
              </a:ext>
            </a:extLst>
          </p:cNvPr>
          <p:cNvSpPr txBox="1"/>
          <p:nvPr/>
        </p:nvSpPr>
        <p:spPr>
          <a:xfrm>
            <a:off x="6096000" y="3521366"/>
            <a:ext cx="2876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Науковий</a:t>
            </a:r>
            <a:r>
              <a:rPr lang="ru-RU" sz="2400" dirty="0"/>
              <a:t> </a:t>
            </a:r>
            <a:r>
              <a:rPr lang="ru-RU" sz="2400" dirty="0" err="1"/>
              <a:t>керівник</a:t>
            </a:r>
            <a:endParaRPr lang="ru-RU" sz="2400" dirty="0"/>
          </a:p>
          <a:p>
            <a:r>
              <a:rPr lang="ru-RU" sz="2400" dirty="0" err="1"/>
              <a:t>Іванов</a:t>
            </a:r>
            <a:r>
              <a:rPr lang="ru-RU" sz="2400" dirty="0"/>
              <a:t> О. П</a:t>
            </a:r>
          </a:p>
        </p:txBody>
      </p:sp>
    </p:spTree>
    <p:extLst>
      <p:ext uri="{BB962C8B-B14F-4D97-AF65-F5344CB8AC3E}">
        <p14:creationId xmlns:p14="http://schemas.microsoft.com/office/powerpoint/2010/main" val="317887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Завантаження</a:t>
            </a:r>
            <a:r>
              <a:rPr lang="ru-RU" dirty="0"/>
              <a:t> ядер </a:t>
            </a:r>
            <a:r>
              <a:rPr lang="en-US" dirty="0"/>
              <a:t>Vulkan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AB28A-8EBF-4F38-9154-64A84DCB2F73}"/>
              </a:ext>
            </a:extLst>
          </p:cNvPr>
          <p:cNvSpPr txBox="1"/>
          <p:nvPr/>
        </p:nvSpPr>
        <p:spPr>
          <a:xfrm>
            <a:off x="925600" y="4629543"/>
            <a:ext cx="617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solidFill>
                  <a:srgbClr val="000000"/>
                </a:solidFill>
                <a:effectLst/>
                <a:latin typeface="Roboto"/>
              </a:rPr>
              <a:t>Всі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Roboto"/>
              </a:rPr>
              <a:t> ядра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Roboto"/>
              </a:rPr>
              <a:t>завантажені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Roboto"/>
              </a:rPr>
              <a:t>рівномірно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43DB69-AFFC-40AC-934B-ED72CAE4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8" y="1855419"/>
            <a:ext cx="1475610" cy="22579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F49E27-2A66-4084-8C04-F64541CD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321" y="1834977"/>
            <a:ext cx="1523428" cy="2257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F6DF56-3903-4A7A-97F1-591366133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869" y="1815172"/>
            <a:ext cx="1554867" cy="22777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3EAE6B-739A-4F4A-A0AE-9E06F9768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106" y="1855419"/>
            <a:ext cx="1516526" cy="22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108"/>
            <a:ext cx="8596668" cy="1320800"/>
          </a:xfrm>
        </p:spPr>
        <p:txBody>
          <a:bodyPr/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FPS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400" dirty="0" err="1"/>
              <a:t>прості</a:t>
            </a:r>
            <a:r>
              <a:rPr lang="ru-RU" sz="2400" dirty="0"/>
              <a:t> </a:t>
            </a:r>
            <a:r>
              <a:rPr lang="ru-RU" sz="2400" dirty="0" err="1"/>
              <a:t>моделі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1C9AA-BE72-4DB6-AC16-5C8FC0A7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5" y="1371331"/>
            <a:ext cx="5136405" cy="2641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3AF91-D61F-4733-AEE5-3987F027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525" y="1371331"/>
            <a:ext cx="5770952" cy="2783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18924-31F9-480C-8094-9F9F8CE2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036" y="3996166"/>
            <a:ext cx="5533242" cy="27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3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108"/>
            <a:ext cx="8596668" cy="1320800"/>
          </a:xfrm>
        </p:spPr>
        <p:txBody>
          <a:bodyPr/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FPS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400" dirty="0" err="1"/>
              <a:t>прості</a:t>
            </a:r>
            <a:r>
              <a:rPr lang="ru-RU" sz="2400" dirty="0"/>
              <a:t> </a:t>
            </a:r>
            <a:r>
              <a:rPr lang="ru-RU" sz="24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CEF71-7C67-47E0-B3C9-48D129B6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9" y="1414955"/>
            <a:ext cx="7940722" cy="4390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3F03C5-BBC5-4619-A79C-02ED7D9BE6A7}"/>
              </a:ext>
            </a:extLst>
          </p:cNvPr>
          <p:cNvSpPr txBox="1"/>
          <p:nvPr/>
        </p:nvSpPr>
        <p:spPr>
          <a:xfrm>
            <a:off x="8874533" y="3105833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</p:spTree>
    <p:extLst>
      <p:ext uri="{BB962C8B-B14F-4D97-AF65-F5344CB8AC3E}">
        <p14:creationId xmlns:p14="http://schemas.microsoft.com/office/powerpoint/2010/main" val="322465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/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FPS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400" dirty="0" err="1"/>
              <a:t>складні</a:t>
            </a:r>
            <a:r>
              <a:rPr lang="ru-RU" sz="2400" dirty="0"/>
              <a:t> </a:t>
            </a:r>
            <a:r>
              <a:rPr lang="ru-RU" sz="2400" dirty="0" err="1"/>
              <a:t>моделі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522F2-7428-4B5A-A436-4EA958F9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2" y="1082012"/>
            <a:ext cx="4976386" cy="2613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884DA-881F-4015-B250-6BB50DD2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21" y="1082012"/>
            <a:ext cx="5425158" cy="2613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8C6E16-80DC-456C-8775-5B304ED3A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192" y="3695951"/>
            <a:ext cx="5600736" cy="27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1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8596668" cy="1320800"/>
          </a:xfrm>
        </p:spPr>
        <p:txBody>
          <a:bodyPr/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FPS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800" dirty="0" err="1"/>
              <a:t>складні</a:t>
            </a:r>
            <a:r>
              <a:rPr lang="ru-RU" sz="2800" dirty="0"/>
              <a:t> </a:t>
            </a:r>
            <a:r>
              <a:rPr lang="ru-RU" sz="28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F2C70-F345-47EF-9BE4-C1DC507C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61384"/>
            <a:ext cx="8596668" cy="4785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80E89E-4AB8-48FF-8C85-708DE5139F6A}"/>
              </a:ext>
            </a:extLst>
          </p:cNvPr>
          <p:cNvSpPr txBox="1"/>
          <p:nvPr/>
        </p:nvSpPr>
        <p:spPr>
          <a:xfrm>
            <a:off x="9417712" y="3105834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</p:spTree>
    <p:extLst>
      <p:ext uri="{BB962C8B-B14F-4D97-AF65-F5344CB8AC3E}">
        <p14:creationId xmlns:p14="http://schemas.microsoft.com/office/powerpoint/2010/main" val="298637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1" y="140584"/>
            <a:ext cx="9935463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GPU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400" dirty="0" err="1"/>
              <a:t>прості</a:t>
            </a:r>
            <a:r>
              <a:rPr lang="ru-RU" sz="2400" dirty="0"/>
              <a:t> </a:t>
            </a:r>
            <a:r>
              <a:rPr lang="ru-RU" sz="24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11DA2-2073-4919-A086-B965D51F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4049"/>
            <a:ext cx="5073952" cy="2429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69662-A398-4172-B1C6-30CA867D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52" y="1643713"/>
            <a:ext cx="5073953" cy="2460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A4238-434C-413B-B1B4-3189BA58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855" y="4104044"/>
            <a:ext cx="5364289" cy="26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24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1015453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GPU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400" dirty="0" err="1"/>
              <a:t>прості</a:t>
            </a:r>
            <a:r>
              <a:rPr lang="ru-RU" sz="2400" dirty="0"/>
              <a:t> </a:t>
            </a:r>
            <a:r>
              <a:rPr lang="ru-RU" sz="2400" dirty="0" err="1"/>
              <a:t>моделі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C73D1-364D-460E-B08E-D9C2E011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123273"/>
            <a:ext cx="8918200" cy="5225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922B7-5C81-49F6-A910-54B976ED7AD0}"/>
              </a:ext>
            </a:extLst>
          </p:cNvPr>
          <p:cNvSpPr txBox="1"/>
          <p:nvPr/>
        </p:nvSpPr>
        <p:spPr>
          <a:xfrm>
            <a:off x="9761353" y="3649908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  <p:sp>
        <p:nvSpPr>
          <p:cNvPr id="8" name="Прямоугольник 19">
            <a:extLst>
              <a:ext uri="{FF2B5EF4-FFF2-40B4-BE49-F238E27FC236}">
                <a16:creationId xmlns:a16="http://schemas.microsoft.com/office/drawing/2014/main" id="{6093EF25-D130-45C7-8D8C-327B9D3DE0B1}"/>
              </a:ext>
            </a:extLst>
          </p:cNvPr>
          <p:cNvSpPr/>
          <p:nvPr/>
        </p:nvSpPr>
        <p:spPr>
          <a:xfrm>
            <a:off x="2452067" y="6348921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19 мегабайт</a:t>
            </a:r>
            <a:r>
              <a:rPr lang="ru-RU" dirty="0"/>
              <a:t> </a:t>
            </a:r>
          </a:p>
        </p:txBody>
      </p:sp>
      <p:sp>
        <p:nvSpPr>
          <p:cNvPr id="9" name="Прямоугольник 20">
            <a:extLst>
              <a:ext uri="{FF2B5EF4-FFF2-40B4-BE49-F238E27FC236}">
                <a16:creationId xmlns:a16="http://schemas.microsoft.com/office/drawing/2014/main" id="{7E473EF6-1D17-48BD-90C8-190859C1909B}"/>
              </a:ext>
            </a:extLst>
          </p:cNvPr>
          <p:cNvSpPr/>
          <p:nvPr/>
        </p:nvSpPr>
        <p:spPr>
          <a:xfrm>
            <a:off x="4770749" y="6316216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25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мегабайт</a:t>
            </a:r>
            <a:r>
              <a:rPr lang="ru-RU" dirty="0"/>
              <a:t> </a:t>
            </a:r>
          </a:p>
        </p:txBody>
      </p:sp>
      <p:sp>
        <p:nvSpPr>
          <p:cNvPr id="10" name="Прямоугольник 21">
            <a:extLst>
              <a:ext uri="{FF2B5EF4-FFF2-40B4-BE49-F238E27FC236}">
                <a16:creationId xmlns:a16="http://schemas.microsoft.com/office/drawing/2014/main" id="{15D12DFE-AF1F-4E1B-8C2F-DAAE4A4D3475}"/>
              </a:ext>
            </a:extLst>
          </p:cNvPr>
          <p:cNvSpPr/>
          <p:nvPr/>
        </p:nvSpPr>
        <p:spPr>
          <a:xfrm>
            <a:off x="7220712" y="6289352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25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мегабайт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55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1" y="140584"/>
            <a:ext cx="10125963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GPU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800" dirty="0" err="1"/>
              <a:t>складні</a:t>
            </a:r>
            <a:r>
              <a:rPr lang="ru-RU" sz="2800" dirty="0"/>
              <a:t> </a:t>
            </a:r>
            <a:r>
              <a:rPr lang="ru-RU" sz="2800" dirty="0" err="1"/>
              <a:t>моделі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BAF54-D29A-4CC9-BA94-F4362546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42" y="1461385"/>
            <a:ext cx="5064404" cy="2444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D040F-F1DC-4DB7-AE6E-246489D8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546" y="1431049"/>
            <a:ext cx="5136036" cy="2478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81AAE0-4309-48A2-A4E4-600C4228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213" y="3909711"/>
            <a:ext cx="5743727" cy="27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1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106515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GPU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800" dirty="0" err="1"/>
              <a:t>складні</a:t>
            </a:r>
            <a:r>
              <a:rPr lang="ru-RU" sz="2800" dirty="0"/>
              <a:t> </a:t>
            </a:r>
            <a:r>
              <a:rPr lang="ru-RU" sz="28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BA21C-9C29-4967-8FD4-447B4C4F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56" y="1160684"/>
            <a:ext cx="8837418" cy="5377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B954E8-AA96-4CBD-A83D-93E8F104CCC6}"/>
              </a:ext>
            </a:extLst>
          </p:cNvPr>
          <p:cNvSpPr txBox="1"/>
          <p:nvPr/>
        </p:nvSpPr>
        <p:spPr>
          <a:xfrm>
            <a:off x="10209890" y="3676855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  <p:sp>
        <p:nvSpPr>
          <p:cNvPr id="11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2939693" y="6404132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18 мегабайт</a:t>
            </a:r>
            <a:r>
              <a:rPr lang="ru-RU" dirty="0"/>
              <a:t> </a:t>
            </a:r>
          </a:p>
        </p:txBody>
      </p:sp>
      <p:sp>
        <p:nvSpPr>
          <p:cNvPr id="12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5286707" y="6392316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18 мегабайт</a:t>
            </a:r>
            <a:r>
              <a:rPr lang="ru-RU" dirty="0"/>
              <a:t> </a:t>
            </a:r>
          </a:p>
        </p:txBody>
      </p:sp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7946472" y="6358948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17 мегабайт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397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1127848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800" dirty="0" err="1"/>
              <a:t>прості</a:t>
            </a:r>
            <a:r>
              <a:rPr lang="ru-RU" sz="2800" dirty="0"/>
              <a:t> </a:t>
            </a:r>
            <a:r>
              <a:rPr lang="ru-RU" sz="28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59FB2-F13C-47C8-9FA4-FA57E0DF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39" y="1515930"/>
            <a:ext cx="4884609" cy="2383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599416-5FA1-434A-9205-0DCBE0DC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8" y="1574164"/>
            <a:ext cx="4681537" cy="2266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B7D5F-25CF-4010-AC89-DB35FE0DD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192" y="3835810"/>
            <a:ext cx="5589113" cy="27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9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7DBAA-DAC5-4057-BB0E-010C2B27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Комп'ютерна</a:t>
            </a:r>
            <a:r>
              <a:rPr lang="ru-RU" dirty="0"/>
              <a:t> </a:t>
            </a:r>
            <a:r>
              <a:rPr lang="ru-RU" dirty="0" err="1"/>
              <a:t>графіка</a:t>
            </a:r>
            <a:r>
              <a:rPr lang="ru-RU" dirty="0"/>
              <a:t> реального часу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111A4-DA14-46D6-A49D-A08F47A6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>
              <a:solidFill>
                <a:srgbClr val="000000"/>
              </a:solidFill>
              <a:latin typeface="Roboto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Мета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комп'ютерної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графіки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генерувати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комп'ютерні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зображення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або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кадри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sz="2400" dirty="0"/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Одним з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показників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графіки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реального часу є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кількість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кадрів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згенерованих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за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дану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секунду.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sz="2400" dirty="0"/>
          </a:p>
          <a:p>
            <a:r>
              <a:rPr lang="uk-UA" sz="2400" b="0" i="0" dirty="0">
                <a:solidFill>
                  <a:srgbClr val="000000"/>
                </a:solidFill>
                <a:effectLst/>
                <a:latin typeface="Roboto"/>
              </a:rPr>
              <a:t>І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нтерактивність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52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1080223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800" dirty="0" err="1"/>
              <a:t>прості</a:t>
            </a:r>
            <a:r>
              <a:rPr lang="ru-RU" sz="2800" dirty="0"/>
              <a:t> </a:t>
            </a:r>
            <a:r>
              <a:rPr lang="ru-RU" sz="2800" dirty="0" err="1"/>
              <a:t>моделі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C0DA1-F8C6-4705-A866-A1FA3724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1493653"/>
            <a:ext cx="8596667" cy="4640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69624A-27D1-4897-A764-524DCC0C97C7}"/>
              </a:ext>
            </a:extLst>
          </p:cNvPr>
          <p:cNvSpPr txBox="1"/>
          <p:nvPr/>
        </p:nvSpPr>
        <p:spPr>
          <a:xfrm>
            <a:off x="9908482" y="342900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  <p:sp>
        <p:nvSpPr>
          <p:cNvPr id="11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2119291" y="6133917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20 мегабайт</a:t>
            </a:r>
            <a:r>
              <a:rPr lang="ru-RU" dirty="0"/>
              <a:t> </a:t>
            </a:r>
          </a:p>
        </p:txBody>
      </p:sp>
      <p:sp>
        <p:nvSpPr>
          <p:cNvPr id="12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4657950" y="6144236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35 мегабайт</a:t>
            </a:r>
            <a:r>
              <a:rPr lang="ru-RU" dirty="0"/>
              <a:t> </a:t>
            </a:r>
          </a:p>
        </p:txBody>
      </p:sp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6992163" y="6089409"/>
            <a:ext cx="172919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42 мегабайта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06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1032598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800" dirty="0" err="1"/>
              <a:t>складні</a:t>
            </a:r>
            <a:r>
              <a:rPr lang="ru-RU" sz="2800" dirty="0"/>
              <a:t> </a:t>
            </a:r>
            <a:r>
              <a:rPr lang="ru-RU" sz="2800" dirty="0" err="1"/>
              <a:t>моделі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1D48D-0FD3-4506-99D4-AD895161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69" y="1364611"/>
            <a:ext cx="4990782" cy="2401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676CE-94BD-4F3D-8151-E7A3F6F2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210" y="1364611"/>
            <a:ext cx="4984409" cy="2401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23CA36-9DD9-4DBD-9268-22470634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117" y="3766190"/>
            <a:ext cx="62960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5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2" y="140584"/>
            <a:ext cx="1072603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en-US" dirty="0"/>
              <a:t>RAM </a:t>
            </a:r>
            <a:r>
              <a:rPr lang="ru-RU" dirty="0" err="1"/>
              <a:t>пам'яті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ядер</a:t>
            </a:r>
            <a:br>
              <a:rPr lang="ru-RU" dirty="0"/>
            </a:br>
            <a:r>
              <a:rPr lang="ru-RU" sz="2800" dirty="0" err="1"/>
              <a:t>складні</a:t>
            </a:r>
            <a:r>
              <a:rPr lang="ru-RU" sz="2800" dirty="0"/>
              <a:t> </a:t>
            </a:r>
            <a:r>
              <a:rPr lang="ru-RU" sz="2800" dirty="0" err="1"/>
              <a:t>моделі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F8F67-D000-443B-89AA-367A586E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242273"/>
            <a:ext cx="8075639" cy="4630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5F3701-C67F-4605-B84D-C5A698DCDA56}"/>
              </a:ext>
            </a:extLst>
          </p:cNvPr>
          <p:cNvSpPr txBox="1"/>
          <p:nvPr/>
        </p:nvSpPr>
        <p:spPr>
          <a:xfrm>
            <a:off x="9809189" y="3335156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Похибка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+- 25%</a:t>
            </a:r>
          </a:p>
        </p:txBody>
      </p:sp>
      <p:sp>
        <p:nvSpPr>
          <p:cNvPr id="11" name="Прямоугольник 19">
            <a:extLst>
              <a:ext uri="{FF2B5EF4-FFF2-40B4-BE49-F238E27FC236}">
                <a16:creationId xmlns:a16="http://schemas.microsoft.com/office/drawing/2014/main" id="{4258E40F-608D-4746-BB34-25CEC4DBCD43}"/>
              </a:ext>
            </a:extLst>
          </p:cNvPr>
          <p:cNvSpPr/>
          <p:nvPr/>
        </p:nvSpPr>
        <p:spPr>
          <a:xfrm>
            <a:off x="3318754" y="5875146"/>
            <a:ext cx="161858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51 мегабайт</a:t>
            </a:r>
            <a:r>
              <a:rPr lang="ru-RU" dirty="0"/>
              <a:t> </a:t>
            </a:r>
          </a:p>
        </p:txBody>
      </p:sp>
      <p:sp>
        <p:nvSpPr>
          <p:cNvPr id="12" name="Прямоугольник 20">
            <a:extLst>
              <a:ext uri="{FF2B5EF4-FFF2-40B4-BE49-F238E27FC236}">
                <a16:creationId xmlns:a16="http://schemas.microsoft.com/office/drawing/2014/main" id="{F29EC6F5-94DD-4B45-BB13-C93B0F0AA8C5}"/>
              </a:ext>
            </a:extLst>
          </p:cNvPr>
          <p:cNvSpPr/>
          <p:nvPr/>
        </p:nvSpPr>
        <p:spPr>
          <a:xfrm>
            <a:off x="5292779" y="5875146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174 мегабайта</a:t>
            </a:r>
            <a:r>
              <a:rPr lang="ru-RU" dirty="0"/>
              <a:t> </a:t>
            </a:r>
          </a:p>
        </p:txBody>
      </p:sp>
      <p:sp>
        <p:nvSpPr>
          <p:cNvPr id="13" name="Прямоугольник 21">
            <a:extLst>
              <a:ext uri="{FF2B5EF4-FFF2-40B4-BE49-F238E27FC236}">
                <a16:creationId xmlns:a16="http://schemas.microsoft.com/office/drawing/2014/main" id="{630F57FD-5327-44FC-9CB6-9C2A6706E2B4}"/>
              </a:ext>
            </a:extLst>
          </p:cNvPr>
          <p:cNvSpPr/>
          <p:nvPr/>
        </p:nvSpPr>
        <p:spPr>
          <a:xfrm>
            <a:off x="7494430" y="5872306"/>
            <a:ext cx="173560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&gt;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218 мегабайт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55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70" y="29071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Висновки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9433D-C72A-41D9-A342-5DCA7E8F1CED}"/>
              </a:ext>
            </a:extLst>
          </p:cNvPr>
          <p:cNvSpPr txBox="1"/>
          <p:nvPr/>
        </p:nvSpPr>
        <p:spPr>
          <a:xfrm>
            <a:off x="928878" y="1166842"/>
            <a:ext cx="98608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Як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тривимірний</a:t>
            </a:r>
            <a:r>
              <a:rPr lang="ru-RU" sz="2000" dirty="0"/>
              <a:t> </a:t>
            </a:r>
            <a:r>
              <a:rPr lang="ru-RU" sz="2000" dirty="0" err="1"/>
              <a:t>об’єкт</a:t>
            </a:r>
            <a:r>
              <a:rPr lang="ru-RU" sz="2000" dirty="0"/>
              <a:t> </a:t>
            </a:r>
            <a:r>
              <a:rPr lang="ru-RU" sz="2000" dirty="0" err="1"/>
              <a:t>занадто</a:t>
            </a:r>
            <a:r>
              <a:rPr lang="ru-RU" sz="2000" dirty="0"/>
              <a:t> </a:t>
            </a:r>
            <a:r>
              <a:rPr lang="ru-RU" sz="2000" dirty="0" err="1"/>
              <a:t>простий</a:t>
            </a:r>
            <a:r>
              <a:rPr lang="ru-RU" sz="2000" dirty="0"/>
              <a:t>, то для них буде </a:t>
            </a:r>
            <a:r>
              <a:rPr lang="ru-RU" sz="2000" dirty="0" err="1"/>
              <a:t>досить</a:t>
            </a:r>
            <a:r>
              <a:rPr lang="ru-RU" sz="2000" dirty="0"/>
              <a:t> </a:t>
            </a:r>
            <a:r>
              <a:rPr lang="ru-RU" sz="2000" dirty="0" err="1"/>
              <a:t>невеликої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 err="1"/>
              <a:t>кількості</a:t>
            </a:r>
            <a:r>
              <a:rPr lang="ru-RU" sz="2000" dirty="0"/>
              <a:t> ядер,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зростанням</a:t>
            </a:r>
            <a:r>
              <a:rPr lang="ru-RU" sz="2000" dirty="0"/>
              <a:t> ядер </a:t>
            </a:r>
            <a:r>
              <a:rPr lang="ru-RU" sz="2000" dirty="0" err="1"/>
              <a:t>продуктивність</a:t>
            </a:r>
            <a:r>
              <a:rPr lang="ru-RU" sz="2000" dirty="0"/>
              <a:t> не </a:t>
            </a:r>
            <a:r>
              <a:rPr lang="ru-RU" sz="2000" dirty="0" err="1"/>
              <a:t>змінюється</a:t>
            </a:r>
            <a:r>
              <a:rPr lang="ru-RU" sz="2000" dirty="0"/>
              <a:t>;</a:t>
            </a:r>
            <a:br>
              <a:rPr lang="ru-RU" sz="2000" dirty="0"/>
            </a:b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Мала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об’єктів</a:t>
            </a:r>
            <a:r>
              <a:rPr lang="ru-RU" sz="2000" dirty="0"/>
              <a:t>, яка не </a:t>
            </a:r>
            <a:r>
              <a:rPr lang="ru-RU" sz="2000" dirty="0" err="1"/>
              <a:t>перевищує</a:t>
            </a:r>
            <a:r>
              <a:rPr lang="ru-RU" sz="2000" dirty="0"/>
              <a:t> </a:t>
            </a:r>
            <a:r>
              <a:rPr lang="ru-RU" sz="2000" dirty="0" err="1"/>
              <a:t>чи</a:t>
            </a:r>
            <a:r>
              <a:rPr lang="ru-RU" sz="2000" dirty="0"/>
              <a:t> </a:t>
            </a:r>
            <a:r>
              <a:rPr lang="ru-RU" sz="2000" dirty="0" err="1"/>
              <a:t>перевищує</a:t>
            </a:r>
            <a:r>
              <a:rPr lang="ru-RU" sz="2000" dirty="0"/>
              <a:t> на </a:t>
            </a:r>
            <a:r>
              <a:rPr lang="ru-RU" sz="2000" dirty="0" err="1"/>
              <a:t>декілька</a:t>
            </a:r>
            <a:r>
              <a:rPr lang="ru-RU" sz="2000" dirty="0"/>
              <a:t> </a:t>
            </a:r>
            <a:r>
              <a:rPr lang="ru-RU" sz="2000" dirty="0" err="1"/>
              <a:t>значень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 err="1"/>
              <a:t>кількість</a:t>
            </a:r>
            <a:r>
              <a:rPr lang="ru-RU" sz="2000" dirty="0"/>
              <a:t> ядер буде </a:t>
            </a:r>
            <a:r>
              <a:rPr lang="ru-RU" sz="2000" dirty="0" err="1"/>
              <a:t>задіювати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частину</a:t>
            </a:r>
            <a:r>
              <a:rPr lang="ru-RU" sz="2000" dirty="0"/>
              <a:t> </a:t>
            </a:r>
            <a:r>
              <a:rPr lang="ru-RU" sz="2000" dirty="0" err="1"/>
              <a:t>усіх</a:t>
            </a:r>
            <a:r>
              <a:rPr lang="ru-RU" sz="2000" dirty="0"/>
              <a:t> ядер,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одне</a:t>
            </a:r>
            <a:r>
              <a:rPr lang="ru-RU" sz="2000" dirty="0"/>
              <a:t> ядро буде </a:t>
            </a:r>
            <a:br>
              <a:rPr lang="ru-RU" sz="2000" dirty="0"/>
            </a:br>
            <a:r>
              <a:rPr lang="ru-RU" sz="2000" dirty="0" err="1"/>
              <a:t>встигати</a:t>
            </a:r>
            <a:r>
              <a:rPr lang="ru-RU" sz="2000" dirty="0"/>
              <a:t> </a:t>
            </a:r>
            <a:r>
              <a:rPr lang="ru-RU" sz="2000" dirty="0" err="1"/>
              <a:t>виконати</a:t>
            </a:r>
            <a:r>
              <a:rPr lang="ru-RU" sz="2000" dirty="0"/>
              <a:t> </a:t>
            </a:r>
            <a:r>
              <a:rPr lang="ru-RU" sz="2000" dirty="0" err="1"/>
              <a:t>обробку</a:t>
            </a:r>
            <a:r>
              <a:rPr lang="ru-RU" sz="2000" dirty="0"/>
              <a:t> </a:t>
            </a:r>
            <a:r>
              <a:rPr lang="ru-RU" sz="2000" dirty="0" err="1"/>
              <a:t>декількох</a:t>
            </a:r>
            <a:r>
              <a:rPr lang="ru-RU" sz="2000" dirty="0"/>
              <a:t> моделей, перед </a:t>
            </a:r>
            <a:r>
              <a:rPr lang="ru-RU" sz="2000" dirty="0" err="1"/>
              <a:t>тим</a:t>
            </a:r>
            <a:r>
              <a:rPr lang="ru-RU" sz="2000" dirty="0"/>
              <a:t> як </a:t>
            </a:r>
            <a:r>
              <a:rPr lang="ru-RU" sz="2000" dirty="0" err="1"/>
              <a:t>інше</a:t>
            </a:r>
            <a:r>
              <a:rPr lang="ru-RU" sz="2000" dirty="0"/>
              <a:t> ядро </a:t>
            </a:r>
            <a:r>
              <a:rPr lang="ru-RU" sz="2000" dirty="0" err="1"/>
              <a:t>матиме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 err="1"/>
              <a:t>змогу</a:t>
            </a:r>
            <a:r>
              <a:rPr lang="ru-RU" sz="2000" dirty="0"/>
              <a:t> «</a:t>
            </a:r>
            <a:r>
              <a:rPr lang="ru-RU" sz="2000" dirty="0" err="1"/>
              <a:t>здобути</a:t>
            </a:r>
            <a:r>
              <a:rPr lang="ru-RU" sz="2000" dirty="0"/>
              <a:t>» </a:t>
            </a:r>
            <a:r>
              <a:rPr lang="ru-RU" sz="2000" dirty="0" err="1"/>
              <a:t>об’єкт</a:t>
            </a:r>
            <a:r>
              <a:rPr lang="ru-RU" sz="2000" dirty="0"/>
              <a:t> до </a:t>
            </a:r>
            <a:r>
              <a:rPr lang="ru-RU" sz="2000" dirty="0" err="1"/>
              <a:t>обробки</a:t>
            </a:r>
            <a:br>
              <a:rPr lang="ru-RU" sz="2000" dirty="0"/>
            </a:b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Велика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складних</a:t>
            </a:r>
            <a:r>
              <a:rPr lang="ru-RU" sz="2000" dirty="0"/>
              <a:t> (100-500) </a:t>
            </a:r>
            <a:r>
              <a:rPr lang="ru-RU" sz="2000" dirty="0" err="1"/>
              <a:t>тривимірних</a:t>
            </a:r>
            <a:r>
              <a:rPr lang="ru-RU" sz="2000" dirty="0"/>
              <a:t> </a:t>
            </a:r>
            <a:r>
              <a:rPr lang="ru-RU" sz="2000" dirty="0" err="1"/>
              <a:t>об’єктів</a:t>
            </a:r>
            <a:r>
              <a:rPr lang="ru-RU" sz="2000" dirty="0"/>
              <a:t>, </a:t>
            </a:r>
            <a:r>
              <a:rPr lang="ru-RU" sz="2000" dirty="0" err="1"/>
              <a:t>такі</a:t>
            </a:r>
            <a:r>
              <a:rPr lang="ru-RU" sz="2000" dirty="0"/>
              <a:t> як </a:t>
            </a:r>
            <a:r>
              <a:rPr lang="ru-RU" sz="2000" dirty="0" err="1"/>
              <a:t>об’єкти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/>
              <a:t>скелетною </a:t>
            </a:r>
            <a:r>
              <a:rPr lang="ru-RU" sz="2000" dirty="0" err="1"/>
              <a:t>анімацією</a:t>
            </a:r>
            <a:r>
              <a:rPr lang="ru-RU" sz="2000" dirty="0"/>
              <a:t> та великою </a:t>
            </a:r>
            <a:r>
              <a:rPr lang="ru-RU" sz="2000" dirty="0" err="1"/>
              <a:t>кількістю</a:t>
            </a:r>
            <a:r>
              <a:rPr lang="ru-RU" sz="2000" dirty="0"/>
              <a:t> вершин, буде максимально </a:t>
            </a:r>
            <a:r>
              <a:rPr lang="ru-RU" sz="2000" dirty="0" err="1"/>
              <a:t>ефективно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 err="1"/>
              <a:t>використовувати</a:t>
            </a:r>
            <a:r>
              <a:rPr lang="ru-RU" sz="2000" dirty="0"/>
              <a:t> </a:t>
            </a:r>
            <a:r>
              <a:rPr lang="ru-RU" sz="2000" dirty="0" err="1"/>
              <a:t>усі</a:t>
            </a:r>
            <a:r>
              <a:rPr lang="ru-RU" sz="2000" dirty="0"/>
              <a:t> ядра </a:t>
            </a:r>
            <a:r>
              <a:rPr lang="ru-RU" sz="2000" dirty="0" err="1"/>
              <a:t>процесору</a:t>
            </a:r>
            <a:r>
              <a:rPr lang="ru-RU" sz="2000" dirty="0"/>
              <a:t>. З </a:t>
            </a:r>
            <a:r>
              <a:rPr lang="ru-RU" sz="2000" dirty="0" err="1"/>
              <a:t>додаванням</a:t>
            </a:r>
            <a:r>
              <a:rPr lang="ru-RU" sz="2000" dirty="0"/>
              <a:t> кожного ядра </a:t>
            </a:r>
            <a:r>
              <a:rPr lang="ru-RU" sz="2000" dirty="0" err="1"/>
              <a:t>зріст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 err="1"/>
              <a:t>продуктивності</a:t>
            </a:r>
            <a:r>
              <a:rPr lang="ru-RU" sz="2000" dirty="0"/>
              <a:t> буде </a:t>
            </a:r>
            <a:r>
              <a:rPr lang="ru-RU" sz="2000" dirty="0" err="1"/>
              <a:t>лінійним</a:t>
            </a:r>
            <a:r>
              <a:rPr lang="ru-RU" sz="2000" dirty="0"/>
              <a:t>;</a:t>
            </a:r>
            <a:br>
              <a:rPr lang="ru-RU" sz="2000" dirty="0"/>
            </a:b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Розподіл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 по ядрам </a:t>
            </a:r>
            <a:r>
              <a:rPr lang="ru-RU" sz="2000" dirty="0" err="1"/>
              <a:t>процесору</a:t>
            </a:r>
            <a:r>
              <a:rPr lang="ru-RU" sz="2000" dirty="0"/>
              <a:t> з </a:t>
            </a:r>
            <a:r>
              <a:rPr lang="en-US" sz="2000" dirty="0"/>
              <a:t>OpenGL </a:t>
            </a:r>
            <a:r>
              <a:rPr lang="ru-RU" sz="2000" dirty="0" err="1"/>
              <a:t>використовуючи</a:t>
            </a:r>
            <a:r>
              <a:rPr lang="ru-RU" sz="2000" dirty="0"/>
              <a:t> </a:t>
            </a:r>
            <a:r>
              <a:rPr lang="ru-RU" sz="2000" dirty="0" err="1"/>
              <a:t>одне</a:t>
            </a:r>
            <a:r>
              <a:rPr lang="ru-RU" sz="2000" dirty="0"/>
              <a:t> ядро не є </a:t>
            </a:r>
            <a:br>
              <a:rPr lang="ru-RU" sz="2000" dirty="0"/>
            </a:br>
            <a:r>
              <a:rPr lang="ru-RU" sz="2000" dirty="0" err="1"/>
              <a:t>ефективним</a:t>
            </a:r>
            <a:r>
              <a:rPr lang="ru-RU" sz="2000" dirty="0"/>
              <a:t>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тільки</a:t>
            </a:r>
            <a:r>
              <a:rPr lang="ru-RU" sz="2000" dirty="0"/>
              <a:t> </a:t>
            </a:r>
            <a:r>
              <a:rPr lang="ru-RU" sz="2000" dirty="0" err="1"/>
              <a:t>одне</a:t>
            </a:r>
            <a:r>
              <a:rPr lang="ru-RU" sz="2000" dirty="0"/>
              <a:t> ядро </a:t>
            </a:r>
            <a:r>
              <a:rPr lang="ru-RU" sz="2000" dirty="0" err="1"/>
              <a:t>навантажено</a:t>
            </a:r>
            <a:r>
              <a:rPr lang="ru-RU" sz="2000" dirty="0"/>
              <a:t> на 100%. </a:t>
            </a:r>
            <a:br>
              <a:rPr lang="ru-RU" sz="2000" dirty="0"/>
            </a:br>
            <a:r>
              <a:rPr lang="ru-RU" sz="2000" dirty="0"/>
              <a:t>При </a:t>
            </a:r>
            <a:r>
              <a:rPr lang="ru-RU" sz="2000" dirty="0" err="1"/>
              <a:t>багатоядерному</a:t>
            </a:r>
            <a:r>
              <a:rPr lang="ru-RU" sz="2000" dirty="0"/>
              <a:t> </a:t>
            </a:r>
            <a:r>
              <a:rPr lang="ru-RU" sz="2000" dirty="0" err="1"/>
              <a:t>рендері</a:t>
            </a:r>
            <a:r>
              <a:rPr lang="ru-RU" sz="2000" dirty="0"/>
              <a:t> з </a:t>
            </a:r>
            <a:r>
              <a:rPr lang="en-US" sz="2000" dirty="0"/>
              <a:t>Vulkan </a:t>
            </a:r>
            <a:r>
              <a:rPr lang="ru-RU" sz="2000" dirty="0" err="1"/>
              <a:t>усі</a:t>
            </a:r>
            <a:r>
              <a:rPr lang="ru-RU" sz="2000" dirty="0"/>
              <a:t> ядра </a:t>
            </a:r>
            <a:r>
              <a:rPr lang="ru-RU" sz="2000" dirty="0" err="1"/>
              <a:t>навантажені</a:t>
            </a:r>
            <a:r>
              <a:rPr lang="ru-RU" sz="2000" dirty="0"/>
              <a:t> на </a:t>
            </a:r>
            <a:r>
              <a:rPr lang="ru-RU" sz="2000" dirty="0" err="1"/>
              <a:t>близько</a:t>
            </a:r>
            <a:r>
              <a:rPr lang="ru-RU" sz="2000" dirty="0"/>
              <a:t> 70% (+-20%).</a:t>
            </a:r>
          </a:p>
        </p:txBody>
      </p:sp>
    </p:spTree>
    <p:extLst>
      <p:ext uri="{BB962C8B-B14F-4D97-AF65-F5344CB8AC3E}">
        <p14:creationId xmlns:p14="http://schemas.microsoft.com/office/powerpoint/2010/main" val="161548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BEB70-C6C0-4AFF-94FC-524F75EA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39" y="2513199"/>
            <a:ext cx="8596668" cy="1320800"/>
          </a:xfrm>
        </p:spPr>
        <p:txBody>
          <a:bodyPr/>
          <a:lstStyle/>
          <a:p>
            <a:r>
              <a:rPr lang="ru-RU" dirty="0" err="1"/>
              <a:t>Дякую</a:t>
            </a:r>
            <a:r>
              <a:rPr lang="ru-RU" dirty="0"/>
              <a:t> за </a:t>
            </a:r>
            <a:r>
              <a:rPr lang="ru-RU" dirty="0" err="1"/>
              <a:t>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35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31526-F88A-4993-A70A-C259C6A2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 </a:t>
            </a:r>
            <a:r>
              <a:rPr lang="ru-RU" dirty="0" err="1"/>
              <a:t>використовується</a:t>
            </a:r>
            <a:r>
              <a:rPr lang="ru-RU" dirty="0"/>
              <a:t>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3A8E5-FF99-446B-9FE6-DEFEE614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Анімації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sz="2400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Симуляторах (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авіасимулятори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гоночні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симулятори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)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sz="2400" dirty="0"/>
          </a:p>
          <a:p>
            <a:pPr algn="l" rtl="0" fontAlgn="ctr"/>
            <a:r>
              <a:rPr lang="uk-UA" sz="2400" b="0" i="0" dirty="0">
                <a:solidFill>
                  <a:srgbClr val="000000"/>
                </a:solidFill>
                <a:effectLst/>
                <a:latin typeface="Roboto"/>
              </a:rPr>
              <a:t>Комп'ютерні ігри</a:t>
            </a:r>
            <a:br>
              <a:rPr lang="uk-UA" sz="2400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sz="2400" dirty="0"/>
          </a:p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Користувач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управляє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пристроєм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введення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щоб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впливати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на те,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буде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намальовано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на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дисплеї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sz="2400" dirty="0"/>
          </a:p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Поєднання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фізики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анімації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допомагають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реалістично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імітувати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поведінку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в реальному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світі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8716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D3F69-FA94-4BB2-9FFB-8509D6E2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E230FA-BBDD-4001-A792-4A60EF264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6" y="1634504"/>
            <a:ext cx="317388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9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E6730-3720-4761-8FC4-3EBB5BAA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API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6BDC8-580E-4465-88FA-67D78025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Багатоплатформовий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-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підтримується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на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/>
              </a:rPr>
              <a:t>Windows, Linux 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і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мобільних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пристроїв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використовуючи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одну і ту ж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специфікації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sz="2400" dirty="0">
              <a:solidFill>
                <a:srgbClr val="000000"/>
              </a:solidFill>
              <a:latin typeface="Roboto"/>
            </a:endParaRPr>
          </a:p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Чи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перевіряє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вхідні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дані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. 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дає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опису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або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гарантій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що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програма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буде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працювати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і як вона буде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працювати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Не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має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глобального стану.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Розробник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сам повинен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виконати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всі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деталі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свого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застосування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b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</a:br>
            <a:endParaRPr lang="ru-RU" sz="2400" b="0" i="0" dirty="0">
              <a:solidFill>
                <a:srgbClr val="000000"/>
              </a:solidFill>
              <a:effectLst/>
              <a:latin typeface="Roboto"/>
            </a:endParaRPr>
          </a:p>
          <a:p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Явний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контроль над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керуванням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/>
              </a:rPr>
              <a:t>пам'яттю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5390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684-678C-4E25-9850-6DD04D1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uk-UA" dirty="0" err="1"/>
              <a:t>однопоточна</a:t>
            </a:r>
            <a:r>
              <a:rPr lang="uk-UA" dirty="0"/>
              <a:t> модель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EB11-A846-44E3-8A97-01FCF76E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0" y="1487685"/>
            <a:ext cx="8093952" cy="40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684-678C-4E25-9850-6DD04D1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Vulkan </a:t>
            </a:r>
            <a:r>
              <a:rPr lang="uk-UA" dirty="0" err="1"/>
              <a:t>багатопоточна</a:t>
            </a:r>
            <a:r>
              <a:rPr lang="uk-UA" dirty="0"/>
              <a:t> модель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D2A9B-CD82-42D2-9EE5-B5680D87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1" y="1361440"/>
            <a:ext cx="8325981" cy="49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3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D2684-678C-4E25-9850-6DD04D1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Зміна кількості </a:t>
            </a:r>
            <a:r>
              <a:rPr lang="uk-UA" dirty="0" err="1"/>
              <a:t>ядер</a:t>
            </a:r>
            <a:r>
              <a:rPr lang="uk-UA" dirty="0"/>
              <a:t> для тестування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0E8CE51B-9837-44A7-B8D6-F43DD4F8D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294" y="1442720"/>
            <a:ext cx="4738688" cy="44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2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0E1E5-4041-4E95-9096-41A51117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Завантаження</a:t>
            </a:r>
            <a:r>
              <a:rPr lang="ru-RU" dirty="0"/>
              <a:t> ядер </a:t>
            </a:r>
            <a:r>
              <a:rPr lang="en-US" dirty="0" err="1"/>
              <a:t>openGL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4550E0-A88B-43EA-B05F-70555FB6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00" y="1717037"/>
            <a:ext cx="1609725" cy="2190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D1EAF6-063E-431E-8F50-33A4077F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1707512"/>
            <a:ext cx="1552575" cy="22002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2AB800-C555-40AE-A867-AEA909BE6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62" y="1717037"/>
            <a:ext cx="1457325" cy="21907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EF69FD-9830-4AC8-B537-05B61F74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732" y="1717037"/>
            <a:ext cx="1514475" cy="2238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AB28A-8EBF-4F38-9154-64A84DCB2F73}"/>
              </a:ext>
            </a:extLst>
          </p:cNvPr>
          <p:cNvSpPr txBox="1"/>
          <p:nvPr/>
        </p:nvSpPr>
        <p:spPr>
          <a:xfrm>
            <a:off x="794200" y="4636367"/>
            <a:ext cx="545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solidFill>
                  <a:srgbClr val="000000"/>
                </a:solidFill>
                <a:effectLst/>
                <a:latin typeface="Roboto"/>
              </a:rPr>
              <a:t>Завантажене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Roboto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Roboto"/>
              </a:rPr>
              <a:t>лише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Roboto"/>
              </a:rPr>
              <a:t> ядро №5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0097007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1141</TotalTime>
  <Words>526</Words>
  <Application>Microsoft Office PowerPoint</Application>
  <PresentationFormat>Широкоэкранный</PresentationFormat>
  <Paragraphs>66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Franklin Gothic Book</vt:lpstr>
      <vt:lpstr>Roboto</vt:lpstr>
      <vt:lpstr>Уголки</vt:lpstr>
      <vt:lpstr>Дослідження часової ефективності відображення  комп`ютерної графіки реального часу на багатоядерних системах з використанням OpenGL та Vulkan API</vt:lpstr>
      <vt:lpstr>Комп'ютерна графіка реального часу</vt:lpstr>
      <vt:lpstr>Де використовується  </vt:lpstr>
      <vt:lpstr>OpenGL </vt:lpstr>
      <vt:lpstr>Vulkan API</vt:lpstr>
      <vt:lpstr>OpenGL однопоточна модель</vt:lpstr>
      <vt:lpstr>Vulkan багатопоточна модель</vt:lpstr>
      <vt:lpstr>Зміна кількості ядер для тестування</vt:lpstr>
      <vt:lpstr>Завантаження ядер openGL</vt:lpstr>
      <vt:lpstr>Завантаження ядер Vulkan</vt:lpstr>
      <vt:lpstr>Зміна FPS зі збільшенням ядер прості моделі</vt:lpstr>
      <vt:lpstr>Зміна FPS зі збільшенням ядер прості моделі</vt:lpstr>
      <vt:lpstr>Зміна FPS зі збільшенням ядер складні моделі</vt:lpstr>
      <vt:lpstr>Зміна FPS зі збільшенням ядер складні моделі</vt:lpstr>
      <vt:lpstr> Зміна GPU пам'яті зі збільшенням ядер прості моделі</vt:lpstr>
      <vt:lpstr>Зміна GPU пам'яті зі збільшенням ядер прості моделі</vt:lpstr>
      <vt:lpstr>Зміна GPU пам'яті зі збільшенням ядер складні моделі</vt:lpstr>
      <vt:lpstr>Зміна GPU пам'яті зі збільшенням ядер складні моделі</vt:lpstr>
      <vt:lpstr>Зміна RAM пам'яті зі збільшенням ядер прості моделі</vt:lpstr>
      <vt:lpstr>Зміна RAM пам'яті зі збільшенням ядер прості моделі</vt:lpstr>
      <vt:lpstr>Зміна RAM пам'яті зі збільшенням ядер складні моделі</vt:lpstr>
      <vt:lpstr>Зміна RAM пам'яті зі збільшенням ядер складні моделі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часової ефективності відображення  комп`ютерної графіки реального часу на багатоядерних системах з використанням OpenGL та Vulkan API</dc:title>
  <dc:creator>Ilya Polischuk</dc:creator>
  <cp:lastModifiedBy>Ilya Polischuk</cp:lastModifiedBy>
  <cp:revision>31</cp:revision>
  <dcterms:created xsi:type="dcterms:W3CDTF">2020-09-23T07:39:02Z</dcterms:created>
  <dcterms:modified xsi:type="dcterms:W3CDTF">2020-12-18T01:09:50Z</dcterms:modified>
</cp:coreProperties>
</file>