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6" r:id="rId9"/>
    <p:sldId id="262" r:id="rId10"/>
    <p:sldId id="267" r:id="rId11"/>
    <p:sldId id="268" r:id="rId12"/>
    <p:sldId id="275" r:id="rId13"/>
    <p:sldId id="270" r:id="rId14"/>
    <p:sldId id="276" r:id="rId15"/>
    <p:sldId id="271" r:id="rId16"/>
    <p:sldId id="277" r:id="rId17"/>
    <p:sldId id="272" r:id="rId18"/>
    <p:sldId id="278" r:id="rId19"/>
    <p:sldId id="273" r:id="rId20"/>
    <p:sldId id="279" r:id="rId21"/>
    <p:sldId id="274" r:id="rId22"/>
    <p:sldId id="280" r:id="rId23"/>
    <p:sldId id="281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B13A7-30B1-4E50-89A9-3C988501F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59" y="929302"/>
            <a:ext cx="7766936" cy="1646302"/>
          </a:xfrm>
        </p:spPr>
        <p:txBody>
          <a:bodyPr/>
          <a:lstStyle/>
          <a:p>
            <a:r>
              <a:rPr lang="uk-UA" sz="2800" dirty="0"/>
              <a:t>Дослідження часової ефективності відображення  комп`ютерної графіки реального часу на багатоядерних системах з використанням </a:t>
            </a:r>
            <a:r>
              <a:rPr lang="en-US" sz="2800" dirty="0"/>
              <a:t>OpenGL </a:t>
            </a:r>
            <a:r>
              <a:rPr lang="uk-UA" sz="2800" dirty="0"/>
              <a:t>та </a:t>
            </a:r>
            <a:r>
              <a:rPr lang="en-US" sz="2800" dirty="0"/>
              <a:t>Vulkan API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8E36C-D74A-4DE2-ABB9-70EA0502EB9A}"/>
              </a:ext>
            </a:extLst>
          </p:cNvPr>
          <p:cNvSpPr txBox="1"/>
          <p:nvPr/>
        </p:nvSpPr>
        <p:spPr>
          <a:xfrm>
            <a:off x="6096000" y="2840736"/>
            <a:ext cx="3429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Студент ПЗ1921 (961м)</a:t>
            </a:r>
          </a:p>
          <a:p>
            <a:r>
              <a:rPr lang="ru-RU" sz="2400" dirty="0"/>
              <a:t>Пол</a:t>
            </a:r>
            <a:r>
              <a:rPr lang="uk-UA" sz="2400" dirty="0" err="1"/>
              <a:t>іщук</a:t>
            </a:r>
            <a:r>
              <a:rPr lang="uk-UA" sz="2400" dirty="0"/>
              <a:t> І. А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D4022-091F-4795-B7B9-0FA1B4104C74}"/>
              </a:ext>
            </a:extLst>
          </p:cNvPr>
          <p:cNvSpPr txBox="1"/>
          <p:nvPr/>
        </p:nvSpPr>
        <p:spPr>
          <a:xfrm>
            <a:off x="6096000" y="3752199"/>
            <a:ext cx="2876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Науковий</a:t>
            </a:r>
            <a:r>
              <a:rPr lang="ru-RU" sz="2400" dirty="0"/>
              <a:t> </a:t>
            </a:r>
            <a:r>
              <a:rPr lang="ru-RU" sz="2400" dirty="0" err="1"/>
              <a:t>керівник</a:t>
            </a:r>
            <a:endParaRPr lang="ru-RU" sz="2400" dirty="0"/>
          </a:p>
          <a:p>
            <a:r>
              <a:rPr lang="ru-RU" sz="2400" dirty="0" err="1"/>
              <a:t>Іванов</a:t>
            </a:r>
            <a:r>
              <a:rPr lang="ru-RU" sz="2400" dirty="0"/>
              <a:t> О. П</a:t>
            </a:r>
          </a:p>
        </p:txBody>
      </p:sp>
    </p:spTree>
    <p:extLst>
      <p:ext uri="{BB962C8B-B14F-4D97-AF65-F5344CB8AC3E}">
        <p14:creationId xmlns:p14="http://schemas.microsoft.com/office/powerpoint/2010/main" val="317887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Завантаження</a:t>
            </a:r>
            <a:r>
              <a:rPr lang="ru-RU" dirty="0"/>
              <a:t> ядер </a:t>
            </a:r>
            <a:r>
              <a:rPr lang="en-US" dirty="0"/>
              <a:t>Vulkan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AB28A-8EBF-4F38-9154-64A84DCB2F73}"/>
              </a:ext>
            </a:extLst>
          </p:cNvPr>
          <p:cNvSpPr txBox="1"/>
          <p:nvPr/>
        </p:nvSpPr>
        <p:spPr>
          <a:xfrm>
            <a:off x="925601" y="4629543"/>
            <a:ext cx="375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Всі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ядра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завантажені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рівномірно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43DB69-AFFC-40AC-934B-ED72CAE4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8" y="1855419"/>
            <a:ext cx="1475610" cy="22579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F49E27-2A66-4084-8C04-F64541CD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321" y="1834977"/>
            <a:ext cx="1523428" cy="22579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F6DF56-3903-4A7A-97F1-591366133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869" y="1815172"/>
            <a:ext cx="1554867" cy="22777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3EAE6B-739A-4F4A-A0AE-9E06F9768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106" y="1855419"/>
            <a:ext cx="1516526" cy="22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108"/>
            <a:ext cx="8596668" cy="1320800"/>
          </a:xfrm>
        </p:spPr>
        <p:txBody>
          <a:bodyPr/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FPS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прості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1C9AA-BE72-4DB6-AC16-5C8FC0A7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" y="1213133"/>
            <a:ext cx="5413757" cy="2641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3AF91-D61F-4733-AEE5-3987F027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57" y="1213133"/>
            <a:ext cx="5770952" cy="2783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18924-31F9-480C-8094-9F9F8CE2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136" y="3854786"/>
            <a:ext cx="5533242" cy="27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3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108"/>
            <a:ext cx="8596668" cy="1320800"/>
          </a:xfrm>
        </p:spPr>
        <p:txBody>
          <a:bodyPr/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FPS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прості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CEF71-7C67-47E0-B3C9-48D129B6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1" y="1233981"/>
            <a:ext cx="7940722" cy="4390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3F03C5-BBC5-4619-A79C-02ED7D9BE6A7}"/>
              </a:ext>
            </a:extLst>
          </p:cNvPr>
          <p:cNvSpPr txBox="1"/>
          <p:nvPr/>
        </p:nvSpPr>
        <p:spPr>
          <a:xfrm>
            <a:off x="8275093" y="3105834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</p:spTree>
    <p:extLst>
      <p:ext uri="{BB962C8B-B14F-4D97-AF65-F5344CB8AC3E}">
        <p14:creationId xmlns:p14="http://schemas.microsoft.com/office/powerpoint/2010/main" val="322465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/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FPS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складні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522F2-7428-4B5A-A436-4EA958F9F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2" y="1082012"/>
            <a:ext cx="5332436" cy="2613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884DA-881F-4015-B250-6BB50DD2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21" y="1082012"/>
            <a:ext cx="5425158" cy="2613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8C6E16-80DC-456C-8775-5B304ED3A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192" y="3695951"/>
            <a:ext cx="5600736" cy="27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1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/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FPS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складні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F2C70-F345-47EF-9BE4-C1DC507CA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461384"/>
            <a:ext cx="8596668" cy="4785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80E89E-4AB8-48FF-8C85-708DE5139F6A}"/>
              </a:ext>
            </a:extLst>
          </p:cNvPr>
          <p:cNvSpPr txBox="1"/>
          <p:nvPr/>
        </p:nvSpPr>
        <p:spPr>
          <a:xfrm>
            <a:off x="8665237" y="3105834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</p:spTree>
    <p:extLst>
      <p:ext uri="{BB962C8B-B14F-4D97-AF65-F5344CB8AC3E}">
        <p14:creationId xmlns:p14="http://schemas.microsoft.com/office/powerpoint/2010/main" val="298637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GPU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прості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11DA2-2073-4919-A086-B965D51F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589"/>
            <a:ext cx="5073952" cy="2429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D69662-A398-4172-B1C6-30CA867D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952" y="1099589"/>
            <a:ext cx="5073953" cy="2460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A4238-434C-413B-B1B4-3189BA58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672" y="3708826"/>
            <a:ext cx="5364289" cy="26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GPU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прості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C73D1-364D-460E-B08E-D9C2E011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800"/>
            <a:ext cx="8918200" cy="5225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922B7-5C81-49F6-A910-54B976ED7AD0}"/>
              </a:ext>
            </a:extLst>
          </p:cNvPr>
          <p:cNvSpPr txBox="1"/>
          <p:nvPr/>
        </p:nvSpPr>
        <p:spPr>
          <a:xfrm>
            <a:off x="8672061" y="3478458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  <p:sp>
        <p:nvSpPr>
          <p:cNvPr id="8" name="Прямоугольник 19">
            <a:extLst>
              <a:ext uri="{FF2B5EF4-FFF2-40B4-BE49-F238E27FC236}">
                <a16:creationId xmlns:a16="http://schemas.microsoft.com/office/drawing/2014/main" id="{6093EF25-D130-45C7-8D8C-327B9D3DE0B1}"/>
              </a:ext>
            </a:extLst>
          </p:cNvPr>
          <p:cNvSpPr/>
          <p:nvPr/>
        </p:nvSpPr>
        <p:spPr>
          <a:xfrm>
            <a:off x="1994867" y="6229782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19 мегабайт</a:t>
            </a:r>
            <a:r>
              <a:rPr lang="ru-RU" dirty="0"/>
              <a:t> </a:t>
            </a:r>
          </a:p>
        </p:txBody>
      </p:sp>
      <p:sp>
        <p:nvSpPr>
          <p:cNvPr id="9" name="Прямоугольник 20">
            <a:extLst>
              <a:ext uri="{FF2B5EF4-FFF2-40B4-BE49-F238E27FC236}">
                <a16:creationId xmlns:a16="http://schemas.microsoft.com/office/drawing/2014/main" id="{7E473EF6-1D17-48BD-90C8-190859C1909B}"/>
              </a:ext>
            </a:extLst>
          </p:cNvPr>
          <p:cNvSpPr/>
          <p:nvPr/>
        </p:nvSpPr>
        <p:spPr>
          <a:xfrm>
            <a:off x="3969971" y="6229782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25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мегабайт</a:t>
            </a:r>
            <a:r>
              <a:rPr lang="ru-RU" dirty="0"/>
              <a:t> </a:t>
            </a:r>
          </a:p>
        </p:txBody>
      </p:sp>
      <p:sp>
        <p:nvSpPr>
          <p:cNvPr id="10" name="Прямоугольник 21">
            <a:extLst>
              <a:ext uri="{FF2B5EF4-FFF2-40B4-BE49-F238E27FC236}">
                <a16:creationId xmlns:a16="http://schemas.microsoft.com/office/drawing/2014/main" id="{15D12DFE-AF1F-4E1B-8C2F-DAAE4A4D3475}"/>
              </a:ext>
            </a:extLst>
          </p:cNvPr>
          <p:cNvSpPr/>
          <p:nvPr/>
        </p:nvSpPr>
        <p:spPr>
          <a:xfrm>
            <a:off x="6382512" y="6229782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25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мегабайт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55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GPU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складні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BAF54-D29A-4CC9-BA94-F4362546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44221"/>
            <a:ext cx="4903608" cy="2366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D040F-F1DC-4DB7-AE6E-246489D8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46" y="1322467"/>
            <a:ext cx="5136036" cy="2478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81AAE0-4309-48A2-A4E4-600C4228B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743" y="3879375"/>
            <a:ext cx="5743727" cy="27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1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GPU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складні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BA21C-9C29-4967-8FD4-447B4C4F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178"/>
            <a:ext cx="8837418" cy="5377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B954E8-AA96-4CBD-A83D-93E8F104CCC6}"/>
              </a:ext>
            </a:extLst>
          </p:cNvPr>
          <p:cNvSpPr txBox="1"/>
          <p:nvPr/>
        </p:nvSpPr>
        <p:spPr>
          <a:xfrm>
            <a:off x="8685709" y="3698165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  <p:sp>
        <p:nvSpPr>
          <p:cNvPr id="11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1538749" y="6242280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18 мегабайт</a:t>
            </a:r>
            <a:r>
              <a:rPr lang="ru-RU" dirty="0"/>
              <a:t> </a:t>
            </a:r>
          </a:p>
        </p:txBody>
      </p:sp>
      <p:sp>
        <p:nvSpPr>
          <p:cNvPr id="12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3998328" y="6246602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18 мегабайт</a:t>
            </a:r>
            <a:r>
              <a:rPr lang="ru-RU" dirty="0"/>
              <a:t> </a:t>
            </a:r>
          </a:p>
        </p:txBody>
      </p:sp>
      <p:sp>
        <p:nvSpPr>
          <p:cNvPr id="13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6689172" y="6245973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17 мегабайт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397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RAM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прості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59FB2-F13C-47C8-9FA4-FA57E0DF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468"/>
            <a:ext cx="4884609" cy="2383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599416-5FA1-434A-9205-0DCBE0DC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24" y="1221938"/>
            <a:ext cx="4681537" cy="2266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B7D5F-25CF-4010-AC89-DB35FE0DD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302" y="3502435"/>
            <a:ext cx="5589113" cy="27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9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7DBAA-DAC5-4057-BB0E-010C2B27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Комп'ютерна</a:t>
            </a:r>
            <a:r>
              <a:rPr lang="ru-RU" dirty="0"/>
              <a:t> </a:t>
            </a:r>
            <a:r>
              <a:rPr lang="ru-RU" dirty="0" err="1"/>
              <a:t>графіка</a:t>
            </a:r>
            <a:r>
              <a:rPr lang="ru-RU" dirty="0"/>
              <a:t> реального часу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111A4-DA14-46D6-A49D-A08F47A6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  <a:latin typeface="Roboto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Мета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комп'ютерної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графіки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-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генерувати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комп'ютерні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зображення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кадри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Одним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показників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графіки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реального часу 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кількість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кадрів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згенерованих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дану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секунду.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dirty="0"/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Roboto"/>
              </a:rPr>
              <a:t>І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нтерактивність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2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RAM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прості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C0DA1-F8C6-4705-A866-A1FA3724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066"/>
            <a:ext cx="7997588" cy="4640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9624A-27D1-4897-A764-524DCC0C97C7}"/>
              </a:ext>
            </a:extLst>
          </p:cNvPr>
          <p:cNvSpPr txBox="1"/>
          <p:nvPr/>
        </p:nvSpPr>
        <p:spPr>
          <a:xfrm>
            <a:off x="8232082" y="3303343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  <p:sp>
        <p:nvSpPr>
          <p:cNvPr id="11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1333361" y="5949251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20 мегабайт</a:t>
            </a:r>
            <a:r>
              <a:rPr lang="ru-RU" dirty="0"/>
              <a:t> </a:t>
            </a:r>
          </a:p>
        </p:txBody>
      </p:sp>
      <p:sp>
        <p:nvSpPr>
          <p:cNvPr id="12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3714975" y="5915718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35 мегабайт</a:t>
            </a:r>
            <a:r>
              <a:rPr lang="ru-RU" dirty="0"/>
              <a:t> </a:t>
            </a:r>
          </a:p>
        </p:txBody>
      </p:sp>
      <p:sp>
        <p:nvSpPr>
          <p:cNvPr id="13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5931498" y="5915718"/>
            <a:ext cx="172919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42 мегабайта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06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RAM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складні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1D48D-0FD3-4506-99D4-AD895161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669"/>
            <a:ext cx="4670235" cy="2247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676CE-94BD-4F3D-8151-E7A3F6F2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35" y="1147431"/>
            <a:ext cx="4984409" cy="2401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23CA36-9DD9-4DBD-9268-22470634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581" y="3669416"/>
            <a:ext cx="62960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5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RAM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1800" dirty="0" err="1"/>
              <a:t>складні</a:t>
            </a:r>
            <a:r>
              <a:rPr lang="ru-RU" sz="1800" dirty="0"/>
              <a:t> </a:t>
            </a:r>
            <a:r>
              <a:rPr lang="ru-RU" sz="18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F8F67-D000-443B-89AA-367A586E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140"/>
            <a:ext cx="8075639" cy="4630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5F3701-C67F-4605-B84D-C5A698DCDA56}"/>
              </a:ext>
            </a:extLst>
          </p:cNvPr>
          <p:cNvSpPr txBox="1"/>
          <p:nvPr/>
        </p:nvSpPr>
        <p:spPr>
          <a:xfrm>
            <a:off x="8075639" y="3232613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  <p:sp>
        <p:nvSpPr>
          <p:cNvPr id="11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1470363" y="5653194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51 мегабайт</a:t>
            </a:r>
            <a:r>
              <a:rPr lang="ru-RU" dirty="0"/>
              <a:t> </a:t>
            </a:r>
          </a:p>
        </p:txBody>
      </p:sp>
      <p:sp>
        <p:nvSpPr>
          <p:cNvPr id="12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3911654" y="5619661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174 мегабайта</a:t>
            </a:r>
            <a:r>
              <a:rPr lang="ru-RU" dirty="0"/>
              <a:t> </a:t>
            </a:r>
          </a:p>
        </p:txBody>
      </p:sp>
      <p:sp>
        <p:nvSpPr>
          <p:cNvPr id="13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5960905" y="5619661"/>
            <a:ext cx="173560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218 мегабайт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555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70" y="29071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Висновки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9433D-C72A-41D9-A342-5DCA7E8F1CED}"/>
              </a:ext>
            </a:extLst>
          </p:cNvPr>
          <p:cNvSpPr txBox="1"/>
          <p:nvPr/>
        </p:nvSpPr>
        <p:spPr>
          <a:xfrm>
            <a:off x="566928" y="1548384"/>
            <a:ext cx="94366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Як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тривимірний</a:t>
            </a:r>
            <a:r>
              <a:rPr lang="ru-RU" dirty="0"/>
              <a:t> </a:t>
            </a: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занадто</a:t>
            </a:r>
            <a:r>
              <a:rPr lang="ru-RU" dirty="0"/>
              <a:t> </a:t>
            </a:r>
            <a:r>
              <a:rPr lang="ru-RU" dirty="0" err="1"/>
              <a:t>простий</a:t>
            </a:r>
            <a:r>
              <a:rPr lang="ru-RU" dirty="0"/>
              <a:t>, то для них буде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невеликої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кількості</a:t>
            </a:r>
            <a:r>
              <a:rPr lang="ru-RU" dirty="0"/>
              <a:t> ядер,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зростанням</a:t>
            </a:r>
            <a:r>
              <a:rPr lang="ru-RU" dirty="0"/>
              <a:t> ядер </a:t>
            </a:r>
            <a:r>
              <a:rPr lang="ru-RU" dirty="0" err="1"/>
              <a:t>продуктивність</a:t>
            </a:r>
            <a:r>
              <a:rPr lang="ru-RU" dirty="0"/>
              <a:t> не </a:t>
            </a:r>
            <a:r>
              <a:rPr lang="ru-RU" dirty="0" err="1"/>
              <a:t>змінюється</a:t>
            </a:r>
            <a:r>
              <a:rPr lang="ru-RU" dirty="0"/>
              <a:t>;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Мала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, яка не </a:t>
            </a:r>
            <a:r>
              <a:rPr lang="ru-RU" dirty="0" err="1"/>
              <a:t>перевищує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перевищує</a:t>
            </a:r>
            <a:r>
              <a:rPr lang="ru-RU" dirty="0"/>
              <a:t> на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кількість</a:t>
            </a:r>
            <a:r>
              <a:rPr lang="ru-RU" dirty="0"/>
              <a:t> ядер буде </a:t>
            </a:r>
            <a:r>
              <a:rPr lang="ru-RU" dirty="0" err="1"/>
              <a:t>задіювати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усіх</a:t>
            </a:r>
            <a:r>
              <a:rPr lang="ru-RU" dirty="0"/>
              <a:t> ядер,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ядро буде </a:t>
            </a:r>
            <a:br>
              <a:rPr lang="ru-RU" dirty="0"/>
            </a:br>
            <a:r>
              <a:rPr lang="ru-RU" dirty="0" err="1"/>
              <a:t>встигати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обробку</a:t>
            </a:r>
            <a:r>
              <a:rPr lang="ru-RU" dirty="0"/>
              <a:t> </a:t>
            </a:r>
            <a:r>
              <a:rPr lang="ru-RU" dirty="0" err="1"/>
              <a:t>декількох</a:t>
            </a:r>
            <a:r>
              <a:rPr lang="ru-RU" dirty="0"/>
              <a:t> моделей, перед </a:t>
            </a:r>
            <a:r>
              <a:rPr lang="ru-RU" dirty="0" err="1"/>
              <a:t>тим</a:t>
            </a:r>
            <a:r>
              <a:rPr lang="ru-RU" dirty="0"/>
              <a:t> як </a:t>
            </a:r>
            <a:r>
              <a:rPr lang="ru-RU" dirty="0" err="1"/>
              <a:t>інше</a:t>
            </a:r>
            <a:r>
              <a:rPr lang="ru-RU" dirty="0"/>
              <a:t> ядро </a:t>
            </a:r>
            <a:r>
              <a:rPr lang="ru-RU" dirty="0" err="1"/>
              <a:t>матиме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змогу</a:t>
            </a:r>
            <a:r>
              <a:rPr lang="ru-RU" dirty="0"/>
              <a:t> «</a:t>
            </a:r>
            <a:r>
              <a:rPr lang="ru-RU" dirty="0" err="1"/>
              <a:t>здобути</a:t>
            </a:r>
            <a:r>
              <a:rPr lang="ru-RU" dirty="0"/>
              <a:t>» </a:t>
            </a:r>
            <a:r>
              <a:rPr lang="ru-RU" dirty="0" err="1"/>
              <a:t>об’єкт</a:t>
            </a:r>
            <a:r>
              <a:rPr lang="ru-RU" dirty="0"/>
              <a:t> до </a:t>
            </a:r>
            <a:r>
              <a:rPr lang="ru-RU" dirty="0" err="1"/>
              <a:t>обробки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складних</a:t>
            </a:r>
            <a:r>
              <a:rPr lang="ru-RU" dirty="0"/>
              <a:t> (100-500) </a:t>
            </a:r>
            <a:r>
              <a:rPr lang="ru-RU" dirty="0" err="1"/>
              <a:t>тривимірних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об’єкти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скелетною </a:t>
            </a:r>
            <a:r>
              <a:rPr lang="ru-RU" dirty="0" err="1"/>
              <a:t>анімацією</a:t>
            </a:r>
            <a:r>
              <a:rPr lang="ru-RU" dirty="0"/>
              <a:t> та великою </a:t>
            </a:r>
            <a:r>
              <a:rPr lang="ru-RU" dirty="0" err="1"/>
              <a:t>кількістю</a:t>
            </a:r>
            <a:r>
              <a:rPr lang="ru-RU" dirty="0"/>
              <a:t> вершин, буде максимально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ядра </a:t>
            </a:r>
            <a:r>
              <a:rPr lang="ru-RU" dirty="0" err="1"/>
              <a:t>процесору</a:t>
            </a:r>
            <a:r>
              <a:rPr lang="ru-RU" dirty="0"/>
              <a:t>. З </a:t>
            </a:r>
            <a:r>
              <a:rPr lang="ru-RU" dirty="0" err="1"/>
              <a:t>додаванням</a:t>
            </a:r>
            <a:r>
              <a:rPr lang="ru-RU" dirty="0"/>
              <a:t> кожного ядра </a:t>
            </a:r>
            <a:r>
              <a:rPr lang="ru-RU" dirty="0" err="1"/>
              <a:t>зріст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продуктивності</a:t>
            </a:r>
            <a:r>
              <a:rPr lang="ru-RU" dirty="0"/>
              <a:t> буде </a:t>
            </a:r>
            <a:r>
              <a:rPr lang="ru-RU" dirty="0" err="1"/>
              <a:t>лінійним</a:t>
            </a:r>
            <a:r>
              <a:rPr lang="ru-RU" dirty="0"/>
              <a:t>;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Розподіл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по ядрам </a:t>
            </a:r>
            <a:r>
              <a:rPr lang="ru-RU" dirty="0" err="1"/>
              <a:t>процесору</a:t>
            </a:r>
            <a:r>
              <a:rPr lang="ru-RU" dirty="0"/>
              <a:t> з </a:t>
            </a:r>
            <a:r>
              <a:rPr lang="en-US" dirty="0"/>
              <a:t>OpenGL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ядро не є </a:t>
            </a:r>
            <a:br>
              <a:rPr lang="ru-RU" dirty="0"/>
            </a:br>
            <a:r>
              <a:rPr lang="ru-RU" dirty="0" err="1"/>
              <a:t>ефективним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ядро </a:t>
            </a:r>
            <a:r>
              <a:rPr lang="ru-RU" dirty="0" err="1"/>
              <a:t>навантажено</a:t>
            </a:r>
            <a:r>
              <a:rPr lang="ru-RU" dirty="0"/>
              <a:t> на 100%. </a:t>
            </a:r>
            <a:br>
              <a:rPr lang="ru-RU" dirty="0"/>
            </a:br>
            <a:r>
              <a:rPr lang="ru-RU" dirty="0"/>
              <a:t>При </a:t>
            </a:r>
            <a:r>
              <a:rPr lang="ru-RU" dirty="0" err="1"/>
              <a:t>багатоядерному</a:t>
            </a:r>
            <a:r>
              <a:rPr lang="ru-RU" dirty="0"/>
              <a:t> </a:t>
            </a:r>
            <a:r>
              <a:rPr lang="ru-RU" dirty="0" err="1"/>
              <a:t>рендері</a:t>
            </a:r>
            <a:r>
              <a:rPr lang="ru-RU" dirty="0"/>
              <a:t> з </a:t>
            </a:r>
            <a:r>
              <a:rPr lang="en-US" dirty="0"/>
              <a:t>Vulkan </a:t>
            </a:r>
            <a:r>
              <a:rPr lang="ru-RU" dirty="0" err="1"/>
              <a:t>усі</a:t>
            </a:r>
            <a:r>
              <a:rPr lang="ru-RU" dirty="0"/>
              <a:t> ядра </a:t>
            </a:r>
            <a:r>
              <a:rPr lang="ru-RU" dirty="0" err="1"/>
              <a:t>навантажені</a:t>
            </a:r>
            <a:r>
              <a:rPr lang="ru-RU" dirty="0"/>
              <a:t> на </a:t>
            </a:r>
            <a:r>
              <a:rPr lang="ru-RU" dirty="0" err="1"/>
              <a:t>близько</a:t>
            </a:r>
            <a:r>
              <a:rPr lang="ru-RU" dirty="0"/>
              <a:t> 70% (+-20%).</a:t>
            </a:r>
          </a:p>
        </p:txBody>
      </p:sp>
    </p:spTree>
    <p:extLst>
      <p:ext uri="{BB962C8B-B14F-4D97-AF65-F5344CB8AC3E}">
        <p14:creationId xmlns:p14="http://schemas.microsoft.com/office/powerpoint/2010/main" val="161548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BEB70-C6C0-4AFF-94FC-524F75EA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39" y="2513199"/>
            <a:ext cx="8596668" cy="1320800"/>
          </a:xfrm>
        </p:spPr>
        <p:txBody>
          <a:bodyPr/>
          <a:lstStyle/>
          <a:p>
            <a:r>
              <a:rPr lang="ru-RU" dirty="0" err="1"/>
              <a:t>Дякую</a:t>
            </a:r>
            <a:r>
              <a:rPr lang="ru-RU" dirty="0"/>
              <a:t> за </a:t>
            </a:r>
            <a:r>
              <a:rPr lang="ru-RU" dirty="0" err="1"/>
              <a:t>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35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31526-F88A-4993-A70A-C259C6A2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 </a:t>
            </a:r>
            <a:r>
              <a:rPr lang="ru-RU" dirty="0" err="1"/>
              <a:t>використовується</a:t>
            </a:r>
            <a:r>
              <a:rPr lang="ru-RU" dirty="0"/>
              <a:t>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3A8E5-FF99-446B-9FE6-DEFEE614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Анімації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Симуляторах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авіасимулятори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гоночні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симулятори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)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dirty="0"/>
          </a:p>
          <a:p>
            <a:pPr algn="l" rtl="0" fontAlgn="ctr"/>
            <a:r>
              <a:rPr lang="uk-UA" b="0" i="0" dirty="0">
                <a:solidFill>
                  <a:srgbClr val="000000"/>
                </a:solidFill>
                <a:effectLst/>
                <a:latin typeface="Roboto"/>
              </a:rPr>
              <a:t>Комп'ютерні ігри</a:t>
            </a:r>
            <a:br>
              <a:rPr lang="uk-UA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dirty="0"/>
          </a:p>
          <a:p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Користувач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управляє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пристроєм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введення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впливати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на те,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буде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намальовано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дисплеї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dirty="0"/>
          </a:p>
          <a:p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Поєднання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фізики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анімації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допомагають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реалістично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імітувати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поведінку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в реальному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світі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16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D3F69-FA94-4BB2-9FFB-8509D6E2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E230FA-BBDD-4001-A792-4A60EF264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6" y="1634504"/>
            <a:ext cx="317388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9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E6730-3720-4761-8FC4-3EBB5BAA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API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6BDC8-580E-4465-88FA-67D78025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Багатоплатформовий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-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підтримується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на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Windows, Linux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мобільних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пристроїв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використовуючи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одну і ту ж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специфікації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dirty="0">
              <a:solidFill>
                <a:srgbClr val="000000"/>
              </a:solidFill>
              <a:latin typeface="Roboto"/>
            </a:endParaRPr>
          </a:p>
          <a:p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Чи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перевіряє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вхідні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дані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.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дає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опису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гарантій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програма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буде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працювати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і як вона буде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працювати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має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глобального стану.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Розробник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сам повинен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виконати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всі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деталі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свого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застосування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Явний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контроль над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керуванням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пам'яттю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90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D2684-678C-4E25-9850-6DD04D1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uk-UA" dirty="0" err="1"/>
              <a:t>однопоточна</a:t>
            </a:r>
            <a:r>
              <a:rPr lang="uk-UA" dirty="0"/>
              <a:t> модель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EB11-A846-44E3-8A97-01FCF76E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0" y="1487685"/>
            <a:ext cx="8093952" cy="40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D2684-678C-4E25-9850-6DD04D1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</a:t>
            </a:r>
            <a:r>
              <a:rPr lang="uk-UA" dirty="0" err="1"/>
              <a:t>багатопоточна</a:t>
            </a:r>
            <a:r>
              <a:rPr lang="uk-UA" dirty="0"/>
              <a:t> модель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D2A9B-CD82-42D2-9EE5-B5680D87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21" y="1269999"/>
            <a:ext cx="8325981" cy="4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3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D2684-678C-4E25-9850-6DD04D1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Зміна кількості </a:t>
            </a:r>
            <a:r>
              <a:rPr lang="uk-UA" dirty="0" err="1"/>
              <a:t>ядер</a:t>
            </a:r>
            <a:r>
              <a:rPr lang="uk-UA" dirty="0"/>
              <a:t> для тестування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0E8CE51B-9837-44A7-B8D6-F43DD4F8D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572" y="2160588"/>
            <a:ext cx="415689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2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Завантаження</a:t>
            </a:r>
            <a:r>
              <a:rPr lang="ru-RU" dirty="0"/>
              <a:t> ядер </a:t>
            </a:r>
            <a:r>
              <a:rPr lang="en-US" dirty="0" err="1"/>
              <a:t>openGL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4550E0-A88B-43EA-B05F-70555FB6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00" y="1717037"/>
            <a:ext cx="1609725" cy="2190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D1EAF6-063E-431E-8F50-33A4077F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1707512"/>
            <a:ext cx="1552575" cy="2200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2AB800-C555-40AE-A867-AEA909BE6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62" y="1717037"/>
            <a:ext cx="1457325" cy="219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EF69FD-9830-4AC8-B537-05B61F74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732" y="1717037"/>
            <a:ext cx="1514475" cy="2238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DAB28A-8EBF-4F38-9154-64A84DCB2F73}"/>
              </a:ext>
            </a:extLst>
          </p:cNvPr>
          <p:cNvSpPr txBox="1"/>
          <p:nvPr/>
        </p:nvSpPr>
        <p:spPr>
          <a:xfrm>
            <a:off x="794200" y="4636367"/>
            <a:ext cx="375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Завантажене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/>
              </a:rPr>
              <a:t>лише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 ядро №5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97007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795</TotalTime>
  <Words>525</Words>
  <Application>Microsoft Office PowerPoint</Application>
  <PresentationFormat>Widescreen</PresentationFormat>
  <Paragraphs>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Roboto</vt:lpstr>
      <vt:lpstr>Trebuchet MS</vt:lpstr>
      <vt:lpstr>Wingdings 3</vt:lpstr>
      <vt:lpstr>Аспект</vt:lpstr>
      <vt:lpstr>Дослідження часової ефективності відображення  комп`ютерної графіки реального часу на багатоядерних системах з використанням OpenGL та Vulkan API</vt:lpstr>
      <vt:lpstr>Комп'ютерна графіка реального часу</vt:lpstr>
      <vt:lpstr>Де використовується  </vt:lpstr>
      <vt:lpstr>OpenGL </vt:lpstr>
      <vt:lpstr>Vulkan API</vt:lpstr>
      <vt:lpstr>OpenGL однопоточна модель</vt:lpstr>
      <vt:lpstr>Vulkan багатопоточна модель</vt:lpstr>
      <vt:lpstr>Зміна кількості ядер для тестування</vt:lpstr>
      <vt:lpstr>Завантаження ядер openGL</vt:lpstr>
      <vt:lpstr>Завантаження ядер Vulkan</vt:lpstr>
      <vt:lpstr>Зміна FPS зі збільшенням ядер прості моделі</vt:lpstr>
      <vt:lpstr>Зміна FPS зі збільшенням ядер прості моделі</vt:lpstr>
      <vt:lpstr>Зміна FPS зі збільшенням ядер складні моделі</vt:lpstr>
      <vt:lpstr>Зміна FPS зі збільшенням ядер складні моделі</vt:lpstr>
      <vt:lpstr>Зміна GPU пам'яті зі збільшенням ядер прості моделі</vt:lpstr>
      <vt:lpstr>Зміна GPU пам'яті зі збільшенням ядер прості моделі</vt:lpstr>
      <vt:lpstr>Зміна GPU пам'яті зі збільшенням ядер складні моделі</vt:lpstr>
      <vt:lpstr>Зміна GPU пам'яті зі збільшенням ядер складні моделі</vt:lpstr>
      <vt:lpstr>Зміна RAM пам'яті зі збільшенням ядер прості моделі</vt:lpstr>
      <vt:lpstr>Зміна RAM пам'яті зі збільшенням ядер прості моделі</vt:lpstr>
      <vt:lpstr>Зміна RAM пам'яті зі збільшенням ядер складні моделі</vt:lpstr>
      <vt:lpstr>Зміна RAM пам'яті зі збільшенням ядер складні моделі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часової ефективності відображення  комп`ютерної графіки реального часу на багатоядерних системах з використанням OpenGL та Vulkan API</dc:title>
  <dc:creator>Ilya Polischuk</dc:creator>
  <cp:lastModifiedBy>Ilya Polischuk</cp:lastModifiedBy>
  <cp:revision>27</cp:revision>
  <dcterms:created xsi:type="dcterms:W3CDTF">2020-09-23T07:39:02Z</dcterms:created>
  <dcterms:modified xsi:type="dcterms:W3CDTF">2020-12-06T20:14:28Z</dcterms:modified>
</cp:coreProperties>
</file>