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5" r:id="rId5"/>
    <p:sldId id="259" r:id="rId6"/>
    <p:sldId id="260" r:id="rId7"/>
    <p:sldId id="276" r:id="rId8"/>
    <p:sldId id="261" r:id="rId9"/>
    <p:sldId id="262" r:id="rId10"/>
    <p:sldId id="274" r:id="rId11"/>
    <p:sldId id="263" r:id="rId12"/>
    <p:sldId id="264" r:id="rId13"/>
    <p:sldId id="265" r:id="rId14"/>
    <p:sldId id="268" r:id="rId15"/>
    <p:sldId id="26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73" autoAdjust="0"/>
  </p:normalViewPr>
  <p:slideViewPr>
    <p:cSldViewPr snapToGrid="0">
      <p:cViewPr varScale="1">
        <p:scale>
          <a:sx n="72" d="100"/>
          <a:sy n="7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0B19-CD2D-4160-BDC1-52407CB26179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F3B67-D0BD-49F7-B6BD-8CE4159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0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2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Sketch Generation Examples 1/2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4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Sketch Generation Examples 2/2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02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Sketch Generation Examples 1/2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2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Performance fine-tuning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4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Performance Fine-tuning</a:t>
            </a:r>
            <a:endParaRPr lang="zh-CN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3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0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Problem Formulation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4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Optimizing with Gradient Descent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B67-D0BD-49F7-B6BD-8CE41595AF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2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DCCB9-4837-7A7C-20D8-0BE2890A1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05C225-E9E4-4BDD-BE23-02E5C250D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E1544-5F93-EAA2-55A7-024E6FD3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A5E32-7B82-3BE9-E956-491A44F4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7C766-E3C2-FABC-9621-C6231550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7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27994-30FC-65E7-D6EC-AEAEA4B7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4E7BC-B6F7-1C2D-F1C0-489DF833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1DA26-04ED-F5D2-A543-3076868C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F4F17-79D8-60EE-D0FF-9227448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CB0F9-20C3-B1F0-BB3D-F23C71FE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1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CEF31-5609-0AEC-9A7E-27F276A4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B411-00FE-63F8-177E-88D0047F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FC2EF-0D3D-9CF5-8B80-9683C37A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C92E8-DC47-CD90-77ED-792845B7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000E5-41E0-79AF-78B4-013EAD5E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1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68EA3-0BF2-95F1-C9F5-B002CFA8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9D6AA-E661-0F72-BBE9-B4140CCA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5E27B-9168-2524-5873-BD9D1A2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A4410-6C44-48B3-8ADD-AE145D1C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461D5-2F72-1CA6-B6AD-C86CC50A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6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8572-C55A-1E85-D0EB-714F9C04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03BA1-FF2F-104C-A1A4-71DAA596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A7DB6-D5F0-81ED-5CDB-7CAB2F14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243DD-9569-6C79-F773-77B868CD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66258-2EBA-25C1-044E-826C34E3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1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E0375-6DF5-07A9-21F2-31D7FC69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04584-B683-E8E7-2B9E-4C89C037E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9BE34-9D35-82F3-FB1D-8DC8F7B0F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DD0ED-192D-CF93-3684-50BE99A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7792B-46D8-6429-A250-B1028466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FADA0-DA54-4F13-0152-96767E8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149A-4FEA-EE17-F592-15480772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3A39E-D4DF-D6C8-C214-FB7CB1CF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73F85-2684-EA1C-5BCD-3950B22F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587A8-0B59-5A06-99AB-4F14F7FBB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099290-9C49-C936-F594-8C420A53C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84F09-0403-39F8-DD3D-9FF101B4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817B4-E0BD-46BA-7578-B393A503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BD4BC-F3A2-C625-2D64-438EECF6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764E-6480-61A1-F6AF-8EABA3A6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284D2-DCAF-51E8-6F26-EF0D8217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D455B-1A31-07FB-033F-01E6CFFD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48366-A4D2-9DF4-890C-E6619FD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6A8E0-0FE1-F25F-4A6A-1B82FA5F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BA64F-C97D-E186-1C09-F7478B30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C7A3F-965A-CD46-C366-27C797D4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9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7382B-67EC-11B9-9095-D3165C6B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3BBD4-AA0E-B5C1-7A4B-6AF82DEC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92E9E-456A-729D-503B-6EF58217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72B20-7C47-436E-9A69-DFBBE0B6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CA3D0-BA51-BDFD-F0D0-4D411EB1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5AF71-2F78-549A-9008-9B226E1B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7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AD88A-9606-ABE5-2151-95A162C8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1E7398-E52E-3665-153A-2D8D7B5FF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77C59-FB19-CC13-1ACD-C725A6D3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C458CA-3299-29EA-37E4-46B0E4C7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D179A-C97A-28F1-34CF-44B84AAB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0CFE2-4C0D-0226-2F3D-9A52BDAD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1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6E69F5-4D0F-829D-0400-6760026A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32719-B837-AEED-BF4D-2A0815CF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07E62-9D4F-7697-F1B6-6782E0B34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A2DE-3D52-4CB4-82F0-A1D5D062007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2F5C4-F6FA-6E77-F6F0-6827BD701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3E594-1329-3E82-5B0B-41EC56690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BD42-58ED-49B4-ABAF-B1D349A16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3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3DB024-AD19-D592-9A9F-E6EEDE500B0A}"/>
              </a:ext>
            </a:extLst>
          </p:cNvPr>
          <p:cNvSpPr txBox="1"/>
          <p:nvPr/>
        </p:nvSpPr>
        <p:spPr>
          <a:xfrm>
            <a:off x="1360766" y="1911140"/>
            <a:ext cx="98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Ansor</a:t>
            </a: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: Generating High-Performance Tensor Programs for Deep Learning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42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AB7B95-B0CC-F78D-D7A7-93389777DF4A}"/>
              </a:ext>
            </a:extLst>
          </p:cNvPr>
          <p:cNvSpPr txBox="1"/>
          <p:nvPr/>
        </p:nvSpPr>
        <p:spPr>
          <a:xfrm>
            <a:off x="268687" y="173347"/>
            <a:ext cx="318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Programming Sampling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7E43B6-35C6-BCF6-21E4-1102B248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7" y="1878192"/>
            <a:ext cx="6081933" cy="3815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00468D-372F-6D12-E18C-A34B780C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20" y="1164284"/>
            <a:ext cx="5117643" cy="5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1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B3EA3A-0073-0C15-0DAB-5920EB101860}"/>
              </a:ext>
            </a:extLst>
          </p:cNvPr>
          <p:cNvSpPr txBox="1"/>
          <p:nvPr/>
        </p:nvSpPr>
        <p:spPr>
          <a:xfrm>
            <a:off x="268687" y="173347"/>
            <a:ext cx="421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search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056C8E-71E5-FD06-B748-0E089359D12E}"/>
              </a:ext>
            </a:extLst>
          </p:cNvPr>
          <p:cNvSpPr txBox="1"/>
          <p:nvPr/>
        </p:nvSpPr>
        <p:spPr>
          <a:xfrm>
            <a:off x="669073" y="112067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 does not guarantee the performance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evolutionary search with learned cost model on sampled programs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mutate tile size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mutate parallel/unroll/vectorize factor and granularity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mutate computation location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F3E3D6-E17C-4380-A788-F8ED15F1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45" y="4167664"/>
            <a:ext cx="8137441" cy="14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5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F01613-062F-602B-BF83-7720C0537732}"/>
              </a:ext>
            </a:extLst>
          </p:cNvPr>
          <p:cNvSpPr txBox="1"/>
          <p:nvPr/>
        </p:nvSpPr>
        <p:spPr>
          <a:xfrm>
            <a:off x="268687" y="173347"/>
            <a:ext cx="421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Learned cost model</a:t>
            </a:r>
            <a:endParaRPr lang="zh-CN" altLang="zh-CN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1C3CC-3777-B27D-770E-370496E99265}"/>
              </a:ext>
            </a:extLst>
          </p:cNvPr>
          <p:cNvSpPr txBox="1"/>
          <p:nvPr/>
        </p:nvSpPr>
        <p:spPr>
          <a:xfrm>
            <a:off x="719254" y="830954"/>
            <a:ext cx="8513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score of each non-loop innermost statement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E02E9-0E69-5DB4-0E3F-1FAC2C22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37" y="1597245"/>
            <a:ext cx="5617176" cy="25037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D09A0A-483C-B0DC-850A-8A150886C2D4}"/>
              </a:ext>
            </a:extLst>
          </p:cNvPr>
          <p:cNvSpPr txBox="1"/>
          <p:nvPr/>
        </p:nvSpPr>
        <p:spPr>
          <a:xfrm>
            <a:off x="719254" y="4490398"/>
            <a:ext cx="10928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for every non-loop innermost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cache lines, used memory, reuse distance, arithmetic intensity, ...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on-the-fly with measured programs (typically less than 30,000)</a:t>
            </a:r>
          </a:p>
        </p:txBody>
      </p:sp>
    </p:spTree>
    <p:extLst>
      <p:ext uri="{BB962C8B-B14F-4D97-AF65-F5344CB8AC3E}">
        <p14:creationId xmlns:p14="http://schemas.microsoft.com/office/powerpoint/2010/main" val="5525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E9E131-2841-AEC6-2C7C-D7F5AE2F28C1}"/>
              </a:ext>
            </a:extLst>
          </p:cNvPr>
          <p:cNvSpPr txBox="1"/>
          <p:nvPr/>
        </p:nvSpPr>
        <p:spPr>
          <a:xfrm>
            <a:off x="268687" y="173347"/>
            <a:ext cx="42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Task Scheduler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D1580C-975E-5D9F-7AC0-854958E6740B}"/>
              </a:ext>
            </a:extLst>
          </p:cNvPr>
          <p:cNvSpPr txBox="1"/>
          <p:nvPr/>
        </p:nvSpPr>
        <p:spPr>
          <a:xfrm>
            <a:off x="791736" y="831206"/>
            <a:ext cx="104988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subgraphs (search tasks) in a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ResNet-50 has 29 unique subgraphs after partition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systems: sequential optimization with a fixed allocation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CDEB34-E605-C0FC-B529-12D1AC80CB5C}"/>
              </a:ext>
            </a:extLst>
          </p:cNvPr>
          <p:cNvSpPr txBox="1"/>
          <p:nvPr/>
        </p:nvSpPr>
        <p:spPr>
          <a:xfrm>
            <a:off x="791736" y="3697129"/>
            <a:ext cx="1060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scheduler: slice the time and prioritize important subgraphs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4303D6-B756-B846-DF2B-4605DB52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6" y="2524851"/>
            <a:ext cx="9726640" cy="1028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0854D3-E9D6-C0DB-0F48-987300CFE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36" y="4358456"/>
            <a:ext cx="9650438" cy="10287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C93E3E-74ED-63F4-B3DC-16CCE44CE0D3}"/>
              </a:ext>
            </a:extLst>
          </p:cNvPr>
          <p:cNvSpPr txBox="1"/>
          <p:nvPr/>
        </p:nvSpPr>
        <p:spPr>
          <a:xfrm>
            <a:off x="791736" y="5580518"/>
            <a:ext cx="110452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each task's impact on the end-to-end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optimistic guess and similarity between tasks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5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A47A36-E0BD-A95C-098F-C4FD3102A9FD}"/>
              </a:ext>
            </a:extLst>
          </p:cNvPr>
          <p:cNvSpPr txBox="1"/>
          <p:nvPr/>
        </p:nvSpPr>
        <p:spPr>
          <a:xfrm>
            <a:off x="268687" y="173347"/>
            <a:ext cx="755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Task Scheduler-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Problem Formulation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736A87-7CC5-2FDF-7EF3-51FE8FA1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24" y="2597384"/>
            <a:ext cx="7326277" cy="32004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B593AF-0617-D88F-572A-F2A2A0E8E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349" y="1253918"/>
            <a:ext cx="5595229" cy="5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4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4BA9D5-7694-9B78-0A1E-6EB722315677}"/>
              </a:ext>
            </a:extLst>
          </p:cNvPr>
          <p:cNvSpPr txBox="1"/>
          <p:nvPr/>
        </p:nvSpPr>
        <p:spPr>
          <a:xfrm>
            <a:off x="268687" y="173347"/>
            <a:ext cx="8656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Task Scheduler-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Optimizing with Gradient Descent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59A65-5724-97DE-ADFE-72DC82F05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16" y="2528183"/>
            <a:ext cx="6400967" cy="18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3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FFD8BD-FA89-55DC-B4DA-C1C8D24A8A6C}"/>
              </a:ext>
            </a:extLst>
          </p:cNvPr>
          <p:cNvSpPr txBox="1"/>
          <p:nvPr/>
        </p:nvSpPr>
        <p:spPr>
          <a:xfrm>
            <a:off x="268687" y="173347"/>
            <a:ext cx="42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Evaluation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B3CBFD-1C2B-177F-A348-A2C50716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99" y="1347672"/>
            <a:ext cx="4476783" cy="3128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72AF55-3291-A2B0-0E8F-21F533EF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49" y="1396126"/>
            <a:ext cx="4514883" cy="27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FFD8BD-FA89-55DC-B4DA-C1C8D24A8A6C}"/>
              </a:ext>
            </a:extLst>
          </p:cNvPr>
          <p:cNvSpPr txBox="1"/>
          <p:nvPr/>
        </p:nvSpPr>
        <p:spPr>
          <a:xfrm>
            <a:off x="268687" y="173347"/>
            <a:ext cx="42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Evaluation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A80376-BCDB-5518-863A-E1ACA4BB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62" y="1468584"/>
            <a:ext cx="5713876" cy="43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0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FFD8BD-FA89-55DC-B4DA-C1C8D24A8A6C}"/>
              </a:ext>
            </a:extLst>
          </p:cNvPr>
          <p:cNvSpPr txBox="1"/>
          <p:nvPr/>
        </p:nvSpPr>
        <p:spPr>
          <a:xfrm>
            <a:off x="268687" y="173347"/>
            <a:ext cx="42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Evaluation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E24482-9DFA-5EB4-1B51-F20FB8ED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" y="722546"/>
            <a:ext cx="4773765" cy="27961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D3B581-44F1-D478-4B19-5F00B559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43" y="722546"/>
            <a:ext cx="4476783" cy="2700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3A8CCB-B199-96C1-E592-BB9FC83A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7" y="3606235"/>
            <a:ext cx="4773765" cy="27480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5B70FF-A6C0-50B5-BC58-08C2DCF2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443" y="3518701"/>
            <a:ext cx="4476783" cy="30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4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9F1A8E-3F87-2002-2D6B-C43C9B02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1187304"/>
            <a:ext cx="4902447" cy="44833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7BA032-3168-39FD-2640-A17D09CC1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7147"/>
            <a:ext cx="5453270" cy="27751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24FBDA-CC29-28C3-07AA-C4FB1D8268C8}"/>
              </a:ext>
            </a:extLst>
          </p:cNvPr>
          <p:cNvSpPr txBox="1"/>
          <p:nvPr/>
        </p:nvSpPr>
        <p:spPr>
          <a:xfrm>
            <a:off x="268687" y="173347"/>
            <a:ext cx="42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Evaluation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0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EA3352-A25E-0BDB-D366-1BD939BF41A9}"/>
              </a:ext>
            </a:extLst>
          </p:cNvPr>
          <p:cNvSpPr txBox="1"/>
          <p:nvPr/>
        </p:nvSpPr>
        <p:spPr>
          <a:xfrm>
            <a:off x="268687" y="173347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Background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90E64F-3095-A6C9-6B3B-E6F9DCACF5D7}"/>
              </a:ext>
            </a:extLst>
          </p:cNvPr>
          <p:cNvSpPr txBox="1"/>
          <p:nvPr/>
        </p:nvSpPr>
        <p:spPr>
          <a:xfrm>
            <a:off x="268687" y="3155715"/>
            <a:ext cx="71755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fully-automated -&gt; Requires huge manual effort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search space -&gt; Does not achieve optimal performance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0A2852-D590-678F-9C70-532B29407F67}"/>
              </a:ext>
            </a:extLst>
          </p:cNvPr>
          <p:cNvSpPr txBox="1"/>
          <p:nvPr/>
        </p:nvSpPr>
        <p:spPr>
          <a:xfrm>
            <a:off x="367990" y="1246242"/>
            <a:ext cx="61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AutoTVM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Template-guided search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611D66-B1CC-A137-672B-4D3E8C33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30" y="1625296"/>
            <a:ext cx="4136680" cy="45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7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A231EA-A644-869D-2927-B27D1CC3FECD}"/>
              </a:ext>
            </a:extLst>
          </p:cNvPr>
          <p:cNvSpPr txBox="1"/>
          <p:nvPr/>
        </p:nvSpPr>
        <p:spPr>
          <a:xfrm>
            <a:off x="268687" y="173347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Background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5E58C3-6C11-CF6A-9D26-7EC74043E4E3}"/>
              </a:ext>
            </a:extLst>
          </p:cNvPr>
          <p:cNvSpPr txBox="1"/>
          <p:nvPr/>
        </p:nvSpPr>
        <p:spPr>
          <a:xfrm>
            <a:off x="292120" y="2674272"/>
            <a:ext cx="59157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candidates are incomplete programs-&gt; The cost model cannot do accurate prediction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order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accumulates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Limits the design of the search space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855CE7-80EF-FD50-B8AA-94EFBD1D5EDE}"/>
              </a:ext>
            </a:extLst>
          </p:cNvPr>
          <p:cNvSpPr txBox="1"/>
          <p:nvPr/>
        </p:nvSpPr>
        <p:spPr>
          <a:xfrm>
            <a:off x="367990" y="1246242"/>
            <a:ext cx="679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Halide: Sequential construction based search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A64DCA-A0EB-D73E-C8AA-D50532F9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398" y="1890062"/>
            <a:ext cx="3918960" cy="41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8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62531C-2856-2167-DBA8-1E38C43E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59" y="1265593"/>
            <a:ext cx="4790049" cy="432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332996-F87D-CE04-4EF0-22E973D1EA89}"/>
              </a:ext>
            </a:extLst>
          </p:cNvPr>
          <p:cNvSpPr txBox="1"/>
          <p:nvPr/>
        </p:nvSpPr>
        <p:spPr>
          <a:xfrm>
            <a:off x="485078" y="572054"/>
            <a:ext cx="425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Ansor’s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Hierachical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8701B3-1856-CCD0-51DB-02EE1B5CC301}"/>
              </a:ext>
            </a:extLst>
          </p:cNvPr>
          <p:cNvSpPr txBox="1"/>
          <p:nvPr/>
        </p:nvSpPr>
        <p:spPr>
          <a:xfrm>
            <a:off x="165653" y="3013501"/>
            <a:ext cx="6513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Hierachical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Space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complete programs and fine-tune them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5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C85EF3-9946-FE18-92FF-37FE936E29AB}"/>
              </a:ext>
            </a:extLst>
          </p:cNvPr>
          <p:cNvSpPr txBox="1"/>
          <p:nvPr/>
        </p:nvSpPr>
        <p:spPr>
          <a:xfrm>
            <a:off x="268687" y="173347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Design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91DB61-8C83-0000-04F2-582F4144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85" y="635012"/>
            <a:ext cx="6054424" cy="56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2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381891-1F50-CED7-CA10-A2997747593E}"/>
              </a:ext>
            </a:extLst>
          </p:cNvPr>
          <p:cNvSpPr txBox="1"/>
          <p:nvPr/>
        </p:nvSpPr>
        <p:spPr>
          <a:xfrm>
            <a:off x="268687" y="173347"/>
            <a:ext cx="318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Programming Sampling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6BE1C0-6FCF-4C60-E65D-E3BB6A6AABDF}"/>
              </a:ext>
            </a:extLst>
          </p:cNvPr>
          <p:cNvSpPr txBox="1"/>
          <p:nvPr/>
        </p:nvSpPr>
        <p:spPr>
          <a:xfrm>
            <a:off x="922892" y="1111906"/>
            <a:ext cx="107803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construct a large search space and uniformly sample from the space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hierarchical search space: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Sketch: a few good high-level structures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Annotation: billions of low-level details </a:t>
            </a: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process: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20F2D-A60E-EB52-6919-8A7D505C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92" y="4774447"/>
            <a:ext cx="10703715" cy="15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1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95E90B-8F93-8B57-7702-2DD76F62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85" y="170095"/>
            <a:ext cx="10845829" cy="29640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84C654-454A-9280-2D29-B921CFE4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02" y="3429000"/>
            <a:ext cx="8978196" cy="21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AB7B95-B0CC-F78D-D7A7-93389777DF4A}"/>
              </a:ext>
            </a:extLst>
          </p:cNvPr>
          <p:cNvSpPr txBox="1"/>
          <p:nvPr/>
        </p:nvSpPr>
        <p:spPr>
          <a:xfrm>
            <a:off x="268687" y="173347"/>
            <a:ext cx="318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Programming Sampling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2131F-AAE3-CC79-CB1F-0F3E3C133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1"/>
          <a:stretch/>
        </p:blipFill>
        <p:spPr>
          <a:xfrm>
            <a:off x="703461" y="1518628"/>
            <a:ext cx="4710456" cy="47706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7E43B6-35C6-BCF6-21E4-1102B248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917" y="2213167"/>
            <a:ext cx="6384886" cy="4005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508995-4E5A-D3DD-4A7F-63843D926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971" y="639250"/>
            <a:ext cx="5309141" cy="8793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059F1E-0AB0-EE0C-1719-0521EF1552B4}"/>
              </a:ext>
            </a:extLst>
          </p:cNvPr>
          <p:cNvSpPr txBox="1"/>
          <p:nvPr/>
        </p:nvSpPr>
        <p:spPr>
          <a:xfrm>
            <a:off x="4907297" y="845988"/>
            <a:ext cx="150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Deviation: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2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927CA1-AF34-3A88-3B0F-63B94EA33C9D}"/>
              </a:ext>
            </a:extLst>
          </p:cNvPr>
          <p:cNvSpPr txBox="1"/>
          <p:nvPr/>
        </p:nvSpPr>
        <p:spPr>
          <a:xfrm>
            <a:off x="268687" y="173347"/>
            <a:ext cx="318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Programming Sampling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B344B1-4080-6265-861A-FC1AF9FAA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2"/>
          <a:stretch/>
        </p:blipFill>
        <p:spPr>
          <a:xfrm>
            <a:off x="179486" y="959283"/>
            <a:ext cx="4308880" cy="5725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E1714D-12E9-99F8-A393-369EEEB16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366" y="1464078"/>
            <a:ext cx="3845119" cy="27432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5BB8DE-155F-F832-AEB1-E364D9944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366" y="4363129"/>
            <a:ext cx="3845119" cy="21657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4BC72E-1823-EA7F-9C34-BAF25D564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139" y="2414519"/>
            <a:ext cx="3769424" cy="8930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F72DD7-304E-436A-84F3-10458B7F6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9407" y="4853707"/>
            <a:ext cx="3769423" cy="10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1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311</Words>
  <Application>Microsoft Office PowerPoint</Application>
  <PresentationFormat>宽屏</PresentationFormat>
  <Paragraphs>76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41</cp:revision>
  <dcterms:created xsi:type="dcterms:W3CDTF">2023-11-06T07:45:19Z</dcterms:created>
  <dcterms:modified xsi:type="dcterms:W3CDTF">2023-11-28T08:51:26Z</dcterms:modified>
</cp:coreProperties>
</file>