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6" r:id="rId3"/>
    <p:sldId id="257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30" autoAdjust="0"/>
  </p:normalViewPr>
  <p:slideViewPr>
    <p:cSldViewPr snapToGrid="0">
      <p:cViewPr varScale="1">
        <p:scale>
          <a:sx n="72" d="100"/>
          <a:sy n="72" d="100"/>
        </p:scale>
        <p:origin x="82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21B0-0382-486D-BEE1-D75E9D59298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B6B88-CAFE-410B-8969-03FBC2E70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图切分后，各个区域会调用相应的计算后端执行计算。</a:t>
            </a:r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对于主机端的部分如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Arm CPU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，会使用深度学习编译器中预设对该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-apple-system"/>
              </a:rPr>
              <a:t>设定的常见标准的优化流程，而加速器部分则需要硬件特定的优化：操作合并，化简，数据排布变换，量化等。其中，量化和数据排布变换是两个常见的加速器相关的处理。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B6B88-CAFE-410B-8969-03FBC2E709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8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BBD99-2E67-124E-A904-C4C32686B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A9144-20BA-E65C-5CAB-C59102EF4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D90E7-BC0D-E93F-E02E-3C804224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F267A-7EC6-73AF-45B4-55108B11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1F072-44E0-362A-70BD-25B9F736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FFF3-FB33-7B60-531A-1D573AAC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69A37-5701-A8AE-DE9A-D803B103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45E42-C9E9-5997-9D56-4C96BE86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F8D7B-F22F-F75C-30DA-902F227C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30C19-58FE-3AA0-E687-B5DB6DD4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B6BFC-ED89-8CA1-0D1E-54FC5DD68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0C88B-704E-5AEF-D097-F41323293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F816E-F919-0417-488C-86AF29EC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07D9B-A209-A529-2A8C-561B3DD3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B071E-7AEA-E181-3B4E-84364244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2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62FC8-B5D2-FAF6-A443-473F2AFB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DAD8D-2941-F9E1-2495-A7642900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31E4F-4C9E-F52F-A410-CDB55FA6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B52B6-8722-CAAE-0EB2-BDD8EF0C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ECB6D-5525-BE93-9F53-7E6D1308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6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6AE2-CDD9-647D-87CD-ACF07E6F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38A75-DD84-116B-42B4-2B290F3B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6053E-3A98-10DB-5CC2-FF98932A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FE2EC-D856-5D87-D1E3-010049D6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79999-4184-AC60-9970-83D76CF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2DBA8-1C0C-9344-6275-4FB1DDD5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491E6-7CB0-254F-12F7-593A1CC11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C51A69-97EC-7DB6-50E7-23E1AFFDD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D2B1-4315-78E4-5EAE-E8D2E9F7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55323-A88E-192A-1F22-49CA4591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78514-082D-FD78-3035-A016726D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5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4FE9D-EC3B-BF0A-B915-55044A65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F9450-0B34-B16D-0737-BB9F4601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AC1EC9-14C3-8282-BA22-C319BF28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1B0B7-7DB4-5870-FF34-B6871EDA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186786-EA3B-A3B5-A6ED-EC942E827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4B390D-3998-A112-66D8-47F56BD6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65220C-FFE8-0508-63AE-B216741A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0550F1-69FC-9A2F-B31E-8D5CE9EB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33497-F498-5851-0D52-5B462CE1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8D7E4-D5A1-6F1A-1B76-BA83DD78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05C393-33CC-5328-BDC3-3BA9B932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579E1-ECCF-75A1-E9CA-5731E127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B3DC3-DFEE-59FF-0B8E-2B03A6C7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F12749-2BAE-979D-4EF1-2CC0ACCC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2C679-8644-E5D7-F048-249E58E5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1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3E68-8EBC-A811-5770-DC23307E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C8AB5-3FF2-C337-5EAD-396DA8DA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BF92D-B881-7FA2-5EEE-96429B6A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D649B-97F5-4EAB-870B-F54AE5A5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5C4A3-42AD-AA96-2F3D-81AB6379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0AB04-152E-FEBA-3B44-B3A8634C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8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006CB-D54E-4970-F3E1-7AE06092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3FC246-FE39-0AA7-6784-97218DCE1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A94C0-9D74-D1D5-685E-4362357C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6FC53-5623-5722-7F84-EE3255D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1842A-5215-AA8F-BDF2-525D988C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A1E58-F587-CC41-4EF2-338A01F7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9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C410FE-04AB-BDED-8D2D-CE111154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7D6D-EF17-3AB7-E474-05165AC8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C73D1-6561-E0A2-5127-90842B4DF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D981-5715-46EE-88E0-F3B2E64FD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28DB5-2E91-6B7B-19D0-8E8EE67B9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3B7C1-F0B6-C3C9-FEFC-9BA611918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36B9-BFD0-422C-A540-20A8B8DA6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3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7A31F-4836-0FE8-BAF6-9104584513E2}"/>
              </a:ext>
            </a:extLst>
          </p:cNvPr>
          <p:cNvSpPr txBox="1"/>
          <p:nvPr/>
        </p:nvSpPr>
        <p:spPr>
          <a:xfrm>
            <a:off x="1673524" y="1454988"/>
            <a:ext cx="8844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Your Own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Codegen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Deep Learning Compiler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BE92D-7E6B-D293-A03F-90B161A2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93" y="3802173"/>
            <a:ext cx="8286811" cy="25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D9190-7464-BD35-FD3E-E6F47913C785}"/>
              </a:ext>
            </a:extLst>
          </p:cNvPr>
          <p:cNvSpPr txBox="1"/>
          <p:nvPr/>
        </p:nvSpPr>
        <p:spPr>
          <a:xfrm>
            <a:off x="135172" y="111318"/>
            <a:ext cx="4039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B66103-19E2-7EDF-86DC-B99B77762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3" y="1339432"/>
            <a:ext cx="5545012" cy="46632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D68B5B-4FC3-A110-E895-B80704ABBA1C}"/>
              </a:ext>
            </a:extLst>
          </p:cNvPr>
          <p:cNvSpPr txBox="1"/>
          <p:nvPr/>
        </p:nvSpPr>
        <p:spPr>
          <a:xfrm>
            <a:off x="6175513" y="1045233"/>
            <a:ext cx="5327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accelerator vendors, code generation means using TVM Relay IR to generate a format code supported by their own accelerator inference engine.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0D4A06-615D-7CF0-E9D9-466546C9274E}"/>
              </a:ext>
            </a:extLst>
          </p:cNvPr>
          <p:cNvSpPr txBox="1"/>
          <p:nvPr/>
        </p:nvSpPr>
        <p:spPr>
          <a:xfrm>
            <a:off x="6175513" y="3062273"/>
            <a:ext cx="5629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1: Standard graph representation: JSON as default.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 Standard C code.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3: Custom graph representation.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3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D9190-7464-BD35-FD3E-E6F47913C785}"/>
              </a:ext>
            </a:extLst>
          </p:cNvPr>
          <p:cNvSpPr txBox="1"/>
          <p:nvPr/>
        </p:nvSpPr>
        <p:spPr>
          <a:xfrm>
            <a:off x="135172" y="111318"/>
            <a:ext cx="244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C77F7C-4014-0AF7-75DC-697BE5D3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2" y="1454262"/>
            <a:ext cx="7921703" cy="34437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6196CF-89C3-AAFE-E769-2EA2BF01FFD4}"/>
              </a:ext>
            </a:extLst>
          </p:cNvPr>
          <p:cNvSpPr txBox="1"/>
          <p:nvPr/>
        </p:nvSpPr>
        <p:spPr>
          <a:xfrm>
            <a:off x="8436523" y="1963971"/>
            <a:ext cx="3755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the metadata module.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graph nodes on the host.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graph nodes on the accelerator.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5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37B296-B3CA-2260-C357-E7CC728C7810}"/>
              </a:ext>
            </a:extLst>
          </p:cNvPr>
          <p:cNvSpPr txBox="1"/>
          <p:nvPr/>
        </p:nvSpPr>
        <p:spPr>
          <a:xfrm>
            <a:off x="580444" y="1525108"/>
            <a:ext cx="9994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2125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BYOC</a:t>
            </a:r>
            <a:r>
              <a:rPr lang="zh-CN" altLang="en-US" sz="2400" b="0" i="0" dirty="0">
                <a:solidFill>
                  <a:srgbClr val="2125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框架的目的在接入硬件，用上现有深度学习编译器的切异构子图的切图能力，以及更上层的图优化等，减少工作量。</a:t>
            </a:r>
            <a:endParaRPr lang="en-US" altLang="zh-CN" sz="2400" b="0" i="0" dirty="0">
              <a:solidFill>
                <a:srgbClr val="21252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ED181C-3DCC-338E-BB98-4DE61973323C}"/>
              </a:ext>
            </a:extLst>
          </p:cNvPr>
          <p:cNvSpPr txBox="1"/>
          <p:nvPr/>
        </p:nvSpPr>
        <p:spPr>
          <a:xfrm>
            <a:off x="214685" y="222637"/>
            <a:ext cx="1423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4A9591-37E4-D1C2-C011-3BD2C240A9E8}"/>
              </a:ext>
            </a:extLst>
          </p:cNvPr>
          <p:cNvSpPr txBox="1"/>
          <p:nvPr/>
        </p:nvSpPr>
        <p:spPr>
          <a:xfrm>
            <a:off x="461175" y="3088179"/>
            <a:ext cx="10789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proposed a unified framework to allow accelerator vendors to easily integrate their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codegen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runtime systems to state-of-the-art deep learning compilers. This enables vendors to only focus on the development of the in-house code generator and greatly benefit from the development of standard compiler and deep learning optimization techniques in existing deep learning compilers.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3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D9190-7464-BD35-FD3E-E6F47913C785}"/>
              </a:ext>
            </a:extLst>
          </p:cNvPr>
          <p:cNvSpPr txBox="1"/>
          <p:nvPr/>
        </p:nvSpPr>
        <p:spPr>
          <a:xfrm>
            <a:off x="135171" y="111318"/>
            <a:ext cx="3013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BCDAC1-36DB-4F02-C485-11889ADD6B79}"/>
              </a:ext>
            </a:extLst>
          </p:cNvPr>
          <p:cNvSpPr txBox="1"/>
          <p:nvPr/>
        </p:nvSpPr>
        <p:spPr>
          <a:xfrm>
            <a:off x="286245" y="1874728"/>
            <a:ext cx="86510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obtainable speedup of the models compared to the selected baseline on the studied platforms?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operators can be offloaded to the target platform?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percentage of the MACs the offloaded graphs account for?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is the offloading overhead?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5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C180E2-1718-5485-20AA-B0344C4B2755}"/>
              </a:ext>
            </a:extLst>
          </p:cNvPr>
          <p:cNvSpPr txBox="1"/>
          <p:nvPr/>
        </p:nvSpPr>
        <p:spPr>
          <a:xfrm>
            <a:off x="159027" y="182880"/>
            <a:ext cx="700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Jetson AGX Xavier GPUs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6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C180E2-1718-5485-20AA-B0344C4B2755}"/>
              </a:ext>
            </a:extLst>
          </p:cNvPr>
          <p:cNvSpPr txBox="1"/>
          <p:nvPr/>
        </p:nvSpPr>
        <p:spPr>
          <a:xfrm>
            <a:off x="159027" y="182880"/>
            <a:ext cx="700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Xilinx Edge and Cloud FPGAs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C55148-4F15-6B8C-0B86-62CE06898C40}"/>
              </a:ext>
            </a:extLst>
          </p:cNvPr>
          <p:cNvSpPr txBox="1"/>
          <p:nvPr/>
        </p:nvSpPr>
        <p:spPr>
          <a:xfrm>
            <a:off x="135172" y="111318"/>
            <a:ext cx="31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A6ABE6-9AB7-ADFB-8747-F8941534F09A}"/>
              </a:ext>
            </a:extLst>
          </p:cNvPr>
          <p:cNvSpPr txBox="1"/>
          <p:nvPr/>
        </p:nvSpPr>
        <p:spPr>
          <a:xfrm>
            <a:off x="548640" y="972048"/>
            <a:ext cx="11211338" cy="23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 to execute: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deep learning models occurs rapidly which may lead to significant changes in the model architecture over time.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to execute: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dataflow but complex control logic.</a:t>
            </a: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Demanding to execute: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a unified framework.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AF4AB-6699-24D1-A025-E05A3F9C8416}"/>
              </a:ext>
            </a:extLst>
          </p:cNvPr>
          <p:cNvSpPr txBox="1"/>
          <p:nvPr/>
        </p:nvSpPr>
        <p:spPr>
          <a:xfrm>
            <a:off x="548640" y="4086970"/>
            <a:ext cx="10471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unified framework decouples DLC to the shared part and the accelerator-exclusive part.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1: Vendors contribute the to the shared part.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2: partitioning framework.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3: the accessibility to the widely used DLC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424543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D9190-7464-BD35-FD3E-E6F47913C785}"/>
              </a:ext>
            </a:extLst>
          </p:cNvPr>
          <p:cNvSpPr txBox="1"/>
          <p:nvPr/>
        </p:nvSpPr>
        <p:spPr>
          <a:xfrm>
            <a:off x="135172" y="111318"/>
            <a:ext cx="313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DD38B4-4814-0787-B2AC-232225B58B5C}"/>
              </a:ext>
            </a:extLst>
          </p:cNvPr>
          <p:cNvSpPr txBox="1"/>
          <p:nvPr/>
        </p:nvSpPr>
        <p:spPr>
          <a:xfrm>
            <a:off x="597672" y="1644653"/>
            <a:ext cx="109966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unified framework to allow different hardware accelerator vendors to obtain as many as possible hardware-agnostic optimizations for free by integrating their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codegen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in a plug-and-play manner.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flexible interfaces for developers to 1) annotate and partition a computational graph with various strategies, 2) apply hardware-specific optimizations on the partitioned graphs to further improve the performance.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conduct a number of case studies using multiple popular edge accelerators to demonstrate the different ways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codegen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with on average only ∼2K LOC, largely saving the engineering efforts and time to the market.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has been adopted by several production edge accelerators' compilation pipelines to alleviate the development efforts of the full software stack.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D9190-7464-BD35-FD3E-E6F47913C785}"/>
              </a:ext>
            </a:extLst>
          </p:cNvPr>
          <p:cNvSpPr txBox="1"/>
          <p:nvPr/>
        </p:nvSpPr>
        <p:spPr>
          <a:xfrm>
            <a:off x="135171" y="111318"/>
            <a:ext cx="769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Design and Implementation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FBFED7-0627-D40C-EDEC-16AF16BB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40" y="1291625"/>
            <a:ext cx="11271919" cy="2137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EF5752-B3DA-F31F-4C51-C9DE34BF0E3A}"/>
              </a:ext>
            </a:extLst>
          </p:cNvPr>
          <p:cNvSpPr txBox="1"/>
          <p:nvPr/>
        </p:nvSpPr>
        <p:spPr>
          <a:xfrm>
            <a:off x="460040" y="4098495"/>
            <a:ext cx="6066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Partitioning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Accelerator-Specific Processing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1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D9190-7464-BD35-FD3E-E6F47913C785}"/>
              </a:ext>
            </a:extLst>
          </p:cNvPr>
          <p:cNvSpPr txBox="1"/>
          <p:nvPr/>
        </p:nvSpPr>
        <p:spPr>
          <a:xfrm>
            <a:off x="135172" y="111318"/>
            <a:ext cx="415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Partitioning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771E0E-435D-C3AF-335A-4B66523E217B}"/>
              </a:ext>
            </a:extLst>
          </p:cNvPr>
          <p:cNvSpPr txBox="1"/>
          <p:nvPr/>
        </p:nvSpPr>
        <p:spPr>
          <a:xfrm>
            <a:off x="1603512" y="946205"/>
            <a:ext cx="898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IR level we should partition and offload the subgraphs?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6343A-67A9-975A-16D8-8087342842C2}"/>
              </a:ext>
            </a:extLst>
          </p:cNvPr>
          <p:cNvSpPr txBox="1"/>
          <p:nvPr/>
        </p:nvSpPr>
        <p:spPr>
          <a:xfrm>
            <a:off x="812357" y="1553905"/>
            <a:ext cx="105672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Partion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offload at High-level IR for two reasons:</a:t>
            </a:r>
          </a:p>
          <a:p>
            <a:pPr marL="342900" indent="-342900"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hardware vendors handcraft a kernel library with limited inter-operator optimizations.</a:t>
            </a:r>
          </a:p>
          <a:p>
            <a:pPr marL="342900" indent="-342900"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Vendors can choose to use their own IR or the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low-level IR in existing deep learning compilers.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613E4F-1E00-0300-D5F9-A42FD3FD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939" y="3034708"/>
            <a:ext cx="7621325" cy="37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6A6DF6-E8E2-5466-8948-78DEA558484E}"/>
              </a:ext>
            </a:extLst>
          </p:cNvPr>
          <p:cNvSpPr txBox="1"/>
          <p:nvPr/>
        </p:nvSpPr>
        <p:spPr>
          <a:xfrm>
            <a:off x="206734" y="155454"/>
            <a:ext cx="541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Pattern-based Grouping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7DF2DA-2E43-F492-CFFF-FF6F0C30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5" y="1492377"/>
            <a:ext cx="8059930" cy="19366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51B61C-64CA-AEAE-6F44-94B6FEE8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755" y="1294832"/>
            <a:ext cx="2766811" cy="50621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9A547D-D889-D522-724D-A08D4597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983" y="5185783"/>
            <a:ext cx="1069834" cy="10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2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2F3A4C-294B-513A-37A6-DCAAB02E138F}"/>
              </a:ext>
            </a:extLst>
          </p:cNvPr>
          <p:cNvSpPr txBox="1"/>
          <p:nvPr/>
        </p:nvSpPr>
        <p:spPr>
          <a:xfrm>
            <a:off x="159026" y="151075"/>
            <a:ext cx="343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41F11F-EC27-E992-FDB5-B21560BE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6" y="1354322"/>
            <a:ext cx="6316008" cy="14723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146F4-10C1-8394-9A23-4CC7F3BE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540" y="1354322"/>
            <a:ext cx="4379324" cy="43467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91635F-86FB-7810-9E9C-D719BCCD1E02}"/>
              </a:ext>
            </a:extLst>
          </p:cNvPr>
          <p:cNvSpPr txBox="1"/>
          <p:nvPr/>
        </p:nvSpPr>
        <p:spPr>
          <a:xfrm>
            <a:off x="321475" y="3527704"/>
            <a:ext cx="607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greedily merge consecutive supported operators to one region and pass them together to the code generator.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8EB2BE-FCF8-B9B4-9099-ABBE6065C005}"/>
              </a:ext>
            </a:extLst>
          </p:cNvPr>
          <p:cNvSpPr txBox="1"/>
          <p:nvPr/>
        </p:nvSpPr>
        <p:spPr>
          <a:xfrm>
            <a:off x="318052" y="5224032"/>
            <a:ext cx="5876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specify the priority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0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2F3A4C-294B-513A-37A6-DCAAB02E138F}"/>
              </a:ext>
            </a:extLst>
          </p:cNvPr>
          <p:cNvSpPr txBox="1"/>
          <p:nvPr/>
        </p:nvSpPr>
        <p:spPr>
          <a:xfrm>
            <a:off x="159026" y="151075"/>
            <a:ext cx="47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Cost-based Partitioning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91635F-86FB-7810-9E9C-D719BCCD1E02}"/>
              </a:ext>
            </a:extLst>
          </p:cNvPr>
          <p:cNvSpPr txBox="1"/>
          <p:nvPr/>
        </p:nvSpPr>
        <p:spPr>
          <a:xfrm>
            <a:off x="750846" y="1356998"/>
            <a:ext cx="10516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cost-based partitioning mechanism to split regions based on user-defined criteria.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54E76E-C0DE-0E79-5024-D090CEAB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62" y="1984260"/>
            <a:ext cx="9001870" cy="43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3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D9190-7464-BD35-FD3E-E6F47913C785}"/>
              </a:ext>
            </a:extLst>
          </p:cNvPr>
          <p:cNvSpPr txBox="1"/>
          <p:nvPr/>
        </p:nvSpPr>
        <p:spPr>
          <a:xfrm>
            <a:off x="135172" y="111318"/>
            <a:ext cx="727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Accelerator-Specific Processing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00E1F0-C212-CDD8-6FC8-65DE88DB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488" y="1692584"/>
            <a:ext cx="7625023" cy="45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3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648</Words>
  <Application>Microsoft Office PowerPoint</Application>
  <PresentationFormat>宽屏</PresentationFormat>
  <Paragraphs>55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等线</vt:lpstr>
      <vt:lpstr>等线 Light</vt:lpstr>
      <vt:lpstr>楷体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34</cp:revision>
  <dcterms:created xsi:type="dcterms:W3CDTF">2023-12-19T06:56:50Z</dcterms:created>
  <dcterms:modified xsi:type="dcterms:W3CDTF">2023-12-26T06:06:59Z</dcterms:modified>
</cp:coreProperties>
</file>