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66" r:id="rId5"/>
    <p:sldId id="263" r:id="rId6"/>
    <p:sldId id="264" r:id="rId7"/>
    <p:sldId id="265" r:id="rId8"/>
    <p:sldId id="267" r:id="rId9"/>
    <p:sldId id="272" r:id="rId10"/>
    <p:sldId id="271" r:id="rId11"/>
    <p:sldId id="268" r:id="rId12"/>
    <p:sldId id="273" r:id="rId13"/>
    <p:sldId id="274"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25" autoAdjust="0"/>
  </p:normalViewPr>
  <p:slideViewPr>
    <p:cSldViewPr snapToGrid="0">
      <p:cViewPr varScale="1">
        <p:scale>
          <a:sx n="71" d="100"/>
          <a:sy n="71" d="100"/>
        </p:scale>
        <p:origin x="86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29C62-1C56-4A71-A10D-0CF3A3B250FA}"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0DE1C-206E-402D-919F-F8CB3CB7EBAF}" type="slidenum">
              <a:rPr lang="zh-CN" altLang="en-US" smtClean="0"/>
              <a:t>‹#›</a:t>
            </a:fld>
            <a:endParaRPr lang="zh-CN" altLang="en-US"/>
          </a:p>
        </p:txBody>
      </p:sp>
    </p:spTree>
    <p:extLst>
      <p:ext uri="{BB962C8B-B14F-4D97-AF65-F5344CB8AC3E}">
        <p14:creationId xmlns:p14="http://schemas.microsoft.com/office/powerpoint/2010/main" val="22046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所有控制流都依赖于数据结构的连通性，而不是动态计算的数据。</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在执行任何张量计算之前都可以进行所有递归调用。</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对数据结构节点子节点的递归调用是相互独立的：一个调用的参数不依赖于前一个调用的结果。</a:t>
            </a:r>
            <a:endParaRPr lang="zh-CN" altLang="en-US" dirty="0"/>
          </a:p>
        </p:txBody>
      </p:sp>
      <p:sp>
        <p:nvSpPr>
          <p:cNvPr id="4" name="灯片编号占位符 3"/>
          <p:cNvSpPr>
            <a:spLocks noGrp="1"/>
          </p:cNvSpPr>
          <p:nvPr>
            <p:ph type="sldNum" sz="quarter" idx="5"/>
          </p:nvPr>
        </p:nvSpPr>
        <p:spPr/>
        <p:txBody>
          <a:bodyPr/>
          <a:lstStyle/>
          <a:p>
            <a:fld id="{EBB0DE1C-206E-402D-919F-F8CB3CB7EBAF}" type="slidenum">
              <a:rPr lang="zh-CN" altLang="en-US" smtClean="0"/>
              <a:t>4</a:t>
            </a:fld>
            <a:endParaRPr lang="zh-CN" altLang="en-US"/>
          </a:p>
        </p:txBody>
      </p:sp>
    </p:spTree>
    <p:extLst>
      <p:ext uri="{BB962C8B-B14F-4D97-AF65-F5344CB8AC3E}">
        <p14:creationId xmlns:p14="http://schemas.microsoft.com/office/powerpoint/2010/main" val="57028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6FBEB-DC6D-371B-6300-14CAE073F9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26E686-EEF7-50A7-65DE-AD04AE4FB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582F1B-4885-B62E-8BB1-0CACB0014A00}"/>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CDD488EF-CBBA-313B-C94E-6004E23027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8BBE1F-60FB-0904-A32B-83D4C11EC805}"/>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324942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46050-23B9-D819-24BE-636D01E8C0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D6A19C-99FB-BD67-4660-F0B4A3E9D2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1541ED-0CC1-B017-A366-A0528A694D3C}"/>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4D640226-1E6F-BE14-057F-F6C40A114D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0D3387-62BF-45FC-25E3-C0F09B002495}"/>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424758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773F95-8BF6-FCF8-912A-4F71DA8D51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DFF83F-24C8-9F44-C391-B5D5A428BB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0A2A56-337D-F833-B50B-FE02C146F2AD}"/>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8F0CB58F-8AFF-62DF-BDB8-640B605EA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D70A2-5D35-7412-3A41-A6E5C05807E4}"/>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152928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6C368-FF41-3945-E68C-B0A83ADC99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954279-E650-9B5A-0096-2B6FF54048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6A21EA-3177-B654-39D1-E8CAFDE8EAD2}"/>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29C68681-6890-0212-E6AC-8F7A94C11B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8673BF-2F2D-686B-E67A-126DD5DD2C5F}"/>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36686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7D129-6577-68ED-03E6-DC1889664B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5794AA-C16D-1E81-EAC3-0A4FDC191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52721D-BB94-6C1E-3970-D41C4BB1D90F}"/>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B1889187-6557-45E7-7E21-879C22719C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31E01-2053-0B5E-637D-EF74AAC72D01}"/>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200426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8974A-E9BE-56DB-866C-D786EDD027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0093B6-AB2F-FFA5-B2C5-312A461472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70B15B-EE73-8EAD-2F94-E1E5BAB2F2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C88507-B175-9314-812D-FEB882E9622F}"/>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FC4A789A-0A1C-9552-5ED7-60C1F9689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2BA555-02E6-C3C8-AC7F-1F16537D2412}"/>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41597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30A4-95CF-900F-A02C-9E64510EE9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B94DCA-2564-5C35-ACDD-8FBF9F584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E49C8E6-60F6-0AAD-D266-645FAA40FB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090400-E2E6-7F8F-3943-48DA9A2E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E20DD1-47A2-0CAC-AC25-8108C5A73F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37561F-D872-6753-51DF-C3013096CF62}"/>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8" name="页脚占位符 7">
            <a:extLst>
              <a:ext uri="{FF2B5EF4-FFF2-40B4-BE49-F238E27FC236}">
                <a16:creationId xmlns:a16="http://schemas.microsoft.com/office/drawing/2014/main" id="{270C0821-4515-E330-85C2-54DBA9FF9B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489298-7B0E-7884-7B66-4EC81023D305}"/>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335176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41A14-1A94-62D3-12E8-BD480EC7B0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10B19E-5E9D-8E40-BBAB-C440C7FF0F19}"/>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4" name="页脚占位符 3">
            <a:extLst>
              <a:ext uri="{FF2B5EF4-FFF2-40B4-BE49-F238E27FC236}">
                <a16:creationId xmlns:a16="http://schemas.microsoft.com/office/drawing/2014/main" id="{89E4ADDB-406D-BDF9-FB81-2EB186E867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B36DA9-BD40-1CA2-49C9-427732520AC1}"/>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157041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7BAEE-FB18-9130-E317-4E53E7B2C4E0}"/>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3" name="页脚占位符 2">
            <a:extLst>
              <a:ext uri="{FF2B5EF4-FFF2-40B4-BE49-F238E27FC236}">
                <a16:creationId xmlns:a16="http://schemas.microsoft.com/office/drawing/2014/main" id="{68979639-819E-3D1A-A9C7-1F2FB0DEAD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7BA285-D0AB-6132-CF27-4813A21FA687}"/>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17032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D6E83-A2B1-C496-A2C3-1F6681FC14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33A639-F284-D64B-4978-A83D5B057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42F7FA-B23D-E734-9297-AC22DAF2A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1B12DF-D613-77E8-2CB5-A9D402620567}"/>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2FC67812-D4A9-CC61-2763-AAA7AF0D45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17D618-331A-A03B-5572-8786294593C6}"/>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300011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B451A-1A51-23F2-7113-2B6344AB86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251C12-C445-8CE4-3E57-29943FC75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E45E78-3649-6E52-D25B-D3AAF2F4E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D7E835-86AA-6426-A508-80444981F996}"/>
              </a:ext>
            </a:extLst>
          </p:cNvPr>
          <p:cNvSpPr>
            <a:spLocks noGrp="1"/>
          </p:cNvSpPr>
          <p:nvPr>
            <p:ph type="dt" sz="half" idx="10"/>
          </p:nvPr>
        </p:nvSpPr>
        <p:spPr/>
        <p:txBody>
          <a:bodyPr/>
          <a:lstStyle/>
          <a:p>
            <a:fld id="{659A26D4-F943-406D-A38A-1AC6EF70C756}" type="datetimeFigureOut">
              <a:rPr lang="zh-CN" altLang="en-US" smtClean="0"/>
              <a:t>2023/12/5</a:t>
            </a:fld>
            <a:endParaRPr lang="zh-CN" altLang="en-US"/>
          </a:p>
        </p:txBody>
      </p:sp>
      <p:sp>
        <p:nvSpPr>
          <p:cNvPr id="6" name="页脚占位符 5">
            <a:extLst>
              <a:ext uri="{FF2B5EF4-FFF2-40B4-BE49-F238E27FC236}">
                <a16:creationId xmlns:a16="http://schemas.microsoft.com/office/drawing/2014/main" id="{DB137181-4BC2-8B7E-C457-4457C27DF2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9971F1-A2E2-917C-7A29-20C5D8329BE3}"/>
              </a:ext>
            </a:extLst>
          </p:cNvPr>
          <p:cNvSpPr>
            <a:spLocks noGrp="1"/>
          </p:cNvSpPr>
          <p:nvPr>
            <p:ph type="sldNum" sz="quarter" idx="12"/>
          </p:nvPr>
        </p:nvSpPr>
        <p:spPr/>
        <p:txBody>
          <a:body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247879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C8B6C2-3BAD-FC0A-1C42-5658A7855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8FD9AE-F19F-D16E-115D-CBB39AAF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DEF720-FCBF-5D9D-7C63-313831304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A26D4-F943-406D-A38A-1AC6EF70C756}" type="datetimeFigureOut">
              <a:rPr lang="zh-CN" altLang="en-US" smtClean="0"/>
              <a:t>2023/12/5</a:t>
            </a:fld>
            <a:endParaRPr lang="zh-CN" altLang="en-US"/>
          </a:p>
        </p:txBody>
      </p:sp>
      <p:sp>
        <p:nvSpPr>
          <p:cNvPr id="5" name="页脚占位符 4">
            <a:extLst>
              <a:ext uri="{FF2B5EF4-FFF2-40B4-BE49-F238E27FC236}">
                <a16:creationId xmlns:a16="http://schemas.microsoft.com/office/drawing/2014/main" id="{67CC4165-C5B6-35A7-515B-452FE902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4D4736-5E4E-4E74-22C5-11E71D0FA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FB829-FD42-4938-A29B-6F08C6E51D23}" type="slidenum">
              <a:rPr lang="zh-CN" altLang="en-US" smtClean="0"/>
              <a:t>‹#›</a:t>
            </a:fld>
            <a:endParaRPr lang="zh-CN" altLang="en-US"/>
          </a:p>
        </p:txBody>
      </p:sp>
    </p:spTree>
    <p:extLst>
      <p:ext uri="{BB962C8B-B14F-4D97-AF65-F5344CB8AC3E}">
        <p14:creationId xmlns:p14="http://schemas.microsoft.com/office/powerpoint/2010/main" val="393745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69717B-E961-5D26-3153-721C5649373A}"/>
              </a:ext>
            </a:extLst>
          </p:cNvPr>
          <p:cNvSpPr txBox="1"/>
          <p:nvPr/>
        </p:nvSpPr>
        <p:spPr>
          <a:xfrm>
            <a:off x="1444487" y="2228671"/>
            <a:ext cx="9303026" cy="1200329"/>
          </a:xfrm>
          <a:prstGeom prst="rect">
            <a:avLst/>
          </a:prstGeom>
          <a:noFill/>
        </p:spPr>
        <p:txBody>
          <a:bodyPr wrap="square" rtlCol="0">
            <a:spAutoFit/>
          </a:bodyPr>
          <a:lstStyle/>
          <a:p>
            <a:pPr algn="ctr"/>
            <a:r>
              <a:rPr lang="en-US" altLang="zh-CN" sz="3600" dirty="0">
                <a:latin typeface="Times New Roman" panose="02020603050405020304" pitchFamily="18" charset="0"/>
                <a:cs typeface="Times New Roman" panose="02020603050405020304" pitchFamily="18" charset="0"/>
              </a:rPr>
              <a:t>CORTEX: A COMPILER FOR RECURSIVE DEEP LEARNING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7D7D20B-04CF-5923-0E16-072BCB783885}"/>
              </a:ext>
            </a:extLst>
          </p:cNvPr>
          <p:cNvPicPr>
            <a:picLocks noChangeAspect="1"/>
          </p:cNvPicPr>
          <p:nvPr/>
        </p:nvPicPr>
        <p:blipFill>
          <a:blip r:embed="rId2"/>
          <a:stretch>
            <a:fillRect/>
          </a:stretch>
        </p:blipFill>
        <p:spPr>
          <a:xfrm>
            <a:off x="2156129" y="4335654"/>
            <a:ext cx="7879742" cy="530981"/>
          </a:xfrm>
          <a:prstGeom prst="rect">
            <a:avLst/>
          </a:prstGeom>
        </p:spPr>
      </p:pic>
    </p:spTree>
    <p:extLst>
      <p:ext uri="{BB962C8B-B14F-4D97-AF65-F5344CB8AC3E}">
        <p14:creationId xmlns:p14="http://schemas.microsoft.com/office/powerpoint/2010/main" val="297164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0" y="95417"/>
            <a:ext cx="1209393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Lowering Recursion to Loops – </a:t>
            </a:r>
            <a:r>
              <a:rPr lang="en-US" altLang="zh-CN" sz="2400" dirty="0">
                <a:latin typeface="Times New Roman" panose="02020603050405020304" pitchFamily="18" charset="0"/>
                <a:cs typeface="Times New Roman" panose="02020603050405020304" pitchFamily="18" charset="0"/>
              </a:rPr>
              <a:t>Computation Hoisting and Constant Propagation</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73CA59C-2C28-356D-89AA-2767A647C962}"/>
              </a:ext>
            </a:extLst>
          </p:cNvPr>
          <p:cNvSpPr txBox="1"/>
          <p:nvPr/>
        </p:nvSpPr>
        <p:spPr>
          <a:xfrm>
            <a:off x="2324268" y="1807915"/>
            <a:ext cx="7543464" cy="3242170"/>
          </a:xfrm>
          <a:prstGeom prst="rect">
            <a:avLst/>
          </a:prstGeom>
          <a:noFill/>
        </p:spPr>
        <p:txBody>
          <a:bodyPr wrap="square" rtlCol="0">
            <a:spAutoFit/>
          </a:bodyPr>
          <a:lstStyle/>
          <a:p>
            <a:pPr>
              <a:lnSpc>
                <a:spcPct val="150000"/>
              </a:lnSpc>
            </a:pPr>
            <a:r>
              <a:rPr lang="zh-CN" altLang="en-US" sz="2800" b="0" i="0" dirty="0">
                <a:solidFill>
                  <a:srgbClr val="1D2129"/>
                </a:solidFill>
                <a:effectLst/>
                <a:latin typeface="Times New Roman" panose="02020603050405020304" pitchFamily="18" charset="0"/>
                <a:ea typeface="楷体" panose="02010609060101010101" pitchFamily="49" charset="-122"/>
              </a:rPr>
              <a:t>递归和迭代模型通常对基本情况使用初始值。如果所有叶子的初始值都相同，则对所有叶子执行相同的冗余计算。当降低到</a:t>
            </a:r>
            <a:r>
              <a:rPr lang="en-US" altLang="zh-CN" sz="2800" b="0" i="0" dirty="0">
                <a:solidFill>
                  <a:srgbClr val="1D2129"/>
                </a:solidFill>
                <a:effectLst/>
                <a:latin typeface="Times New Roman" panose="02020603050405020304" pitchFamily="18" charset="0"/>
                <a:ea typeface="楷体" panose="02010609060101010101" pitchFamily="49" charset="-122"/>
              </a:rPr>
              <a:t>ILIR</a:t>
            </a:r>
            <a:r>
              <a:rPr lang="zh-CN" altLang="en-US" sz="2800" b="0" i="0" dirty="0">
                <a:solidFill>
                  <a:srgbClr val="1D2129"/>
                </a:solidFill>
                <a:effectLst/>
                <a:latin typeface="Times New Roman" panose="02020603050405020304" pitchFamily="18" charset="0"/>
                <a:ea typeface="楷体" panose="02010609060101010101" pitchFamily="49" charset="-122"/>
              </a:rPr>
              <a:t>时，这样的计算被提升到递归之外。我们还特别优化了初值为零张量的情况</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2193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1" y="111319"/>
            <a:ext cx="725158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Irregular Loops IR (ILIR)</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27EFEE6-9C65-8E67-BB4C-5003DAFFD6CA}"/>
              </a:ext>
            </a:extLst>
          </p:cNvPr>
          <p:cNvSpPr txBox="1"/>
          <p:nvPr/>
        </p:nvSpPr>
        <p:spPr>
          <a:xfrm>
            <a:off x="519614" y="1351260"/>
            <a:ext cx="9464827" cy="4457952"/>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Problem:</a:t>
            </a:r>
          </a:p>
          <a:p>
            <a:pPr>
              <a:lnSpc>
                <a:spcPct val="150000"/>
              </a:lnSpc>
            </a:pPr>
            <a:r>
              <a:rPr lang="en-US" altLang="zh-CN" sz="2400" dirty="0">
                <a:latin typeface="Times New Roman" panose="02020603050405020304" pitchFamily="18" charset="0"/>
                <a:cs typeface="Times New Roman" panose="02020603050405020304" pitchFamily="18" charset="0"/>
              </a:rPr>
              <a:t>indirect memory accesses and loops with variable loop bounds:</a:t>
            </a:r>
          </a:p>
          <a:p>
            <a:pPr>
              <a:lnSpc>
                <a:spcPct val="150000"/>
              </a:lnSpc>
            </a:pPr>
            <a:r>
              <a:rPr lang="en-US" altLang="zh-CN" sz="2400" dirty="0">
                <a:latin typeface="Times New Roman" panose="02020603050405020304" pitchFamily="18" charset="0"/>
                <a:cs typeface="Times New Roman" panose="02020603050405020304" pitchFamily="18" charset="0"/>
              </a:rPr>
              <a:t>non-affine function of the loop variable </a:t>
            </a:r>
            <a:r>
              <a:rPr lang="en-US" altLang="zh-CN" sz="2400" dirty="0" err="1">
                <a:latin typeface="Times New Roman" panose="02020603050405020304" pitchFamily="18" charset="0"/>
                <a:cs typeface="Times New Roman" panose="02020603050405020304" pitchFamily="18" charset="0"/>
              </a:rPr>
              <a:t>n_idx</a:t>
            </a:r>
            <a:r>
              <a:rPr lang="en-US" altLang="zh-CN" sz="2400" dirty="0">
                <a:latin typeface="Times New Roman" panose="02020603050405020304" pitchFamily="18" charset="0"/>
                <a:cs typeface="Times New Roman" panose="02020603050405020304" pitchFamily="18" charset="0"/>
              </a:rPr>
              <a:t>.</a:t>
            </a:r>
          </a:p>
          <a:p>
            <a:pPr>
              <a:lnSpc>
                <a:spcPct val="150000"/>
              </a:lnSpc>
            </a:pPr>
            <a:r>
              <a:rPr lang="en-US" altLang="zh-CN" sz="2400" dirty="0">
                <a:latin typeface="Times New Roman" panose="02020603050405020304" pitchFamily="18" charset="0"/>
                <a:cs typeface="Times New Roman" panose="02020603050405020304" pitchFamily="18" charset="0"/>
              </a:rPr>
              <a:t>variable bound in </a:t>
            </a:r>
            <a:r>
              <a:rPr lang="en-US" altLang="zh-CN" sz="2400" dirty="0" err="1">
                <a:latin typeface="Times New Roman" panose="02020603050405020304" pitchFamily="18" charset="0"/>
                <a:cs typeface="Times New Roman" panose="02020603050405020304" pitchFamily="18" charset="0"/>
              </a:rPr>
              <a:t>node_batch</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iratation</a:t>
            </a:r>
            <a:r>
              <a:rPr lang="en-US" altLang="zh-CN" sz="2400" dirty="0">
                <a:latin typeface="Times New Roman" panose="02020603050405020304" pitchFamily="18" charset="0"/>
                <a:cs typeface="Times New Roman" panose="02020603050405020304" pitchFamily="18" charset="0"/>
              </a:rPr>
              <a:t>.</a:t>
            </a:r>
          </a:p>
          <a:p>
            <a:pPr>
              <a:lnSpc>
                <a:spcPct val="150000"/>
              </a:lnSpc>
            </a:pPr>
            <a:r>
              <a:rPr lang="en-US" altLang="zh-CN" sz="2400" dirty="0">
                <a:latin typeface="Times New Roman" panose="02020603050405020304" pitchFamily="18" charset="0"/>
                <a:cs typeface="Times New Roman" panose="02020603050405020304" pitchFamily="18" charset="0"/>
              </a:rPr>
              <a:t>Solution:</a:t>
            </a:r>
          </a:p>
          <a:p>
            <a:pPr>
              <a:lnSpc>
                <a:spcPct val="150000"/>
              </a:lnSpc>
            </a:pPr>
            <a:r>
              <a:rPr lang="en-US" altLang="zh-CN" sz="2400" dirty="0">
                <a:latin typeface="Times New Roman" panose="02020603050405020304" pitchFamily="18" charset="0"/>
                <a:cs typeface="Times New Roman" panose="02020603050405020304" pitchFamily="18" charset="0"/>
              </a:rPr>
              <a:t>(1) non-affine index expressions, </a:t>
            </a:r>
          </a:p>
          <a:p>
            <a:pPr>
              <a:lnSpc>
                <a:spcPct val="150000"/>
              </a:lnSpc>
            </a:pPr>
            <a:r>
              <a:rPr lang="en-US" altLang="zh-CN" sz="2400" dirty="0">
                <a:latin typeface="Times New Roman" panose="02020603050405020304" pitchFamily="18" charset="0"/>
                <a:cs typeface="Times New Roman" panose="02020603050405020304" pitchFamily="18" charset="0"/>
              </a:rPr>
              <a:t>(2) loops with variable bounds, </a:t>
            </a:r>
          </a:p>
          <a:p>
            <a:pPr>
              <a:lnSpc>
                <a:spcPct val="150000"/>
              </a:lnSpc>
            </a:pPr>
            <a:r>
              <a:rPr lang="en-US" altLang="zh-CN" sz="2400" dirty="0">
                <a:latin typeface="Times New Roman" panose="02020603050405020304" pitchFamily="18" charset="0"/>
                <a:cs typeface="Times New Roman" panose="02020603050405020304" pitchFamily="18" charset="0"/>
              </a:rPr>
              <a:t>(3) conditional operators.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37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1" y="111319"/>
            <a:ext cx="1032189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Irregular Loops IR (ILIR) - </a:t>
            </a:r>
            <a:r>
              <a:rPr lang="en-US" altLang="zh-CN" sz="2800" dirty="0">
                <a:latin typeface="Times New Roman" panose="02020603050405020304" pitchFamily="18" charset="0"/>
                <a:cs typeface="Times New Roman" panose="02020603050405020304" pitchFamily="18" charset="0"/>
              </a:rPr>
              <a:t>Indirect Memory Accesses</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3C686C2-6C1E-1451-66FC-D9026F67A4C8}"/>
              </a:ext>
            </a:extLst>
          </p:cNvPr>
          <p:cNvPicPr>
            <a:picLocks noChangeAspect="1"/>
          </p:cNvPicPr>
          <p:nvPr/>
        </p:nvPicPr>
        <p:blipFill>
          <a:blip r:embed="rId2"/>
          <a:stretch>
            <a:fillRect/>
          </a:stretch>
        </p:blipFill>
        <p:spPr>
          <a:xfrm>
            <a:off x="931007" y="1854628"/>
            <a:ext cx="4372007" cy="1814526"/>
          </a:xfrm>
          <a:prstGeom prst="rect">
            <a:avLst/>
          </a:prstGeom>
        </p:spPr>
      </p:pic>
      <p:pic>
        <p:nvPicPr>
          <p:cNvPr id="6" name="图片 5">
            <a:extLst>
              <a:ext uri="{FF2B5EF4-FFF2-40B4-BE49-F238E27FC236}">
                <a16:creationId xmlns:a16="http://schemas.microsoft.com/office/drawing/2014/main" id="{22FF6AFB-2747-48C2-BAAA-1C13E1157E2B}"/>
              </a:ext>
            </a:extLst>
          </p:cNvPr>
          <p:cNvPicPr>
            <a:picLocks noChangeAspect="1"/>
          </p:cNvPicPr>
          <p:nvPr/>
        </p:nvPicPr>
        <p:blipFill>
          <a:blip r:embed="rId3"/>
          <a:stretch>
            <a:fillRect/>
          </a:stretch>
        </p:blipFill>
        <p:spPr>
          <a:xfrm>
            <a:off x="931007" y="4172258"/>
            <a:ext cx="4552983" cy="2333642"/>
          </a:xfrm>
          <a:prstGeom prst="rect">
            <a:avLst/>
          </a:prstGeom>
        </p:spPr>
      </p:pic>
      <p:pic>
        <p:nvPicPr>
          <p:cNvPr id="8" name="图片 7">
            <a:extLst>
              <a:ext uri="{FF2B5EF4-FFF2-40B4-BE49-F238E27FC236}">
                <a16:creationId xmlns:a16="http://schemas.microsoft.com/office/drawing/2014/main" id="{72C9EF72-A534-392D-85AA-2D1BEA4E194D}"/>
              </a:ext>
            </a:extLst>
          </p:cNvPr>
          <p:cNvPicPr>
            <a:picLocks noChangeAspect="1"/>
          </p:cNvPicPr>
          <p:nvPr/>
        </p:nvPicPr>
        <p:blipFill>
          <a:blip r:embed="rId4"/>
          <a:stretch>
            <a:fillRect/>
          </a:stretch>
        </p:blipFill>
        <p:spPr>
          <a:xfrm>
            <a:off x="7193471" y="2390767"/>
            <a:ext cx="4119593" cy="2076465"/>
          </a:xfrm>
          <a:prstGeom prst="rect">
            <a:avLst/>
          </a:prstGeom>
        </p:spPr>
      </p:pic>
    </p:spTree>
    <p:extLst>
      <p:ext uri="{BB962C8B-B14F-4D97-AF65-F5344CB8AC3E}">
        <p14:creationId xmlns:p14="http://schemas.microsoft.com/office/powerpoint/2010/main" val="204472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8360822"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Irregular Loops IR (ILIR) - </a:t>
            </a:r>
            <a:r>
              <a:rPr lang="en-US" altLang="zh-CN" sz="2800" dirty="0">
                <a:latin typeface="Times New Roman" panose="02020603050405020304" pitchFamily="18" charset="0"/>
                <a:cs typeface="Times New Roman" panose="02020603050405020304" pitchFamily="18" charset="0"/>
              </a:rPr>
              <a:t>Conditional Operator</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B179FCB-8597-98D0-383B-A1A76513BB87}"/>
              </a:ext>
            </a:extLst>
          </p:cNvPr>
          <p:cNvSpPr txBox="1"/>
          <p:nvPr/>
        </p:nvSpPr>
        <p:spPr>
          <a:xfrm>
            <a:off x="405904" y="1265418"/>
            <a:ext cx="10788772" cy="1684244"/>
          </a:xfrm>
          <a:prstGeom prst="rect">
            <a:avLst/>
          </a:prstGeom>
          <a:noFill/>
        </p:spPr>
        <p:txBody>
          <a:bodyPr wrap="square" rtlCol="0">
            <a:spAutoFit/>
          </a:bodyPr>
          <a:lstStyle/>
          <a:p>
            <a:pPr>
              <a:lnSpc>
                <a:spcPct val="150000"/>
              </a:lnSpc>
            </a:pPr>
            <a:r>
              <a:rPr lang="zh-CN" altLang="en-US" sz="2400" b="0" i="0" dirty="0">
                <a:solidFill>
                  <a:srgbClr val="1D2129"/>
                </a:solidFill>
                <a:effectLst/>
                <a:latin typeface="Times New Roman" panose="02020603050405020304" pitchFamily="18" charset="0"/>
                <a:ea typeface="楷体" panose="02010609060101010101" pitchFamily="49" charset="-122"/>
              </a:rPr>
              <a:t>为了降低模型中的</a:t>
            </a:r>
            <a:r>
              <a:rPr lang="en-US" altLang="zh-CN" sz="2400" b="0" i="0" dirty="0" err="1">
                <a:solidFill>
                  <a:srgbClr val="1D2129"/>
                </a:solidFill>
                <a:effectLst/>
                <a:latin typeface="Times New Roman" panose="02020603050405020304" pitchFamily="18" charset="0"/>
                <a:ea typeface="楷体" panose="02010609060101010101" pitchFamily="49" charset="-122"/>
              </a:rPr>
              <a:t>isleaf</a:t>
            </a:r>
            <a:r>
              <a:rPr lang="zh-CN" altLang="en-US" sz="2400" b="0" i="0" dirty="0">
                <a:solidFill>
                  <a:srgbClr val="1D2129"/>
                </a:solidFill>
                <a:effectLst/>
                <a:latin typeface="Times New Roman" panose="02020603050405020304" pitchFamily="18" charset="0"/>
                <a:ea typeface="楷体" panose="02010609060101010101" pitchFamily="49" charset="-122"/>
              </a:rPr>
              <a:t>检查等条件检查，我们向</a:t>
            </a:r>
            <a:r>
              <a:rPr lang="en-US" altLang="zh-CN" sz="2400" b="0" i="0" dirty="0">
                <a:solidFill>
                  <a:srgbClr val="1D2129"/>
                </a:solidFill>
                <a:effectLst/>
                <a:latin typeface="Times New Roman" panose="02020603050405020304" pitchFamily="18" charset="0"/>
                <a:ea typeface="楷体" panose="02010609060101010101" pitchFamily="49" charset="-122"/>
              </a:rPr>
              <a:t>ILIR</a:t>
            </a:r>
            <a:r>
              <a:rPr lang="zh-CN" altLang="en-US" sz="2400" b="0" i="0" dirty="0">
                <a:solidFill>
                  <a:srgbClr val="1D2129"/>
                </a:solidFill>
                <a:effectLst/>
                <a:latin typeface="Times New Roman" panose="02020603050405020304" pitchFamily="18" charset="0"/>
                <a:ea typeface="楷体" panose="02010609060101010101" pitchFamily="49" charset="-122"/>
              </a:rPr>
              <a:t>添加了一个条件操作符。它接受两个子图和一个条件检查作为输入，并降低为</a:t>
            </a:r>
            <a:r>
              <a:rPr lang="en-US" altLang="zh-CN" sz="2400" b="0" i="0" dirty="0">
                <a:solidFill>
                  <a:srgbClr val="1D2129"/>
                </a:solidFill>
                <a:effectLst/>
                <a:latin typeface="Times New Roman" panose="02020603050405020304" pitchFamily="18" charset="0"/>
                <a:ea typeface="楷体" panose="02010609060101010101" pitchFamily="49" charset="-122"/>
              </a:rPr>
              <a:t>if</a:t>
            </a:r>
            <a:r>
              <a:rPr lang="zh-CN" altLang="en-US" sz="2400" b="0" i="0" dirty="0">
                <a:solidFill>
                  <a:srgbClr val="1D2129"/>
                </a:solidFill>
                <a:effectLst/>
                <a:latin typeface="Times New Roman" panose="02020603050405020304" pitchFamily="18" charset="0"/>
                <a:ea typeface="楷体" panose="02010609060101010101" pitchFamily="49" charset="-122"/>
              </a:rPr>
              <a:t>语句。如果用户没有专门化叶子检查，则会在</a:t>
            </a:r>
            <a:r>
              <a:rPr lang="en-US" altLang="zh-CN" sz="2400" b="0" i="0" dirty="0">
                <a:solidFill>
                  <a:srgbClr val="1D2129"/>
                </a:solidFill>
                <a:effectLst/>
                <a:latin typeface="Times New Roman" panose="02020603050405020304" pitchFamily="18" charset="0"/>
                <a:ea typeface="楷体" panose="02010609060101010101" pitchFamily="49" charset="-122"/>
              </a:rPr>
              <a:t>ILIR</a:t>
            </a:r>
            <a:r>
              <a:rPr lang="zh-CN" altLang="en-US" sz="2400" b="0" i="0" dirty="0">
                <a:solidFill>
                  <a:srgbClr val="1D2129"/>
                </a:solidFill>
                <a:effectLst/>
                <a:latin typeface="Times New Roman" panose="02020603050405020304" pitchFamily="18" charset="0"/>
                <a:ea typeface="楷体" panose="02010609060101010101" pitchFamily="49" charset="-122"/>
              </a:rPr>
              <a:t>中为我们正在运行的示例生成条件操作符。</a:t>
            </a:r>
            <a:endParaRPr lang="zh-CN" altLang="en-US" sz="2400" dirty="0">
              <a:latin typeface="Times New Roman" panose="02020603050405020304" pitchFamily="18" charset="0"/>
              <a:ea typeface="楷体" panose="02010609060101010101" pitchFamily="49" charset="-122"/>
            </a:endParaRPr>
          </a:p>
        </p:txBody>
      </p:sp>
      <p:sp>
        <p:nvSpPr>
          <p:cNvPr id="3" name="文本框 2">
            <a:extLst>
              <a:ext uri="{FF2B5EF4-FFF2-40B4-BE49-F238E27FC236}">
                <a16:creationId xmlns:a16="http://schemas.microsoft.com/office/drawing/2014/main" id="{C0B785E1-DA42-823A-B66E-F6EEC92482C4}"/>
              </a:ext>
            </a:extLst>
          </p:cNvPr>
          <p:cNvSpPr txBox="1"/>
          <p:nvPr/>
        </p:nvSpPr>
        <p:spPr>
          <a:xfrm>
            <a:off x="405904" y="3195055"/>
            <a:ext cx="10788772" cy="3349956"/>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Loop Peeling: The generated ILIR in CORTEX involves loops with variable loop bounds. Splitting such loops gives rise to bounds checks in the bodies of the loops. We employ loop peeling to ensure that such checks are only employed for the last few iterations of the </a:t>
            </a:r>
            <a:r>
              <a:rPr lang="en-US" altLang="zh-CN" sz="2400" dirty="0" err="1">
                <a:latin typeface="Times New Roman" panose="02020603050405020304" pitchFamily="18" charset="0"/>
                <a:cs typeface="Times New Roman" panose="02020603050405020304" pitchFamily="18" charset="0"/>
              </a:rPr>
              <a:t>loop.Rational</a:t>
            </a:r>
            <a:r>
              <a:rPr lang="en-US" altLang="zh-CN" sz="2400" dirty="0">
                <a:latin typeface="Times New Roman" panose="02020603050405020304" pitchFamily="18" charset="0"/>
                <a:cs typeface="Times New Roman" panose="02020603050405020304" pitchFamily="18" charset="0"/>
              </a:rPr>
              <a:t> Approximations of Nonlinear Functions: We use rational approximations for the tanh and sigmoid functions, which makes exploiting SIMD instructions on CPUs easier.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96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3267986" cy="646331"/>
          </a:xfrm>
          <a:prstGeom prst="rect">
            <a:avLst/>
          </a:prstGeom>
          <a:noFill/>
        </p:spPr>
        <p:txBody>
          <a:bodyPr wrap="square" rtlCol="0">
            <a:spAutoFit/>
          </a:bodyPr>
          <a:lstStyle/>
          <a:p>
            <a:r>
              <a:rPr lang="en-US" altLang="zh-CN" sz="3600" dirty="0" err="1">
                <a:latin typeface="Times New Roman" panose="02020603050405020304" pitchFamily="18" charset="0"/>
                <a:cs typeface="Times New Roman" panose="02020603050405020304" pitchFamily="18" charset="0"/>
              </a:rPr>
              <a:t>Implemention</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D9BE0EA-2341-31B0-95BC-DA4C663A1D8A}"/>
              </a:ext>
            </a:extLst>
          </p:cNvPr>
          <p:cNvSpPr txBox="1"/>
          <p:nvPr/>
        </p:nvSpPr>
        <p:spPr>
          <a:xfrm>
            <a:off x="190831" y="1305341"/>
            <a:ext cx="11535003" cy="4853701"/>
          </a:xfrm>
          <a:prstGeom prst="rect">
            <a:avLst/>
          </a:prstGeom>
          <a:noFill/>
        </p:spPr>
        <p:txBody>
          <a:bodyPr wrap="square" rtlCol="0">
            <a:spAutoFit/>
          </a:bodyPr>
          <a:lstStyle/>
          <a:p>
            <a:pPr>
              <a:lnSpc>
                <a:spcPct val="130000"/>
              </a:lnSpc>
            </a:pPr>
            <a:r>
              <a:rPr lang="en-US" altLang="zh-CN" sz="2000" dirty="0">
                <a:latin typeface="Times New Roman" panose="02020603050405020304" pitchFamily="18" charset="0"/>
                <a:cs typeface="Times New Roman" panose="02020603050405020304" pitchFamily="18" charset="0"/>
              </a:rPr>
              <a:t>RA Lowering: As part of RA lowering, we have implemented support for dynamic batching and specialization, for the common case of leaf checks.</a:t>
            </a:r>
          </a:p>
          <a:p>
            <a:pPr>
              <a:lnSpc>
                <a:spcPct val="130000"/>
              </a:lnSpc>
            </a:pPr>
            <a:endParaRPr lang="en-US" altLang="zh-CN" sz="2000" dirty="0">
              <a:latin typeface="Times New Roman" panose="02020603050405020304" pitchFamily="18" charset="0"/>
              <a:cs typeface="Times New Roman" panose="02020603050405020304" pitchFamily="18" charset="0"/>
            </a:endParaRPr>
          </a:p>
          <a:p>
            <a:pPr>
              <a:lnSpc>
                <a:spcPct val="130000"/>
              </a:lnSpc>
            </a:pPr>
            <a:r>
              <a:rPr lang="en-US" altLang="zh-CN" sz="2000" dirty="0">
                <a:latin typeface="Times New Roman" panose="02020603050405020304" pitchFamily="18" charset="0"/>
                <a:cs typeface="Times New Roman" panose="02020603050405020304" pitchFamily="18" charset="0"/>
              </a:rPr>
              <a:t>ILIR Lowering: We extend TVM (Chen et al., 2018a) v0.6, a deep learning framework and a tensor compiler. Our current prototype implementation does not perform </a:t>
            </a:r>
            <a:r>
              <a:rPr lang="en-US" altLang="zh-CN" sz="2000" dirty="0" err="1">
                <a:latin typeface="Times New Roman" panose="02020603050405020304" pitchFamily="18" charset="0"/>
                <a:cs typeface="Times New Roman" panose="02020603050405020304" pitchFamily="18" charset="0"/>
              </a:rPr>
              <a:t>autoscheduling</a:t>
            </a:r>
            <a:r>
              <a:rPr lang="en-US" altLang="zh-CN" sz="2000" dirty="0">
                <a:latin typeface="Times New Roman" panose="02020603050405020304" pitchFamily="18" charset="0"/>
                <a:cs typeface="Times New Roman" panose="02020603050405020304" pitchFamily="18" charset="0"/>
              </a:rPr>
              <a:t> on the generated ILIR. Therefore, the model implementations used for evaluation were based on </a:t>
            </a:r>
            <a:r>
              <a:rPr lang="en-US" altLang="zh-CN" sz="2000" dirty="0" err="1">
                <a:latin typeface="Times New Roman" panose="02020603050405020304" pitchFamily="18" charset="0"/>
                <a:cs typeface="Times New Roman" panose="02020603050405020304" pitchFamily="18" charset="0"/>
              </a:rPr>
              <a:t>manuallydefined</a:t>
            </a:r>
            <a:r>
              <a:rPr lang="en-US" altLang="zh-CN" sz="2000" dirty="0">
                <a:latin typeface="Times New Roman" panose="02020603050405020304" pitchFamily="18" charset="0"/>
                <a:cs typeface="Times New Roman" panose="02020603050405020304" pitchFamily="18" charset="0"/>
              </a:rPr>
              <a:t> schedules. We then performed auto-tuning via grid search to search the space of certain schedule parameters. Prior work on auto-scheduling is complementary to our techniques, and could readily be applied to the prototype.</a:t>
            </a:r>
          </a:p>
          <a:p>
            <a:pPr>
              <a:lnSpc>
                <a:spcPct val="130000"/>
              </a:lnSpc>
            </a:pPr>
            <a:endParaRPr lang="en-US" altLang="zh-CN" sz="2000" dirty="0">
              <a:latin typeface="Times New Roman" panose="02020603050405020304" pitchFamily="18" charset="0"/>
              <a:cs typeface="Times New Roman" panose="02020603050405020304" pitchFamily="18" charset="0"/>
            </a:endParaRPr>
          </a:p>
          <a:p>
            <a:pPr>
              <a:lnSpc>
                <a:spcPct val="130000"/>
              </a:lnSpc>
            </a:pPr>
            <a:r>
              <a:rPr lang="en-US" altLang="zh-CN" sz="2000" dirty="0">
                <a:latin typeface="Times New Roman" panose="02020603050405020304" pitchFamily="18" charset="0"/>
                <a:cs typeface="Times New Roman" panose="02020603050405020304" pitchFamily="18" charset="0"/>
              </a:rPr>
              <a:t>Data Structure Linearizers: We implemented data structure linearizers (one each for trees and DAGs) for our evaluation. We use a numbering scheme, described in § B of the appendix, for data structures nodes that generally reduces the costs of leaf checks and iterating over batches.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326798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ABFF28C-45DB-F648-8B84-34114FD68D53}"/>
              </a:ext>
            </a:extLst>
          </p:cNvPr>
          <p:cNvSpPr txBox="1"/>
          <p:nvPr/>
        </p:nvSpPr>
        <p:spPr>
          <a:xfrm>
            <a:off x="190832" y="1308762"/>
            <a:ext cx="11581844" cy="3349956"/>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Past work on recursive and dynamic models such as </a:t>
            </a:r>
            <a:r>
              <a:rPr lang="en-US" altLang="zh-CN" sz="2400" dirty="0" err="1">
                <a:latin typeface="Times New Roman" panose="02020603050405020304" pitchFamily="18" charset="0"/>
                <a:cs typeface="Times New Roman" panose="02020603050405020304" pitchFamily="18" charset="0"/>
              </a:rPr>
              <a:t>DyNet</a:t>
            </a:r>
            <a:r>
              <a:rPr lang="en-US" altLang="zh-CN" sz="2400" dirty="0">
                <a:latin typeface="Times New Roman" panose="02020603050405020304" pitchFamily="18" charset="0"/>
                <a:cs typeface="Times New Roman" panose="02020603050405020304" pitchFamily="18" charset="0"/>
              </a:rPr>
              <a:t>, Cavs and </a:t>
            </a:r>
            <a:r>
              <a:rPr lang="en-US" altLang="zh-CN" sz="2400" dirty="0" err="1">
                <a:latin typeface="Times New Roman" panose="02020603050405020304" pitchFamily="18" charset="0"/>
                <a:cs typeface="Times New Roman" panose="02020603050405020304" pitchFamily="18" charset="0"/>
              </a:rPr>
              <a:t>PyTorch</a:t>
            </a:r>
            <a:r>
              <a:rPr lang="en-US" altLang="zh-CN" sz="2400" dirty="0">
                <a:latin typeface="Times New Roman" panose="02020603050405020304" pitchFamily="18" charset="0"/>
                <a:cs typeface="Times New Roman" panose="02020603050405020304" pitchFamily="18" charset="0"/>
              </a:rPr>
              <a:t> has relied on hardware-specific, highly-optimized vendor libraries.</a:t>
            </a:r>
          </a:p>
          <a:p>
            <a:pPr>
              <a:lnSpc>
                <a:spcPct val="150000"/>
              </a:lnSpc>
            </a:pPr>
            <a:r>
              <a:rPr lang="en-US" altLang="zh-CN" sz="2400" dirty="0">
                <a:latin typeface="Times New Roman" panose="02020603050405020304" pitchFamily="18" charset="0"/>
                <a:cs typeface="Times New Roman" panose="02020603050405020304" pitchFamily="18" charset="0"/>
              </a:rPr>
              <a:t>However, vendor libraries have disadvantages in terms of model coverage and development effort, contain implementations only for the most commonly used models and kernels.</a:t>
            </a:r>
          </a:p>
          <a:p>
            <a:pPr>
              <a:lnSpc>
                <a:spcPct val="150000"/>
              </a:lnSpc>
            </a:pPr>
            <a:r>
              <a:rPr lang="en-US" altLang="zh-CN" sz="2400" dirty="0">
                <a:latin typeface="Times New Roman" panose="02020603050405020304" pitchFamily="18" charset="0"/>
                <a:cs typeface="Times New Roman" panose="02020603050405020304" pitchFamily="18" charset="0"/>
              </a:rPr>
              <a:t>Moreover, each kernel in a vendor library is optimized in isolation. This often precludes optimizations such as kernel fusion, Model persistence.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56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326798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4A749D4-6D1D-1685-A358-C7125593CDE3}"/>
              </a:ext>
            </a:extLst>
          </p:cNvPr>
          <p:cNvSpPr txBox="1"/>
          <p:nvPr/>
        </p:nvSpPr>
        <p:spPr>
          <a:xfrm>
            <a:off x="575281" y="2029829"/>
            <a:ext cx="6065959" cy="242111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Effective representation of recursive control flow</a:t>
            </a:r>
          </a:p>
          <a:p>
            <a:pPr marL="457200" indent="-457200">
              <a:lnSpc>
                <a:spcPct val="150000"/>
              </a:lnSpc>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Optimizing recursive control flow</a:t>
            </a:r>
          </a:p>
          <a:p>
            <a:pPr marL="457200" indent="-457200">
              <a:lnSpc>
                <a:spcPct val="150000"/>
              </a:lnSpc>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Static optimizations(compiler-based)</a:t>
            </a:r>
            <a:endParaRPr lang="zh-CN" altLang="en-US" sz="2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D459F0D-A764-3073-55D7-32C32D1BA0DA}"/>
              </a:ext>
            </a:extLst>
          </p:cNvPr>
          <p:cNvPicPr>
            <a:picLocks noChangeAspect="1"/>
          </p:cNvPicPr>
          <p:nvPr/>
        </p:nvPicPr>
        <p:blipFill>
          <a:blip r:embed="rId2"/>
          <a:stretch>
            <a:fillRect/>
          </a:stretch>
        </p:blipFill>
        <p:spPr>
          <a:xfrm>
            <a:off x="7558026" y="885985"/>
            <a:ext cx="4529171" cy="1714513"/>
          </a:xfrm>
          <a:prstGeom prst="rect">
            <a:avLst/>
          </a:prstGeom>
        </p:spPr>
      </p:pic>
      <p:cxnSp>
        <p:nvCxnSpPr>
          <p:cNvPr id="8" name="直接箭头连接符 7">
            <a:extLst>
              <a:ext uri="{FF2B5EF4-FFF2-40B4-BE49-F238E27FC236}">
                <a16:creationId xmlns:a16="http://schemas.microsoft.com/office/drawing/2014/main" id="{BE406EFB-A968-4D8D-2A28-378ACB290CC0}"/>
              </a:ext>
            </a:extLst>
          </p:cNvPr>
          <p:cNvCxnSpPr>
            <a:cxnSpLocks/>
          </p:cNvCxnSpPr>
          <p:nvPr/>
        </p:nvCxnSpPr>
        <p:spPr>
          <a:xfrm flipV="1">
            <a:off x="5970494" y="1622218"/>
            <a:ext cx="2017838" cy="85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E9E7FF7-5AA0-8137-9CB9-7D1B852ED6D8}"/>
              </a:ext>
            </a:extLst>
          </p:cNvPr>
          <p:cNvSpPr txBox="1"/>
          <p:nvPr/>
        </p:nvSpPr>
        <p:spPr>
          <a:xfrm>
            <a:off x="575281" y="1383498"/>
            <a:ext cx="326798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Challenges:</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BC786BA-6265-5973-F515-03B1275C0CF8}"/>
              </a:ext>
            </a:extLst>
          </p:cNvPr>
          <p:cNvSpPr txBox="1"/>
          <p:nvPr/>
        </p:nvSpPr>
        <p:spPr>
          <a:xfrm>
            <a:off x="575281" y="5162866"/>
            <a:ext cx="695628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CORTEX: compiler-based approach</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2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326798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Overview</a:t>
            </a:r>
            <a:endParaRPr lang="zh-CN" altLang="en-US"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110E9E0-8F9F-6281-89C9-AD5DDCB4D17A}"/>
              </a:ext>
            </a:extLst>
          </p:cNvPr>
          <p:cNvSpPr txBox="1"/>
          <p:nvPr/>
        </p:nvSpPr>
        <p:spPr>
          <a:xfrm>
            <a:off x="1288338" y="1477023"/>
            <a:ext cx="9615323" cy="390395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P.1 All control flow depends on the connectivity of the data structure, and not on dynamically computed data.</a:t>
            </a:r>
          </a:p>
          <a:p>
            <a:pPr>
              <a:lnSpc>
                <a:spcPct val="150000"/>
              </a:lnSpc>
            </a:pPr>
            <a:r>
              <a:rPr lang="en-US" altLang="zh-CN" sz="2400" dirty="0">
                <a:latin typeface="Times New Roman" panose="02020603050405020304" pitchFamily="18" charset="0"/>
                <a:cs typeface="Times New Roman" panose="02020603050405020304" pitchFamily="18" charset="0"/>
              </a:rPr>
              <a:t>P.2 All recursive calls can be made before performing any tensor computation.</a:t>
            </a:r>
          </a:p>
          <a:p>
            <a:pPr>
              <a:lnSpc>
                <a:spcPct val="150000"/>
              </a:lnSpc>
            </a:pPr>
            <a:r>
              <a:rPr lang="en-US" altLang="zh-CN" sz="2400" dirty="0">
                <a:latin typeface="Times New Roman" panose="02020603050405020304" pitchFamily="18" charset="0"/>
                <a:cs typeface="Times New Roman" panose="02020603050405020304" pitchFamily="18" charset="0"/>
              </a:rPr>
              <a:t>P.3 Recursive calls to the children of a data structure node are independent of each other: the arguments to one call do not depend on the results of a previous call.</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87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326798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Overview</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586A43A-ED1F-D0BA-9163-B242D18F17A1}"/>
              </a:ext>
            </a:extLst>
          </p:cNvPr>
          <p:cNvPicPr>
            <a:picLocks noChangeAspect="1"/>
          </p:cNvPicPr>
          <p:nvPr/>
        </p:nvPicPr>
        <p:blipFill>
          <a:blip r:embed="rId2"/>
          <a:stretch>
            <a:fillRect/>
          </a:stretch>
        </p:blipFill>
        <p:spPr>
          <a:xfrm>
            <a:off x="206125" y="1319199"/>
            <a:ext cx="11779749" cy="4698359"/>
          </a:xfrm>
          <a:prstGeom prst="rect">
            <a:avLst/>
          </a:prstGeom>
        </p:spPr>
      </p:pic>
    </p:spTree>
    <p:extLst>
      <p:ext uri="{BB962C8B-B14F-4D97-AF65-F5344CB8AC3E}">
        <p14:creationId xmlns:p14="http://schemas.microsoft.com/office/powerpoint/2010/main" val="5647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2" y="111319"/>
            <a:ext cx="504112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Recursive API ( RA )</a:t>
            </a:r>
            <a:endParaRPr lang="zh-CN" altLang="en-US" sz="36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6572B92-6CED-4001-B5EF-EA919251FB63}"/>
              </a:ext>
            </a:extLst>
          </p:cNvPr>
          <p:cNvPicPr>
            <a:picLocks noChangeAspect="1"/>
          </p:cNvPicPr>
          <p:nvPr/>
        </p:nvPicPr>
        <p:blipFill>
          <a:blip r:embed="rId2"/>
          <a:stretch>
            <a:fillRect/>
          </a:stretch>
        </p:blipFill>
        <p:spPr>
          <a:xfrm>
            <a:off x="5844307" y="1031064"/>
            <a:ext cx="5921869" cy="5533152"/>
          </a:xfrm>
          <a:prstGeom prst="rect">
            <a:avLst/>
          </a:prstGeom>
        </p:spPr>
      </p:pic>
      <p:pic>
        <p:nvPicPr>
          <p:cNvPr id="5" name="图片 4">
            <a:extLst>
              <a:ext uri="{FF2B5EF4-FFF2-40B4-BE49-F238E27FC236}">
                <a16:creationId xmlns:a16="http://schemas.microsoft.com/office/drawing/2014/main" id="{59666561-6881-C90A-8598-06C279EFB146}"/>
              </a:ext>
            </a:extLst>
          </p:cNvPr>
          <p:cNvPicPr>
            <a:picLocks noChangeAspect="1"/>
          </p:cNvPicPr>
          <p:nvPr/>
        </p:nvPicPr>
        <p:blipFill>
          <a:blip r:embed="rId3"/>
          <a:stretch>
            <a:fillRect/>
          </a:stretch>
        </p:blipFill>
        <p:spPr>
          <a:xfrm>
            <a:off x="486411" y="2204750"/>
            <a:ext cx="5066582" cy="1997456"/>
          </a:xfrm>
          <a:prstGeom prst="rect">
            <a:avLst/>
          </a:prstGeom>
        </p:spPr>
      </p:pic>
      <p:sp>
        <p:nvSpPr>
          <p:cNvPr id="3" name="文本框 2">
            <a:extLst>
              <a:ext uri="{FF2B5EF4-FFF2-40B4-BE49-F238E27FC236}">
                <a16:creationId xmlns:a16="http://schemas.microsoft.com/office/drawing/2014/main" id="{84D105F5-878D-59AD-E96D-FE656266AEE4}"/>
              </a:ext>
            </a:extLst>
          </p:cNvPr>
          <p:cNvSpPr txBox="1"/>
          <p:nvPr/>
        </p:nvSpPr>
        <p:spPr>
          <a:xfrm>
            <a:off x="486411" y="5042647"/>
            <a:ext cx="3823371"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used during compilation, </a:t>
            </a:r>
          </a:p>
          <a:p>
            <a:r>
              <a:rPr lang="en-US" altLang="zh-CN" sz="2800" dirty="0">
                <a:latin typeface="Times New Roman" panose="02020603050405020304" pitchFamily="18" charset="0"/>
                <a:cs typeface="Times New Roman" panose="02020603050405020304" pitchFamily="18" charset="0"/>
              </a:rPr>
              <a:t>verified at runtime</a:t>
            </a:r>
            <a:endParaRPr lang="zh-CN" altLang="en-US" sz="2800"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DF1E4648-76DF-1C71-B772-8E9F3654796D}"/>
              </a:ext>
            </a:extLst>
          </p:cNvPr>
          <p:cNvCxnSpPr>
            <a:endCxn id="3" idx="3"/>
          </p:cNvCxnSpPr>
          <p:nvPr/>
        </p:nvCxnSpPr>
        <p:spPr>
          <a:xfrm flipH="1" flipV="1">
            <a:off x="4309782" y="5519701"/>
            <a:ext cx="1534525" cy="69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79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1" y="111319"/>
            <a:ext cx="652006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Recursion Scheduling Primitives</a:t>
            </a:r>
            <a:endParaRPr lang="zh-CN" altLang="en-US" sz="3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5E155B9-38D9-4440-C9DC-E4075036C2E2}"/>
              </a:ext>
            </a:extLst>
          </p:cNvPr>
          <p:cNvPicPr>
            <a:picLocks noChangeAspect="1"/>
          </p:cNvPicPr>
          <p:nvPr/>
        </p:nvPicPr>
        <p:blipFill>
          <a:blip r:embed="rId2"/>
          <a:stretch>
            <a:fillRect/>
          </a:stretch>
        </p:blipFill>
        <p:spPr>
          <a:xfrm>
            <a:off x="6710899" y="1650622"/>
            <a:ext cx="4615705" cy="1448925"/>
          </a:xfrm>
          <a:prstGeom prst="rect">
            <a:avLst/>
          </a:prstGeom>
        </p:spPr>
      </p:pic>
      <p:sp>
        <p:nvSpPr>
          <p:cNvPr id="7" name="文本框 6">
            <a:extLst>
              <a:ext uri="{FF2B5EF4-FFF2-40B4-BE49-F238E27FC236}">
                <a16:creationId xmlns:a16="http://schemas.microsoft.com/office/drawing/2014/main" id="{81086D07-A935-DC2F-A9E1-B10B98568BD2}"/>
              </a:ext>
            </a:extLst>
          </p:cNvPr>
          <p:cNvSpPr txBox="1"/>
          <p:nvPr/>
        </p:nvSpPr>
        <p:spPr>
          <a:xfrm>
            <a:off x="303235" y="1924241"/>
            <a:ext cx="6520069" cy="389286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Dynamic Batching: property P.1</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Specialization: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allow the user to specialize the program for the two branches of a conditional check</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Unrolling</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Recursive Refactoring</a:t>
            </a:r>
            <a:endParaRPr lang="zh-CN" altLang="en-US" sz="28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289CB18-CF17-21A0-E6E0-6A7F3B7763E1}"/>
              </a:ext>
            </a:extLst>
          </p:cNvPr>
          <p:cNvPicPr>
            <a:picLocks noChangeAspect="1"/>
          </p:cNvPicPr>
          <p:nvPr/>
        </p:nvPicPr>
        <p:blipFill>
          <a:blip r:embed="rId3"/>
          <a:stretch>
            <a:fillRect/>
          </a:stretch>
        </p:blipFill>
        <p:spPr>
          <a:xfrm>
            <a:off x="6710899" y="3844590"/>
            <a:ext cx="4615705" cy="2674266"/>
          </a:xfrm>
          <a:prstGeom prst="rect">
            <a:avLst/>
          </a:prstGeom>
        </p:spPr>
      </p:pic>
    </p:spTree>
    <p:extLst>
      <p:ext uri="{BB962C8B-B14F-4D97-AF65-F5344CB8AC3E}">
        <p14:creationId xmlns:p14="http://schemas.microsoft.com/office/powerpoint/2010/main" val="180761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1" y="111319"/>
            <a:ext cx="9446150"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Lowering Recursion to Loops – </a:t>
            </a:r>
            <a:r>
              <a:rPr lang="en-US" altLang="zh-CN" sz="2800" dirty="0">
                <a:latin typeface="Times New Roman" panose="02020603050405020304" pitchFamily="18" charset="0"/>
                <a:cs typeface="Times New Roman" panose="02020603050405020304" pitchFamily="18" charset="0"/>
              </a:rPr>
              <a:t>RA Lowering</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7B8305A-DD18-7CAB-8944-7B0900C246A3}"/>
              </a:ext>
            </a:extLst>
          </p:cNvPr>
          <p:cNvPicPr>
            <a:picLocks noChangeAspect="1"/>
          </p:cNvPicPr>
          <p:nvPr/>
        </p:nvPicPr>
        <p:blipFill>
          <a:blip r:embed="rId2"/>
          <a:stretch>
            <a:fillRect/>
          </a:stretch>
        </p:blipFill>
        <p:spPr>
          <a:xfrm>
            <a:off x="5960111" y="1733366"/>
            <a:ext cx="5752277" cy="3391268"/>
          </a:xfrm>
          <a:prstGeom prst="rect">
            <a:avLst/>
          </a:prstGeom>
        </p:spPr>
      </p:pic>
      <p:pic>
        <p:nvPicPr>
          <p:cNvPr id="2" name="图片 1">
            <a:extLst>
              <a:ext uri="{FF2B5EF4-FFF2-40B4-BE49-F238E27FC236}">
                <a16:creationId xmlns:a16="http://schemas.microsoft.com/office/drawing/2014/main" id="{2C283DD3-3F57-2710-FBDC-77757835845F}"/>
              </a:ext>
            </a:extLst>
          </p:cNvPr>
          <p:cNvPicPr>
            <a:picLocks noChangeAspect="1"/>
          </p:cNvPicPr>
          <p:nvPr/>
        </p:nvPicPr>
        <p:blipFill>
          <a:blip r:embed="rId3"/>
          <a:stretch>
            <a:fillRect/>
          </a:stretch>
        </p:blipFill>
        <p:spPr>
          <a:xfrm>
            <a:off x="425824" y="2430272"/>
            <a:ext cx="5066582" cy="1997456"/>
          </a:xfrm>
          <a:prstGeom prst="rect">
            <a:avLst/>
          </a:prstGeom>
        </p:spPr>
      </p:pic>
    </p:spTree>
    <p:extLst>
      <p:ext uri="{BB962C8B-B14F-4D97-AF65-F5344CB8AC3E}">
        <p14:creationId xmlns:p14="http://schemas.microsoft.com/office/powerpoint/2010/main" val="304818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20EADD-AFC7-A017-F798-886EBBF36F91}"/>
              </a:ext>
            </a:extLst>
          </p:cNvPr>
          <p:cNvSpPr txBox="1"/>
          <p:nvPr/>
        </p:nvSpPr>
        <p:spPr>
          <a:xfrm>
            <a:off x="190830" y="111319"/>
            <a:ext cx="1123519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Lowering Recursion to Loops – </a:t>
            </a:r>
            <a:r>
              <a:rPr lang="en-US" altLang="zh-CN" sz="2800" dirty="0">
                <a:latin typeface="Times New Roman" panose="02020603050405020304" pitchFamily="18" charset="0"/>
                <a:cs typeface="Times New Roman" panose="02020603050405020304" pitchFamily="18" charset="0"/>
              </a:rPr>
              <a:t>Data Structure Linearization</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7DCE56B-EA74-1900-96E0-372A8D8AFB4E}"/>
              </a:ext>
            </a:extLst>
          </p:cNvPr>
          <p:cNvPicPr>
            <a:picLocks noChangeAspect="1"/>
          </p:cNvPicPr>
          <p:nvPr/>
        </p:nvPicPr>
        <p:blipFill>
          <a:blip r:embed="rId2"/>
          <a:stretch>
            <a:fillRect/>
          </a:stretch>
        </p:blipFill>
        <p:spPr>
          <a:xfrm>
            <a:off x="2825597" y="1909268"/>
            <a:ext cx="5965657" cy="3039464"/>
          </a:xfrm>
          <a:prstGeom prst="rect">
            <a:avLst/>
          </a:prstGeom>
        </p:spPr>
      </p:pic>
    </p:spTree>
    <p:extLst>
      <p:ext uri="{BB962C8B-B14F-4D97-AF65-F5344CB8AC3E}">
        <p14:creationId xmlns:p14="http://schemas.microsoft.com/office/powerpoint/2010/main" val="394406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742</Words>
  <Application>Microsoft Office PowerPoint</Application>
  <PresentationFormat>宽屏</PresentationFormat>
  <Paragraphs>51</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PingFangSC-Regular</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39</cp:revision>
  <dcterms:created xsi:type="dcterms:W3CDTF">2023-12-03T01:17:54Z</dcterms:created>
  <dcterms:modified xsi:type="dcterms:W3CDTF">2023-12-05T06:36:46Z</dcterms:modified>
</cp:coreProperties>
</file>