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70" r:id="rId10"/>
    <p:sldId id="271" r:id="rId11"/>
    <p:sldId id="27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66" autoAdjust="0"/>
  </p:normalViewPr>
  <p:slideViewPr>
    <p:cSldViewPr snapToGrid="0">
      <p:cViewPr varScale="1">
        <p:scale>
          <a:sx n="78" d="100"/>
          <a:sy n="78" d="100"/>
        </p:scale>
        <p:origin x="60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2E39A-7D8D-4824-9005-D873F9F0BC20}" type="datetimeFigureOut">
              <a:rPr lang="zh-CN" altLang="en-US" smtClean="0"/>
              <a:t>2023/11/28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83564-D5B4-46FD-9FA4-C51F8AC6DDCD}" type="slidenum">
              <a:rPr lang="zh-CN" altLang="en-US" smtClean="0"/>
              <a:t>‹#›</a:t>
            </a:fld>
            <a:endParaRPr lang="zh-CN" altLang="en-US"/>
          </a:p>
        </p:txBody>
      </p:sp>
    </p:spTree>
    <p:extLst>
      <p:ext uri="{BB962C8B-B14F-4D97-AF65-F5344CB8AC3E}">
        <p14:creationId xmlns:p14="http://schemas.microsoft.com/office/powerpoint/2010/main" val="45815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E83564-D5B4-46FD-9FA4-C51F8AC6DDCD}" type="slidenum">
              <a:rPr lang="zh-CN" altLang="en-US" smtClean="0"/>
              <a:t>5</a:t>
            </a:fld>
            <a:endParaRPr lang="zh-CN" altLang="en-US"/>
          </a:p>
        </p:txBody>
      </p:sp>
    </p:spTree>
    <p:extLst>
      <p:ext uri="{BB962C8B-B14F-4D97-AF65-F5344CB8AC3E}">
        <p14:creationId xmlns:p14="http://schemas.microsoft.com/office/powerpoint/2010/main" val="2311589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为了避免冗余计算，我们使用上界形状函数来快速估计输出的上界形状。我们要求这些运算符将输出形状连同输出值一起返回，以便使用真实的形状将输出张量切割成精确的输出形状和布局。</a:t>
            </a:r>
            <a:endParaRPr lang="zh-CN" altLang="en-US" dirty="0"/>
          </a:p>
        </p:txBody>
      </p:sp>
      <p:sp>
        <p:nvSpPr>
          <p:cNvPr id="4" name="灯片编号占位符 3"/>
          <p:cNvSpPr>
            <a:spLocks noGrp="1"/>
          </p:cNvSpPr>
          <p:nvPr>
            <p:ph type="sldNum" sz="quarter" idx="5"/>
          </p:nvPr>
        </p:nvSpPr>
        <p:spPr/>
        <p:txBody>
          <a:bodyPr/>
          <a:lstStyle/>
          <a:p>
            <a:fld id="{B4E83564-D5B4-46FD-9FA4-C51F8AC6DDCD}" type="slidenum">
              <a:rPr lang="zh-CN" altLang="en-US" smtClean="0"/>
              <a:t>6</a:t>
            </a:fld>
            <a:endParaRPr lang="zh-CN" altLang="en-US"/>
          </a:p>
        </p:txBody>
      </p:sp>
    </p:spTree>
    <p:extLst>
      <p:ext uri="{BB962C8B-B14F-4D97-AF65-F5344CB8AC3E}">
        <p14:creationId xmlns:p14="http://schemas.microsoft.com/office/powerpoint/2010/main" val="2872686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我们的分析被表述为一组设备放置规则，这些规则描述了设备约束如何流动，然后我们使用</a:t>
            </a:r>
            <a:r>
              <a:rPr lang="en-US" altLang="zh-CN" b="0" i="0" dirty="0">
                <a:solidFill>
                  <a:srgbClr val="1D2129"/>
                </a:solidFill>
                <a:effectLst/>
                <a:latin typeface="PingFangSC-Regular"/>
              </a:rPr>
              <a:t>(unification)</a:t>
            </a:r>
            <a:r>
              <a:rPr lang="zh-CN" altLang="en-US" b="0" i="0" dirty="0">
                <a:solidFill>
                  <a:srgbClr val="1D2129"/>
                </a:solidFill>
                <a:effectLst/>
                <a:latin typeface="PingFangSC-Regular"/>
              </a:rPr>
              <a:t>统一，这是一种在类型推理和编译器中常见的技术，来计算精确的设备放置</a:t>
            </a:r>
            <a:endParaRPr lang="zh-CN" altLang="en-US" dirty="0"/>
          </a:p>
        </p:txBody>
      </p:sp>
      <p:sp>
        <p:nvSpPr>
          <p:cNvPr id="4" name="灯片编号占位符 3"/>
          <p:cNvSpPr>
            <a:spLocks noGrp="1"/>
          </p:cNvSpPr>
          <p:nvPr>
            <p:ph type="sldNum" sz="quarter" idx="5"/>
          </p:nvPr>
        </p:nvSpPr>
        <p:spPr/>
        <p:txBody>
          <a:bodyPr/>
          <a:lstStyle/>
          <a:p>
            <a:fld id="{B4E83564-D5B4-46FD-9FA4-C51F8AC6DDCD}" type="slidenum">
              <a:rPr lang="zh-CN" altLang="en-US" smtClean="0"/>
              <a:t>9</a:t>
            </a:fld>
            <a:endParaRPr lang="zh-CN" altLang="en-US"/>
          </a:p>
        </p:txBody>
      </p:sp>
    </p:spTree>
    <p:extLst>
      <p:ext uri="{BB962C8B-B14F-4D97-AF65-F5344CB8AC3E}">
        <p14:creationId xmlns:p14="http://schemas.microsoft.com/office/powerpoint/2010/main" val="1790817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现有深度学习编译器的传统运行时是按拓扑顺序天真地执行一个操作符一个操作符的模型，不适用于执行已编译的动态模型模块</a:t>
            </a:r>
            <a:endParaRPr lang="zh-CN" altLang="en-US" dirty="0"/>
          </a:p>
        </p:txBody>
      </p:sp>
      <p:sp>
        <p:nvSpPr>
          <p:cNvPr id="4" name="灯片编号占位符 3"/>
          <p:cNvSpPr>
            <a:spLocks noGrp="1"/>
          </p:cNvSpPr>
          <p:nvPr>
            <p:ph type="sldNum" sz="quarter" idx="5"/>
          </p:nvPr>
        </p:nvSpPr>
        <p:spPr/>
        <p:txBody>
          <a:bodyPr/>
          <a:lstStyle/>
          <a:p>
            <a:fld id="{B4E83564-D5B4-46FD-9FA4-C51F8AC6DDCD}" type="slidenum">
              <a:rPr lang="zh-CN" altLang="en-US" smtClean="0"/>
              <a:t>11</a:t>
            </a:fld>
            <a:endParaRPr lang="zh-CN" altLang="en-US"/>
          </a:p>
        </p:txBody>
      </p:sp>
    </p:spTree>
    <p:extLst>
      <p:ext uri="{BB962C8B-B14F-4D97-AF65-F5344CB8AC3E}">
        <p14:creationId xmlns:p14="http://schemas.microsoft.com/office/powerpoint/2010/main" val="358611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204B0-32E2-FB04-AFFF-EFA6520772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7AA3CB3-429F-22A1-9403-639575D30F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4F28F28-2C49-FAE5-6D7A-E1B01F4A0B3A}"/>
              </a:ext>
            </a:extLst>
          </p:cNvPr>
          <p:cNvSpPr>
            <a:spLocks noGrp="1"/>
          </p:cNvSpPr>
          <p:nvPr>
            <p:ph type="dt" sz="half" idx="10"/>
          </p:nvPr>
        </p:nvSpPr>
        <p:spPr/>
        <p:txBody>
          <a:bodyPr/>
          <a:lstStyle/>
          <a:p>
            <a:fld id="{964D49CC-FCF0-4BC9-9529-320C76CF040F}"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C8FAE575-128C-3F0A-DF93-0FAC98C6EE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447DA-110B-31CC-AA8D-27F8A95A2F13}"/>
              </a:ext>
            </a:extLst>
          </p:cNvPr>
          <p:cNvSpPr>
            <a:spLocks noGrp="1"/>
          </p:cNvSpPr>
          <p:nvPr>
            <p:ph type="sldNum" sz="quarter" idx="12"/>
          </p:nvPr>
        </p:nvSpPr>
        <p:spPr/>
        <p:txBody>
          <a:bodyPr/>
          <a:lstStyle/>
          <a:p>
            <a:fld id="{A7C958C4-E465-4DB6-BE6F-4E25B684B04D}" type="slidenum">
              <a:rPr lang="zh-CN" altLang="en-US" smtClean="0"/>
              <a:t>‹#›</a:t>
            </a:fld>
            <a:endParaRPr lang="zh-CN" altLang="en-US"/>
          </a:p>
        </p:txBody>
      </p:sp>
    </p:spTree>
    <p:extLst>
      <p:ext uri="{BB962C8B-B14F-4D97-AF65-F5344CB8AC3E}">
        <p14:creationId xmlns:p14="http://schemas.microsoft.com/office/powerpoint/2010/main" val="381502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49922-E387-0AA8-DECC-EAE79BAD45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787386E-A0B1-1E4E-D666-C5E48B624C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1B2B9A-1507-64BE-0006-E12DDBFEBACA}"/>
              </a:ext>
            </a:extLst>
          </p:cNvPr>
          <p:cNvSpPr>
            <a:spLocks noGrp="1"/>
          </p:cNvSpPr>
          <p:nvPr>
            <p:ph type="dt" sz="half" idx="10"/>
          </p:nvPr>
        </p:nvSpPr>
        <p:spPr/>
        <p:txBody>
          <a:bodyPr/>
          <a:lstStyle/>
          <a:p>
            <a:fld id="{964D49CC-FCF0-4BC9-9529-320C76CF040F}"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88088F88-7F1C-EEB6-2BEA-FC6B6CCBC9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A926F4-9AB5-7FF4-9142-A63AED04558F}"/>
              </a:ext>
            </a:extLst>
          </p:cNvPr>
          <p:cNvSpPr>
            <a:spLocks noGrp="1"/>
          </p:cNvSpPr>
          <p:nvPr>
            <p:ph type="sldNum" sz="quarter" idx="12"/>
          </p:nvPr>
        </p:nvSpPr>
        <p:spPr/>
        <p:txBody>
          <a:bodyPr/>
          <a:lstStyle/>
          <a:p>
            <a:fld id="{A7C958C4-E465-4DB6-BE6F-4E25B684B04D}" type="slidenum">
              <a:rPr lang="zh-CN" altLang="en-US" smtClean="0"/>
              <a:t>‹#›</a:t>
            </a:fld>
            <a:endParaRPr lang="zh-CN" altLang="en-US"/>
          </a:p>
        </p:txBody>
      </p:sp>
    </p:spTree>
    <p:extLst>
      <p:ext uri="{BB962C8B-B14F-4D97-AF65-F5344CB8AC3E}">
        <p14:creationId xmlns:p14="http://schemas.microsoft.com/office/powerpoint/2010/main" val="20858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F22FCA-5044-733D-E984-D2CFE1DC081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4F09B8-2B09-8ED4-AB62-F7CF22BF69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9BA158-E3C7-80BB-AA0C-DE5DAFC9C540}"/>
              </a:ext>
            </a:extLst>
          </p:cNvPr>
          <p:cNvSpPr>
            <a:spLocks noGrp="1"/>
          </p:cNvSpPr>
          <p:nvPr>
            <p:ph type="dt" sz="half" idx="10"/>
          </p:nvPr>
        </p:nvSpPr>
        <p:spPr/>
        <p:txBody>
          <a:bodyPr/>
          <a:lstStyle/>
          <a:p>
            <a:fld id="{964D49CC-FCF0-4BC9-9529-320C76CF040F}"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0BE1010A-AEBA-FE5A-A778-437706CA87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81E343-50D9-1CBD-8BE5-FAE5988AA6B7}"/>
              </a:ext>
            </a:extLst>
          </p:cNvPr>
          <p:cNvSpPr>
            <a:spLocks noGrp="1"/>
          </p:cNvSpPr>
          <p:nvPr>
            <p:ph type="sldNum" sz="quarter" idx="12"/>
          </p:nvPr>
        </p:nvSpPr>
        <p:spPr/>
        <p:txBody>
          <a:bodyPr/>
          <a:lstStyle/>
          <a:p>
            <a:fld id="{A7C958C4-E465-4DB6-BE6F-4E25B684B04D}" type="slidenum">
              <a:rPr lang="zh-CN" altLang="en-US" smtClean="0"/>
              <a:t>‹#›</a:t>
            </a:fld>
            <a:endParaRPr lang="zh-CN" altLang="en-US"/>
          </a:p>
        </p:txBody>
      </p:sp>
    </p:spTree>
    <p:extLst>
      <p:ext uri="{BB962C8B-B14F-4D97-AF65-F5344CB8AC3E}">
        <p14:creationId xmlns:p14="http://schemas.microsoft.com/office/powerpoint/2010/main" val="299832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11363-87DF-0D3C-198F-BEE8889F67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3C2A5D-D200-8959-07CC-A52A27C218F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181BE7-1102-05E5-CACB-62F52F29DC85}"/>
              </a:ext>
            </a:extLst>
          </p:cNvPr>
          <p:cNvSpPr>
            <a:spLocks noGrp="1"/>
          </p:cNvSpPr>
          <p:nvPr>
            <p:ph type="dt" sz="half" idx="10"/>
          </p:nvPr>
        </p:nvSpPr>
        <p:spPr/>
        <p:txBody>
          <a:bodyPr/>
          <a:lstStyle/>
          <a:p>
            <a:fld id="{964D49CC-FCF0-4BC9-9529-320C76CF040F}"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A9566E36-B048-37AB-5B64-8495035C4B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CFDEE9-2123-27DE-8E4A-4BC96F9AC05C}"/>
              </a:ext>
            </a:extLst>
          </p:cNvPr>
          <p:cNvSpPr>
            <a:spLocks noGrp="1"/>
          </p:cNvSpPr>
          <p:nvPr>
            <p:ph type="sldNum" sz="quarter" idx="12"/>
          </p:nvPr>
        </p:nvSpPr>
        <p:spPr/>
        <p:txBody>
          <a:bodyPr/>
          <a:lstStyle/>
          <a:p>
            <a:fld id="{A7C958C4-E465-4DB6-BE6F-4E25B684B04D}" type="slidenum">
              <a:rPr lang="zh-CN" altLang="en-US" smtClean="0"/>
              <a:t>‹#›</a:t>
            </a:fld>
            <a:endParaRPr lang="zh-CN" altLang="en-US"/>
          </a:p>
        </p:txBody>
      </p:sp>
    </p:spTree>
    <p:extLst>
      <p:ext uri="{BB962C8B-B14F-4D97-AF65-F5344CB8AC3E}">
        <p14:creationId xmlns:p14="http://schemas.microsoft.com/office/powerpoint/2010/main" val="16959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065D5-2255-735F-AF49-B4270D25A7F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F24655-E539-2C68-AD4E-59F322C504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7A5A8ED-87CC-E835-1FCE-9BD853A6C1A7}"/>
              </a:ext>
            </a:extLst>
          </p:cNvPr>
          <p:cNvSpPr>
            <a:spLocks noGrp="1"/>
          </p:cNvSpPr>
          <p:nvPr>
            <p:ph type="dt" sz="half" idx="10"/>
          </p:nvPr>
        </p:nvSpPr>
        <p:spPr/>
        <p:txBody>
          <a:bodyPr/>
          <a:lstStyle/>
          <a:p>
            <a:fld id="{964D49CC-FCF0-4BC9-9529-320C76CF040F}"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02F58AF6-67FD-0B83-3D8E-0B4E02AB0A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F2A704-FB4A-CA1D-882E-04090D8AD2AF}"/>
              </a:ext>
            </a:extLst>
          </p:cNvPr>
          <p:cNvSpPr>
            <a:spLocks noGrp="1"/>
          </p:cNvSpPr>
          <p:nvPr>
            <p:ph type="sldNum" sz="quarter" idx="12"/>
          </p:nvPr>
        </p:nvSpPr>
        <p:spPr/>
        <p:txBody>
          <a:bodyPr/>
          <a:lstStyle/>
          <a:p>
            <a:fld id="{A7C958C4-E465-4DB6-BE6F-4E25B684B04D}" type="slidenum">
              <a:rPr lang="zh-CN" altLang="en-US" smtClean="0"/>
              <a:t>‹#›</a:t>
            </a:fld>
            <a:endParaRPr lang="zh-CN" altLang="en-US"/>
          </a:p>
        </p:txBody>
      </p:sp>
    </p:spTree>
    <p:extLst>
      <p:ext uri="{BB962C8B-B14F-4D97-AF65-F5344CB8AC3E}">
        <p14:creationId xmlns:p14="http://schemas.microsoft.com/office/powerpoint/2010/main" val="183525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9F717-744C-4EB8-D1BB-CE60DAC923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2953A9-DC27-12C2-BBDC-542E35201F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A3005DF-92CB-5286-032B-5967A34EF4B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83ADD3-8747-2C31-FCF2-3C109E02AE74}"/>
              </a:ext>
            </a:extLst>
          </p:cNvPr>
          <p:cNvSpPr>
            <a:spLocks noGrp="1"/>
          </p:cNvSpPr>
          <p:nvPr>
            <p:ph type="dt" sz="half" idx="10"/>
          </p:nvPr>
        </p:nvSpPr>
        <p:spPr/>
        <p:txBody>
          <a:bodyPr/>
          <a:lstStyle/>
          <a:p>
            <a:fld id="{964D49CC-FCF0-4BC9-9529-320C76CF040F}" type="datetimeFigureOut">
              <a:rPr lang="zh-CN" altLang="en-US" smtClean="0"/>
              <a:t>2023/11/28</a:t>
            </a:fld>
            <a:endParaRPr lang="zh-CN" altLang="en-US"/>
          </a:p>
        </p:txBody>
      </p:sp>
      <p:sp>
        <p:nvSpPr>
          <p:cNvPr id="6" name="页脚占位符 5">
            <a:extLst>
              <a:ext uri="{FF2B5EF4-FFF2-40B4-BE49-F238E27FC236}">
                <a16:creationId xmlns:a16="http://schemas.microsoft.com/office/drawing/2014/main" id="{06EA6022-0FEE-93BA-86AF-D5D2E27083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B57962-5962-5BC1-24DC-CBD64567007F}"/>
              </a:ext>
            </a:extLst>
          </p:cNvPr>
          <p:cNvSpPr>
            <a:spLocks noGrp="1"/>
          </p:cNvSpPr>
          <p:nvPr>
            <p:ph type="sldNum" sz="quarter" idx="12"/>
          </p:nvPr>
        </p:nvSpPr>
        <p:spPr/>
        <p:txBody>
          <a:bodyPr/>
          <a:lstStyle/>
          <a:p>
            <a:fld id="{A7C958C4-E465-4DB6-BE6F-4E25B684B04D}" type="slidenum">
              <a:rPr lang="zh-CN" altLang="en-US" smtClean="0"/>
              <a:t>‹#›</a:t>
            </a:fld>
            <a:endParaRPr lang="zh-CN" altLang="en-US"/>
          </a:p>
        </p:txBody>
      </p:sp>
    </p:spTree>
    <p:extLst>
      <p:ext uri="{BB962C8B-B14F-4D97-AF65-F5344CB8AC3E}">
        <p14:creationId xmlns:p14="http://schemas.microsoft.com/office/powerpoint/2010/main" val="3765787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258ED-5E24-7E71-5CAC-187CEC974BE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B7B2548-650F-662D-A8EA-B13914E24A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A4269E-8B33-5EFE-21DB-6034C95F147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1EE4375-11D4-73B7-E2F3-98CD4195DF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794748-1B84-0104-5507-3A3A9F7BFC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56E5CF-BB22-44CB-0D88-FD26692C4578}"/>
              </a:ext>
            </a:extLst>
          </p:cNvPr>
          <p:cNvSpPr>
            <a:spLocks noGrp="1"/>
          </p:cNvSpPr>
          <p:nvPr>
            <p:ph type="dt" sz="half" idx="10"/>
          </p:nvPr>
        </p:nvSpPr>
        <p:spPr/>
        <p:txBody>
          <a:bodyPr/>
          <a:lstStyle/>
          <a:p>
            <a:fld id="{964D49CC-FCF0-4BC9-9529-320C76CF040F}" type="datetimeFigureOut">
              <a:rPr lang="zh-CN" altLang="en-US" smtClean="0"/>
              <a:t>2023/11/28</a:t>
            </a:fld>
            <a:endParaRPr lang="zh-CN" altLang="en-US"/>
          </a:p>
        </p:txBody>
      </p:sp>
      <p:sp>
        <p:nvSpPr>
          <p:cNvPr id="8" name="页脚占位符 7">
            <a:extLst>
              <a:ext uri="{FF2B5EF4-FFF2-40B4-BE49-F238E27FC236}">
                <a16:creationId xmlns:a16="http://schemas.microsoft.com/office/drawing/2014/main" id="{A352B57B-1452-9CF6-9FB6-88848ED6698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4A8382-D8CD-567C-517D-E20C6026B967}"/>
              </a:ext>
            </a:extLst>
          </p:cNvPr>
          <p:cNvSpPr>
            <a:spLocks noGrp="1"/>
          </p:cNvSpPr>
          <p:nvPr>
            <p:ph type="sldNum" sz="quarter" idx="12"/>
          </p:nvPr>
        </p:nvSpPr>
        <p:spPr/>
        <p:txBody>
          <a:bodyPr/>
          <a:lstStyle/>
          <a:p>
            <a:fld id="{A7C958C4-E465-4DB6-BE6F-4E25B684B04D}" type="slidenum">
              <a:rPr lang="zh-CN" altLang="en-US" smtClean="0"/>
              <a:t>‹#›</a:t>
            </a:fld>
            <a:endParaRPr lang="zh-CN" altLang="en-US"/>
          </a:p>
        </p:txBody>
      </p:sp>
    </p:spTree>
    <p:extLst>
      <p:ext uri="{BB962C8B-B14F-4D97-AF65-F5344CB8AC3E}">
        <p14:creationId xmlns:p14="http://schemas.microsoft.com/office/powerpoint/2010/main" val="275303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BDBE0-CF60-9C42-5D24-DF8314EB6B7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38B564-93F0-5D91-84C9-993FC12B59E6}"/>
              </a:ext>
            </a:extLst>
          </p:cNvPr>
          <p:cNvSpPr>
            <a:spLocks noGrp="1"/>
          </p:cNvSpPr>
          <p:nvPr>
            <p:ph type="dt" sz="half" idx="10"/>
          </p:nvPr>
        </p:nvSpPr>
        <p:spPr/>
        <p:txBody>
          <a:bodyPr/>
          <a:lstStyle/>
          <a:p>
            <a:fld id="{964D49CC-FCF0-4BC9-9529-320C76CF040F}" type="datetimeFigureOut">
              <a:rPr lang="zh-CN" altLang="en-US" smtClean="0"/>
              <a:t>2023/11/28</a:t>
            </a:fld>
            <a:endParaRPr lang="zh-CN" altLang="en-US"/>
          </a:p>
        </p:txBody>
      </p:sp>
      <p:sp>
        <p:nvSpPr>
          <p:cNvPr id="4" name="页脚占位符 3">
            <a:extLst>
              <a:ext uri="{FF2B5EF4-FFF2-40B4-BE49-F238E27FC236}">
                <a16:creationId xmlns:a16="http://schemas.microsoft.com/office/drawing/2014/main" id="{A077E802-0F4A-8808-BBAB-A51EE03C8C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1F4A119-4BD5-6817-932E-DA65A55E89A8}"/>
              </a:ext>
            </a:extLst>
          </p:cNvPr>
          <p:cNvSpPr>
            <a:spLocks noGrp="1"/>
          </p:cNvSpPr>
          <p:nvPr>
            <p:ph type="sldNum" sz="quarter" idx="12"/>
          </p:nvPr>
        </p:nvSpPr>
        <p:spPr/>
        <p:txBody>
          <a:bodyPr/>
          <a:lstStyle/>
          <a:p>
            <a:fld id="{A7C958C4-E465-4DB6-BE6F-4E25B684B04D}" type="slidenum">
              <a:rPr lang="zh-CN" altLang="en-US" smtClean="0"/>
              <a:t>‹#›</a:t>
            </a:fld>
            <a:endParaRPr lang="zh-CN" altLang="en-US"/>
          </a:p>
        </p:txBody>
      </p:sp>
    </p:spTree>
    <p:extLst>
      <p:ext uri="{BB962C8B-B14F-4D97-AF65-F5344CB8AC3E}">
        <p14:creationId xmlns:p14="http://schemas.microsoft.com/office/powerpoint/2010/main" val="356466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9EE105-2816-ECB7-91C4-A6D411544EFD}"/>
              </a:ext>
            </a:extLst>
          </p:cNvPr>
          <p:cNvSpPr>
            <a:spLocks noGrp="1"/>
          </p:cNvSpPr>
          <p:nvPr>
            <p:ph type="dt" sz="half" idx="10"/>
          </p:nvPr>
        </p:nvSpPr>
        <p:spPr/>
        <p:txBody>
          <a:bodyPr/>
          <a:lstStyle/>
          <a:p>
            <a:fld id="{964D49CC-FCF0-4BC9-9529-320C76CF040F}" type="datetimeFigureOut">
              <a:rPr lang="zh-CN" altLang="en-US" smtClean="0"/>
              <a:t>2023/11/28</a:t>
            </a:fld>
            <a:endParaRPr lang="zh-CN" altLang="en-US"/>
          </a:p>
        </p:txBody>
      </p:sp>
      <p:sp>
        <p:nvSpPr>
          <p:cNvPr id="3" name="页脚占位符 2">
            <a:extLst>
              <a:ext uri="{FF2B5EF4-FFF2-40B4-BE49-F238E27FC236}">
                <a16:creationId xmlns:a16="http://schemas.microsoft.com/office/drawing/2014/main" id="{E919D0B8-D574-6D4D-D7BF-E0C83CF2B1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01A30F-0615-4EE2-0BE1-928C4A963A90}"/>
              </a:ext>
            </a:extLst>
          </p:cNvPr>
          <p:cNvSpPr>
            <a:spLocks noGrp="1"/>
          </p:cNvSpPr>
          <p:nvPr>
            <p:ph type="sldNum" sz="quarter" idx="12"/>
          </p:nvPr>
        </p:nvSpPr>
        <p:spPr/>
        <p:txBody>
          <a:bodyPr/>
          <a:lstStyle/>
          <a:p>
            <a:fld id="{A7C958C4-E465-4DB6-BE6F-4E25B684B04D}" type="slidenum">
              <a:rPr lang="zh-CN" altLang="en-US" smtClean="0"/>
              <a:t>‹#›</a:t>
            </a:fld>
            <a:endParaRPr lang="zh-CN" altLang="en-US"/>
          </a:p>
        </p:txBody>
      </p:sp>
    </p:spTree>
    <p:extLst>
      <p:ext uri="{BB962C8B-B14F-4D97-AF65-F5344CB8AC3E}">
        <p14:creationId xmlns:p14="http://schemas.microsoft.com/office/powerpoint/2010/main" val="329005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7E1E2-0456-6C10-DDBB-D2596FF74F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CFCB26-D66E-B4DD-35CA-16251C9D4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645D08-3ABA-3FCD-AAE3-81508C9A3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01E7AD-DA04-9025-82F5-7337EB82BA08}"/>
              </a:ext>
            </a:extLst>
          </p:cNvPr>
          <p:cNvSpPr>
            <a:spLocks noGrp="1"/>
          </p:cNvSpPr>
          <p:nvPr>
            <p:ph type="dt" sz="half" idx="10"/>
          </p:nvPr>
        </p:nvSpPr>
        <p:spPr/>
        <p:txBody>
          <a:bodyPr/>
          <a:lstStyle/>
          <a:p>
            <a:fld id="{964D49CC-FCF0-4BC9-9529-320C76CF040F}" type="datetimeFigureOut">
              <a:rPr lang="zh-CN" altLang="en-US" smtClean="0"/>
              <a:t>2023/11/28</a:t>
            </a:fld>
            <a:endParaRPr lang="zh-CN" altLang="en-US"/>
          </a:p>
        </p:txBody>
      </p:sp>
      <p:sp>
        <p:nvSpPr>
          <p:cNvPr id="6" name="页脚占位符 5">
            <a:extLst>
              <a:ext uri="{FF2B5EF4-FFF2-40B4-BE49-F238E27FC236}">
                <a16:creationId xmlns:a16="http://schemas.microsoft.com/office/drawing/2014/main" id="{AF189C8D-018D-9152-6F39-80BC265B23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EE3656-D9A8-AB87-24E6-80501EBB4ADD}"/>
              </a:ext>
            </a:extLst>
          </p:cNvPr>
          <p:cNvSpPr>
            <a:spLocks noGrp="1"/>
          </p:cNvSpPr>
          <p:nvPr>
            <p:ph type="sldNum" sz="quarter" idx="12"/>
          </p:nvPr>
        </p:nvSpPr>
        <p:spPr/>
        <p:txBody>
          <a:bodyPr/>
          <a:lstStyle/>
          <a:p>
            <a:fld id="{A7C958C4-E465-4DB6-BE6F-4E25B684B04D}" type="slidenum">
              <a:rPr lang="zh-CN" altLang="en-US" smtClean="0"/>
              <a:t>‹#›</a:t>
            </a:fld>
            <a:endParaRPr lang="zh-CN" altLang="en-US"/>
          </a:p>
        </p:txBody>
      </p:sp>
    </p:spTree>
    <p:extLst>
      <p:ext uri="{BB962C8B-B14F-4D97-AF65-F5344CB8AC3E}">
        <p14:creationId xmlns:p14="http://schemas.microsoft.com/office/powerpoint/2010/main" val="145029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4A79D-C203-DAA1-A161-6BC3200159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2176E33-3AFB-7E96-D611-FC961F70FC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937B3C-064A-A907-1517-20BD11856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4D0FBA-45E5-65D2-D4E4-5535FD3B4FC1}"/>
              </a:ext>
            </a:extLst>
          </p:cNvPr>
          <p:cNvSpPr>
            <a:spLocks noGrp="1"/>
          </p:cNvSpPr>
          <p:nvPr>
            <p:ph type="dt" sz="half" idx="10"/>
          </p:nvPr>
        </p:nvSpPr>
        <p:spPr/>
        <p:txBody>
          <a:bodyPr/>
          <a:lstStyle/>
          <a:p>
            <a:fld id="{964D49CC-FCF0-4BC9-9529-320C76CF040F}" type="datetimeFigureOut">
              <a:rPr lang="zh-CN" altLang="en-US" smtClean="0"/>
              <a:t>2023/11/28</a:t>
            </a:fld>
            <a:endParaRPr lang="zh-CN" altLang="en-US"/>
          </a:p>
        </p:txBody>
      </p:sp>
      <p:sp>
        <p:nvSpPr>
          <p:cNvPr id="6" name="页脚占位符 5">
            <a:extLst>
              <a:ext uri="{FF2B5EF4-FFF2-40B4-BE49-F238E27FC236}">
                <a16:creationId xmlns:a16="http://schemas.microsoft.com/office/drawing/2014/main" id="{D882DE60-4B52-C6D4-9583-69331F8949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A81CF0-C3CF-4DD8-AF3E-44B70F962790}"/>
              </a:ext>
            </a:extLst>
          </p:cNvPr>
          <p:cNvSpPr>
            <a:spLocks noGrp="1"/>
          </p:cNvSpPr>
          <p:nvPr>
            <p:ph type="sldNum" sz="quarter" idx="12"/>
          </p:nvPr>
        </p:nvSpPr>
        <p:spPr/>
        <p:txBody>
          <a:bodyPr/>
          <a:lstStyle/>
          <a:p>
            <a:fld id="{A7C958C4-E465-4DB6-BE6F-4E25B684B04D}" type="slidenum">
              <a:rPr lang="zh-CN" altLang="en-US" smtClean="0"/>
              <a:t>‹#›</a:t>
            </a:fld>
            <a:endParaRPr lang="zh-CN" altLang="en-US"/>
          </a:p>
        </p:txBody>
      </p:sp>
    </p:spTree>
    <p:extLst>
      <p:ext uri="{BB962C8B-B14F-4D97-AF65-F5344CB8AC3E}">
        <p14:creationId xmlns:p14="http://schemas.microsoft.com/office/powerpoint/2010/main" val="494040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9DCB0A-DC7F-932A-4ADC-76D945484B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8AB569-DE88-600E-0E94-D391A15406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DC7ADE-ACF2-4370-6A0A-4B4E2B8E0D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D49CC-FCF0-4BC9-9529-320C76CF040F}"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A8C21621-6181-0008-2CE8-287793E0F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E1F9E77-6507-2999-C6B3-0007E9E2D4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958C4-E465-4DB6-BE6F-4E25B684B04D}" type="slidenum">
              <a:rPr lang="zh-CN" altLang="en-US" smtClean="0"/>
              <a:t>‹#›</a:t>
            </a:fld>
            <a:endParaRPr lang="zh-CN" altLang="en-US"/>
          </a:p>
        </p:txBody>
      </p:sp>
    </p:spTree>
    <p:extLst>
      <p:ext uri="{BB962C8B-B14F-4D97-AF65-F5344CB8AC3E}">
        <p14:creationId xmlns:p14="http://schemas.microsoft.com/office/powerpoint/2010/main" val="124958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7282CD-8A3A-F422-2847-560C434AA5EA}"/>
              </a:ext>
            </a:extLst>
          </p:cNvPr>
          <p:cNvSpPr txBox="1"/>
          <p:nvPr/>
        </p:nvSpPr>
        <p:spPr>
          <a:xfrm>
            <a:off x="782128" y="2890391"/>
            <a:ext cx="10627744" cy="1077218"/>
          </a:xfrm>
          <a:prstGeom prst="rect">
            <a:avLst/>
          </a:prstGeom>
          <a:noFill/>
        </p:spPr>
        <p:txBody>
          <a:bodyPr wrap="square" rtlCol="0">
            <a:spAutoFit/>
          </a:bodyPr>
          <a:lstStyle/>
          <a:p>
            <a:pPr algn="ctr"/>
            <a:r>
              <a:rPr lang="en-US" altLang="zh-CN" sz="3200" dirty="0">
                <a:latin typeface="Times New Roman" panose="02020603050405020304" pitchFamily="18" charset="0"/>
                <a:cs typeface="Times New Roman" panose="02020603050405020304" pitchFamily="18" charset="0"/>
              </a:rPr>
              <a:t>NIMBLE: EFFICIENTLY COMPILING DYNAMIC NEURAL NETWORKS FORMODEL INFERENCE</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47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41B1870-6466-26EB-00AE-85C5537B60BB}"/>
              </a:ext>
            </a:extLst>
          </p:cNvPr>
          <p:cNvSpPr txBox="1"/>
          <p:nvPr/>
        </p:nvSpPr>
        <p:spPr>
          <a:xfrm>
            <a:off x="466405" y="153423"/>
            <a:ext cx="389080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Symbolic </a:t>
            </a:r>
            <a:r>
              <a:rPr lang="en-US" altLang="zh-CN" sz="3600" dirty="0" err="1">
                <a:latin typeface="Times New Roman" panose="02020603050405020304" pitchFamily="18" charset="0"/>
                <a:cs typeface="Times New Roman" panose="02020603050405020304" pitchFamily="18" charset="0"/>
              </a:rPr>
              <a:t>Codegen</a:t>
            </a:r>
            <a:endParaRPr lang="zh-CN" altLang="en-US" sz="36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8B8E1565-EECA-AFE5-D867-3E806EA84BE8}"/>
              </a:ext>
            </a:extLst>
          </p:cNvPr>
          <p:cNvSpPr txBox="1"/>
          <p:nvPr/>
        </p:nvSpPr>
        <p:spPr>
          <a:xfrm>
            <a:off x="466405" y="882825"/>
            <a:ext cx="10581061" cy="1975990"/>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Challenges:</a:t>
            </a:r>
          </a:p>
          <a:p>
            <a:pPr>
              <a:lnSpc>
                <a:spcPct val="150000"/>
              </a:lnSpc>
            </a:pPr>
            <a:r>
              <a:rPr lang="en-US" altLang="zh-CN" sz="2000" dirty="0">
                <a:latin typeface="Times New Roman" panose="02020603050405020304" pitchFamily="18" charset="0"/>
                <a:cs typeface="Times New Roman" panose="02020603050405020304" pitchFamily="18" charset="0"/>
              </a:rPr>
              <a:t>How to achieve the same performance of kernels generated with symbolic shapes as that with static shapes when applying the same schedule?</a:t>
            </a:r>
          </a:p>
          <a:p>
            <a:pPr>
              <a:lnSpc>
                <a:spcPct val="150000"/>
              </a:lnSpc>
            </a:pPr>
            <a:r>
              <a:rPr lang="en-US" altLang="zh-CN" sz="2000" dirty="0">
                <a:latin typeface="Times New Roman" panose="02020603050405020304" pitchFamily="18" charset="0"/>
                <a:cs typeface="Times New Roman" panose="02020603050405020304" pitchFamily="18" charset="0"/>
              </a:rPr>
              <a:t>How to extend the machine learning based approach to tune kernels with symbolic shapes?</a:t>
            </a:r>
          </a:p>
        </p:txBody>
      </p:sp>
      <p:sp>
        <p:nvSpPr>
          <p:cNvPr id="5" name="文本框 4">
            <a:extLst>
              <a:ext uri="{FF2B5EF4-FFF2-40B4-BE49-F238E27FC236}">
                <a16:creationId xmlns:a16="http://schemas.microsoft.com/office/drawing/2014/main" id="{905A2580-C40C-1AE9-B5D0-93223F505EC6}"/>
              </a:ext>
            </a:extLst>
          </p:cNvPr>
          <p:cNvSpPr txBox="1"/>
          <p:nvPr/>
        </p:nvSpPr>
        <p:spPr>
          <a:xfrm>
            <a:off x="466405" y="3056182"/>
            <a:ext cx="11359426" cy="3349956"/>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1. First replace the symbolic dimensions by a large enough value (e.g., 64) so that the search space can cover most possibilities, and run the tuning algorithm on the static shape for a sufficient number of iterations. </a:t>
            </a:r>
          </a:p>
          <a:p>
            <a:pPr>
              <a:lnSpc>
                <a:spcPct val="150000"/>
              </a:lnSpc>
            </a:pPr>
            <a:r>
              <a:rPr lang="en-US" altLang="zh-CN" sz="2400" dirty="0">
                <a:latin typeface="Times New Roman" panose="02020603050405020304" pitchFamily="18" charset="0"/>
                <a:cs typeface="Times New Roman" panose="02020603050405020304" pitchFamily="18" charset="0"/>
              </a:rPr>
              <a:t>2. Pick top k configurations, apply them to a selection of other shapes, and evaluate their performance. </a:t>
            </a:r>
          </a:p>
          <a:p>
            <a:pPr>
              <a:lnSpc>
                <a:spcPct val="150000"/>
              </a:lnSpc>
            </a:pPr>
            <a:r>
              <a:rPr lang="en-US" altLang="zh-CN" sz="2400" dirty="0">
                <a:latin typeface="Times New Roman" panose="02020603050405020304" pitchFamily="18" charset="0"/>
                <a:cs typeface="Times New Roman" panose="02020603050405020304" pitchFamily="18" charset="0"/>
              </a:rPr>
              <a:t>3. Pick the configuration that performs best on average among shapes previously evaluated.</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69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41B1870-6466-26EB-00AE-85C5537B60BB}"/>
              </a:ext>
            </a:extLst>
          </p:cNvPr>
          <p:cNvSpPr txBox="1"/>
          <p:nvPr/>
        </p:nvSpPr>
        <p:spPr>
          <a:xfrm>
            <a:off x="466405" y="153423"/>
            <a:ext cx="4952489"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VIRTUAL MACHINE</a:t>
            </a:r>
            <a:endParaRPr lang="zh-CN" altLang="en-US" sz="36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64595112-57A3-2344-9FC9-9C16179AF8B3}"/>
              </a:ext>
            </a:extLst>
          </p:cNvPr>
          <p:cNvSpPr txBox="1"/>
          <p:nvPr/>
        </p:nvSpPr>
        <p:spPr>
          <a:xfrm>
            <a:off x="103304" y="1017837"/>
            <a:ext cx="11985392" cy="2241960"/>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The conventional runtime of existing deep learning compilers which naively executes a model operator by operator in topological order does not work for executing the compiled modules of dynamic models.</a:t>
            </a:r>
          </a:p>
          <a:p>
            <a:pPr>
              <a:lnSpc>
                <a:spcPct val="150000"/>
              </a:lnSpc>
            </a:pPr>
            <a:endParaRPr lang="en-US" altLang="zh-CN" sz="24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D0A55A4B-78D9-56EF-96CE-57344EBB5BBE}"/>
              </a:ext>
            </a:extLst>
          </p:cNvPr>
          <p:cNvPicPr>
            <a:picLocks noChangeAspect="1"/>
          </p:cNvPicPr>
          <p:nvPr/>
        </p:nvPicPr>
        <p:blipFill>
          <a:blip r:embed="rId3"/>
          <a:stretch>
            <a:fillRect/>
          </a:stretch>
        </p:blipFill>
        <p:spPr>
          <a:xfrm>
            <a:off x="3551894" y="2469218"/>
            <a:ext cx="5088212" cy="4235359"/>
          </a:xfrm>
          <a:prstGeom prst="rect">
            <a:avLst/>
          </a:prstGeom>
        </p:spPr>
      </p:pic>
    </p:spTree>
    <p:extLst>
      <p:ext uri="{BB962C8B-B14F-4D97-AF65-F5344CB8AC3E}">
        <p14:creationId xmlns:p14="http://schemas.microsoft.com/office/powerpoint/2010/main" val="407020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A9628B6-322F-048A-865E-692A71DD81C5}"/>
              </a:ext>
            </a:extLst>
          </p:cNvPr>
          <p:cNvSpPr txBox="1"/>
          <p:nvPr/>
        </p:nvSpPr>
        <p:spPr>
          <a:xfrm>
            <a:off x="466405" y="1926100"/>
            <a:ext cx="7536129" cy="260019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An IR for representing dynamism</a:t>
            </a:r>
          </a:p>
          <a:p>
            <a:pPr marL="457200" indent="-457200">
              <a:lnSpc>
                <a:spcPct val="150000"/>
              </a:lnSpc>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A set of dynamic-oriented optimizations</a:t>
            </a:r>
          </a:p>
          <a:p>
            <a:pPr marL="457200" indent="-457200">
              <a:lnSpc>
                <a:spcPct val="150000"/>
              </a:lnSpc>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A symbolic kernel code generator</a:t>
            </a:r>
          </a:p>
          <a:p>
            <a:pPr marL="457200" indent="-457200">
              <a:lnSpc>
                <a:spcPct val="150000"/>
              </a:lnSpc>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A light-weight and cross-platform runtime.</a:t>
            </a:r>
            <a:endParaRPr lang="zh-CN" altLang="en-US" sz="28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1203F362-6FB9-EBDA-5902-72F3DB10C294}"/>
              </a:ext>
            </a:extLst>
          </p:cNvPr>
          <p:cNvSpPr txBox="1"/>
          <p:nvPr/>
        </p:nvSpPr>
        <p:spPr>
          <a:xfrm>
            <a:off x="466405" y="153423"/>
            <a:ext cx="389080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Challenges</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37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E4EA05-D231-6D9F-C78B-737CDD6686FB}"/>
              </a:ext>
            </a:extLst>
          </p:cNvPr>
          <p:cNvSpPr txBox="1"/>
          <p:nvPr/>
        </p:nvSpPr>
        <p:spPr>
          <a:xfrm>
            <a:off x="466405" y="1600844"/>
            <a:ext cx="5629595" cy="195386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Supporting dynamic models</a:t>
            </a:r>
          </a:p>
          <a:p>
            <a:pPr marL="457200" indent="-457200">
              <a:lnSpc>
                <a:spcPct val="150000"/>
              </a:lnSpc>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Being portable and light-weight</a:t>
            </a:r>
          </a:p>
          <a:p>
            <a:pPr marL="457200" indent="-457200">
              <a:lnSpc>
                <a:spcPct val="150000"/>
              </a:lnSpc>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Enabling high performance</a:t>
            </a:r>
          </a:p>
        </p:txBody>
      </p:sp>
      <p:sp>
        <p:nvSpPr>
          <p:cNvPr id="3" name="文本框 2">
            <a:extLst>
              <a:ext uri="{FF2B5EF4-FFF2-40B4-BE49-F238E27FC236}">
                <a16:creationId xmlns:a16="http://schemas.microsoft.com/office/drawing/2014/main" id="{E13A9EA8-29FE-E170-2514-B1D7336C65C2}"/>
              </a:ext>
            </a:extLst>
          </p:cNvPr>
          <p:cNvSpPr txBox="1"/>
          <p:nvPr/>
        </p:nvSpPr>
        <p:spPr>
          <a:xfrm>
            <a:off x="466405" y="153423"/>
            <a:ext cx="389080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Approaches</a:t>
            </a:r>
            <a:endParaRPr lang="zh-CN" altLang="en-US" sz="3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42980D6-EEDE-08CB-144C-C1634D931D2D}"/>
              </a:ext>
            </a:extLst>
          </p:cNvPr>
          <p:cNvPicPr>
            <a:picLocks noChangeAspect="1"/>
          </p:cNvPicPr>
          <p:nvPr/>
        </p:nvPicPr>
        <p:blipFill>
          <a:blip r:embed="rId2"/>
          <a:stretch>
            <a:fillRect/>
          </a:stretch>
        </p:blipFill>
        <p:spPr>
          <a:xfrm>
            <a:off x="6351705" y="2944312"/>
            <a:ext cx="5156835" cy="3158280"/>
          </a:xfrm>
          <a:prstGeom prst="rect">
            <a:avLst/>
          </a:prstGeom>
        </p:spPr>
      </p:pic>
    </p:spTree>
    <p:extLst>
      <p:ext uri="{BB962C8B-B14F-4D97-AF65-F5344CB8AC3E}">
        <p14:creationId xmlns:p14="http://schemas.microsoft.com/office/powerpoint/2010/main" val="175104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883FCF2-261D-25DB-04CE-EE75740FB372}"/>
              </a:ext>
            </a:extLst>
          </p:cNvPr>
          <p:cNvSpPr txBox="1"/>
          <p:nvPr/>
        </p:nvSpPr>
        <p:spPr>
          <a:xfrm>
            <a:off x="492998" y="1805735"/>
            <a:ext cx="11206003" cy="324653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An extended type system which enables static tracking of dynamic shapes</a:t>
            </a:r>
          </a:p>
          <a:p>
            <a:pPr marL="457200" indent="-457200">
              <a:lnSpc>
                <a:spcPct val="150000"/>
              </a:lnSpc>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A series of optimization passes that make dynamic output shapes, allocation, and device placement explicit</a:t>
            </a:r>
          </a:p>
          <a:p>
            <a:pPr marL="457200" indent="-457200">
              <a:lnSpc>
                <a:spcPct val="150000"/>
              </a:lnSpc>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A set of </a:t>
            </a:r>
            <a:r>
              <a:rPr lang="en-US" altLang="zh-CN" sz="2800" dirty="0" err="1">
                <a:latin typeface="Times New Roman" panose="02020603050405020304" pitchFamily="18" charset="0"/>
                <a:cs typeface="Times New Roman" panose="02020603050405020304" pitchFamily="18" charset="0"/>
              </a:rPr>
              <a:t>codegen</a:t>
            </a:r>
            <a:r>
              <a:rPr lang="en-US" altLang="zh-CN" sz="2800" dirty="0">
                <a:latin typeface="Times New Roman" panose="02020603050405020304" pitchFamily="18" charset="0"/>
                <a:cs typeface="Times New Roman" panose="02020603050405020304" pitchFamily="18" charset="0"/>
              </a:rPr>
              <a:t> techniques for producing code of kernels with dynamic input and output shapes.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86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CC2666-814D-68BF-DD4F-EC3D7D659EB0}"/>
              </a:ext>
            </a:extLst>
          </p:cNvPr>
          <p:cNvSpPr txBox="1"/>
          <p:nvPr/>
        </p:nvSpPr>
        <p:spPr>
          <a:xfrm>
            <a:off x="466405" y="1073069"/>
            <a:ext cx="11518986" cy="456131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Operator Type Relationship</a:t>
            </a:r>
          </a:p>
          <a:p>
            <a:pPr lvl="1">
              <a:lnSpc>
                <a:spcPct val="150000"/>
              </a:lnSpc>
            </a:pPr>
            <a:r>
              <a:rPr lang="en-US" altLang="zh-CN" sz="2000" dirty="0">
                <a:latin typeface="Times New Roman" panose="02020603050405020304" pitchFamily="18" charset="0"/>
                <a:cs typeface="Times New Roman" panose="02020603050405020304" pitchFamily="18" charset="0"/>
              </a:rPr>
              <a:t>A type relation describes the relationship between types of operator inputs and outputs.</a:t>
            </a:r>
          </a:p>
          <a:p>
            <a:pPr lvl="1">
              <a:lnSpc>
                <a:spcPct val="150000"/>
              </a:lnSpc>
            </a:pPr>
            <a:r>
              <a:rPr lang="en-US" altLang="zh-CN" sz="2000" dirty="0" err="1">
                <a:latin typeface="Times New Roman" panose="02020603050405020304" pitchFamily="18" charset="0"/>
                <a:cs typeface="Times New Roman" panose="02020603050405020304" pitchFamily="18" charset="0"/>
              </a:rPr>
              <a:t>broadcast_rel</a:t>
            </a:r>
            <a:r>
              <a:rPr lang="en-US" altLang="zh-CN" sz="2000" dirty="0">
                <a:latin typeface="Times New Roman" panose="02020603050405020304" pitchFamily="18" charset="0"/>
                <a:cs typeface="Times New Roman" panose="02020603050405020304" pitchFamily="18" charset="0"/>
              </a:rPr>
              <a:t>(Any, 1) → Any</a:t>
            </a:r>
          </a:p>
          <a:p>
            <a:pPr lvl="1">
              <a:lnSpc>
                <a:spcPct val="150000"/>
              </a:lnSpc>
            </a:pPr>
            <a:r>
              <a:rPr lang="en-US" altLang="zh-CN" sz="2000" dirty="0" err="1">
                <a:latin typeface="Times New Roman" panose="02020603050405020304" pitchFamily="18" charset="0"/>
                <a:cs typeface="Times New Roman" panose="02020603050405020304" pitchFamily="18" charset="0"/>
              </a:rPr>
              <a:t>broadcast_rel</a:t>
            </a:r>
            <a:r>
              <a:rPr lang="en-US" altLang="zh-CN" sz="2000" dirty="0">
                <a:latin typeface="Times New Roman" panose="02020603050405020304" pitchFamily="18" charset="0"/>
                <a:cs typeface="Times New Roman" panose="02020603050405020304" pitchFamily="18" charset="0"/>
              </a:rPr>
              <a:t>(Any, d) → d (d &gt; 1)</a:t>
            </a:r>
          </a:p>
          <a:p>
            <a:pPr lvl="1">
              <a:lnSpc>
                <a:spcPct val="150000"/>
              </a:lnSpc>
            </a:pPr>
            <a:r>
              <a:rPr lang="en-US" altLang="zh-CN" sz="2000" dirty="0" err="1">
                <a:latin typeface="Times New Roman" panose="02020603050405020304" pitchFamily="18" charset="0"/>
                <a:cs typeface="Times New Roman" panose="02020603050405020304" pitchFamily="18" charset="0"/>
              </a:rPr>
              <a:t>broadcast_rel</a:t>
            </a:r>
            <a:r>
              <a:rPr lang="en-US" altLang="zh-CN" sz="2000" dirty="0">
                <a:latin typeface="Times New Roman" panose="02020603050405020304" pitchFamily="18" charset="0"/>
                <a:cs typeface="Times New Roman" panose="02020603050405020304" pitchFamily="18" charset="0"/>
              </a:rPr>
              <a:t>(Any, Any) → Any</a:t>
            </a:r>
          </a:p>
          <a:p>
            <a:pPr marL="457200" indent="-457200">
              <a:lnSpc>
                <a:spcPct val="150000"/>
              </a:lnSpc>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Type Inference</a:t>
            </a:r>
          </a:p>
          <a:p>
            <a:pPr lvl="1">
              <a:lnSpc>
                <a:spcPct val="150000"/>
              </a:lnSpc>
            </a:pPr>
            <a:r>
              <a:rPr lang="en-US" altLang="zh-CN" sz="2000" dirty="0">
                <a:latin typeface="Times New Roman" panose="02020603050405020304" pitchFamily="18" charset="0"/>
                <a:cs typeface="Times New Roman" panose="02020603050405020304" pitchFamily="18" charset="0"/>
              </a:rPr>
              <a:t>To limit the loss of precision introduced by using Any dimensions, we introduce sub-shaping to the type system.</a:t>
            </a:r>
          </a:p>
          <a:p>
            <a:pPr lvl="1">
              <a:lnSpc>
                <a:spcPct val="150000"/>
              </a:lnSpc>
            </a:pPr>
            <a:r>
              <a:rPr lang="en-US" altLang="zh-CN" sz="2000" dirty="0">
                <a:latin typeface="Times New Roman" panose="02020603050405020304" pitchFamily="18" charset="0"/>
                <a:cs typeface="Times New Roman" panose="02020603050405020304" pitchFamily="18" charset="0"/>
              </a:rPr>
              <a:t>Tensor[(128, 128), f32]  --&gt;  Tensor[(any, 128), f32]</a:t>
            </a:r>
          </a:p>
        </p:txBody>
      </p:sp>
      <p:sp>
        <p:nvSpPr>
          <p:cNvPr id="4" name="文本框 3">
            <a:extLst>
              <a:ext uri="{FF2B5EF4-FFF2-40B4-BE49-F238E27FC236}">
                <a16:creationId xmlns:a16="http://schemas.microsoft.com/office/drawing/2014/main" id="{60FBD99A-1DC5-53BF-0E3E-221F201568FC}"/>
              </a:ext>
            </a:extLst>
          </p:cNvPr>
          <p:cNvSpPr txBox="1"/>
          <p:nvPr/>
        </p:nvSpPr>
        <p:spPr>
          <a:xfrm>
            <a:off x="466405" y="153423"/>
            <a:ext cx="389080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Typing</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59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FC6821-0B0A-C322-7E2D-A10072F400BF}"/>
              </a:ext>
            </a:extLst>
          </p:cNvPr>
          <p:cNvSpPr txBox="1"/>
          <p:nvPr/>
        </p:nvSpPr>
        <p:spPr>
          <a:xfrm>
            <a:off x="222974" y="1159404"/>
            <a:ext cx="11746052" cy="4539191"/>
          </a:xfrm>
          <a:prstGeom prst="rect">
            <a:avLst/>
          </a:prstGeom>
          <a:noFill/>
        </p:spPr>
        <p:txBody>
          <a:bodyPr wrap="square" rtlCol="0">
            <a:spAutoFit/>
          </a:bodyPr>
          <a:lstStyle/>
          <a:p>
            <a:pPr>
              <a:lnSpc>
                <a:spcPct val="150000"/>
              </a:lnSpc>
            </a:pPr>
            <a:r>
              <a:rPr lang="en-US" altLang="zh-CN" sz="2800" dirty="0">
                <a:latin typeface="Times New Roman" panose="02020603050405020304" pitchFamily="18" charset="0"/>
                <a:cs typeface="Times New Roman" panose="02020603050405020304" pitchFamily="18" charset="0"/>
              </a:rPr>
              <a:t>Compute the output shape for storage allocation and verify the type relation in accord with the semantics of every operator.</a:t>
            </a:r>
          </a:p>
          <a:p>
            <a:pPr>
              <a:lnSpc>
                <a:spcPct val="150000"/>
              </a:lnSpc>
            </a:pPr>
            <a:r>
              <a:rPr lang="en-US" altLang="zh-CN" sz="2800" dirty="0">
                <a:latin typeface="Times New Roman" panose="02020603050405020304" pitchFamily="18" charset="0"/>
                <a:cs typeface="Times New Roman" panose="02020603050405020304" pitchFamily="18" charset="0"/>
              </a:rPr>
              <a:t>data independent, data dependent, and upper bound.</a:t>
            </a:r>
          </a:p>
          <a:p>
            <a:pPr>
              <a:lnSpc>
                <a:spcPct val="150000"/>
              </a:lnSpc>
            </a:pPr>
            <a:r>
              <a:rPr lang="en-US" altLang="zh-CN" sz="2800" dirty="0">
                <a:latin typeface="Times New Roman" panose="02020603050405020304" pitchFamily="18" charset="0"/>
                <a:cs typeface="Times New Roman" panose="02020603050405020304" pitchFamily="18" charset="0"/>
              </a:rPr>
              <a:t>To avoid the redundant computation, we use an upper bound shape function to quickly estimate an upper bound shape for the output. We require such operators to return the output shape along with output value, so as to use the real shape to slice the output tensors into precise output shape and layout</a:t>
            </a:r>
          </a:p>
        </p:txBody>
      </p:sp>
      <p:sp>
        <p:nvSpPr>
          <p:cNvPr id="3" name="文本框 2">
            <a:extLst>
              <a:ext uri="{FF2B5EF4-FFF2-40B4-BE49-F238E27FC236}">
                <a16:creationId xmlns:a16="http://schemas.microsoft.com/office/drawing/2014/main" id="{941B1870-6466-26EB-00AE-85C5537B60BB}"/>
              </a:ext>
            </a:extLst>
          </p:cNvPr>
          <p:cNvSpPr txBox="1"/>
          <p:nvPr/>
        </p:nvSpPr>
        <p:spPr>
          <a:xfrm>
            <a:off x="466405" y="153423"/>
            <a:ext cx="389080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Shape Function</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17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4BD5084-CD7A-1EBE-4324-D9465230F183}"/>
              </a:ext>
            </a:extLst>
          </p:cNvPr>
          <p:cNvSpPr txBox="1"/>
          <p:nvPr/>
        </p:nvSpPr>
        <p:spPr>
          <a:xfrm>
            <a:off x="466405" y="1116028"/>
            <a:ext cx="11236688" cy="1307537"/>
          </a:xfrm>
          <a:prstGeom prst="rect">
            <a:avLst/>
          </a:prstGeom>
          <a:noFill/>
        </p:spPr>
        <p:txBody>
          <a:bodyPr wrap="square" rtlCol="0">
            <a:spAutoFit/>
          </a:bodyPr>
          <a:lstStyle/>
          <a:p>
            <a:pPr>
              <a:lnSpc>
                <a:spcPct val="150000"/>
              </a:lnSpc>
            </a:pPr>
            <a:r>
              <a:rPr lang="en-US" altLang="zh-CN" sz="2800" dirty="0">
                <a:latin typeface="Times New Roman" panose="02020603050405020304" pitchFamily="18" charset="0"/>
                <a:cs typeface="Times New Roman" panose="02020603050405020304" pitchFamily="18" charset="0"/>
              </a:rPr>
              <a:t>extended TVM to transform its IR with implicit memory allocations to one with explicit buffer allocation and manipulation.</a:t>
            </a:r>
          </a:p>
        </p:txBody>
      </p:sp>
      <p:sp>
        <p:nvSpPr>
          <p:cNvPr id="5" name="文本框 4">
            <a:extLst>
              <a:ext uri="{FF2B5EF4-FFF2-40B4-BE49-F238E27FC236}">
                <a16:creationId xmlns:a16="http://schemas.microsoft.com/office/drawing/2014/main" id="{E2599254-02C8-EF16-AEB5-B4DFB6F05B2B}"/>
              </a:ext>
            </a:extLst>
          </p:cNvPr>
          <p:cNvSpPr txBox="1"/>
          <p:nvPr/>
        </p:nvSpPr>
        <p:spPr>
          <a:xfrm>
            <a:off x="466405" y="153423"/>
            <a:ext cx="389080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Memory Planning</a:t>
            </a:r>
            <a:endParaRPr lang="zh-CN" altLang="en-US" sz="36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D358FAF6-056A-36ED-8F3B-DD8780F827CB}"/>
              </a:ext>
            </a:extLst>
          </p:cNvPr>
          <p:cNvSpPr txBox="1"/>
          <p:nvPr/>
        </p:nvSpPr>
        <p:spPr>
          <a:xfrm>
            <a:off x="466405" y="2857889"/>
            <a:ext cx="11236688" cy="3903954"/>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(a) </a:t>
            </a:r>
            <a:r>
              <a:rPr lang="en-US" altLang="zh-CN" sz="2400" dirty="0" err="1">
                <a:latin typeface="Times New Roman" panose="02020603050405020304" pitchFamily="18" charset="0"/>
                <a:cs typeface="Times New Roman" panose="02020603050405020304" pitchFamily="18" charset="0"/>
              </a:rPr>
              <a:t>invoke_mut</a:t>
            </a:r>
            <a:r>
              <a:rPr lang="en-US" altLang="zh-CN" sz="2400" dirty="0">
                <a:latin typeface="Times New Roman" panose="02020603050405020304" pitchFamily="18" charset="0"/>
                <a:cs typeface="Times New Roman" panose="02020603050405020304" pitchFamily="18" charset="0"/>
              </a:rPr>
              <a:t>(op, inputs, outputs)which takes outputs as mutable in-out arguments, </a:t>
            </a:r>
          </a:p>
          <a:p>
            <a:pPr>
              <a:lnSpc>
                <a:spcPct val="150000"/>
              </a:lnSpc>
            </a:pPr>
            <a:r>
              <a:rPr lang="en-US" altLang="zh-CN" sz="2400" dirty="0">
                <a:latin typeface="Times New Roman" panose="02020603050405020304" pitchFamily="18" charset="0"/>
                <a:cs typeface="Times New Roman" panose="02020603050405020304" pitchFamily="18" charset="0"/>
              </a:rPr>
              <a:t>(b) </a:t>
            </a:r>
            <a:r>
              <a:rPr lang="en-US" altLang="zh-CN" sz="2400" dirty="0" err="1">
                <a:latin typeface="Times New Roman" panose="02020603050405020304" pitchFamily="18" charset="0"/>
                <a:cs typeface="Times New Roman" panose="02020603050405020304" pitchFamily="18" charset="0"/>
              </a:rPr>
              <a:t>alloc_storage</a:t>
            </a:r>
            <a:r>
              <a:rPr lang="en-US" altLang="zh-CN" sz="2400" dirty="0">
                <a:latin typeface="Times New Roman" panose="02020603050405020304" pitchFamily="18" charset="0"/>
                <a:cs typeface="Times New Roman" panose="02020603050405020304" pitchFamily="18" charset="0"/>
              </a:rPr>
              <a:t>(size, alignment, device)which allocates a region of memory of a particular size,</a:t>
            </a:r>
          </a:p>
          <a:p>
            <a:pPr>
              <a:lnSpc>
                <a:spcPct val="150000"/>
              </a:lnSpc>
            </a:pPr>
            <a:r>
              <a:rPr lang="en-US" altLang="zh-CN" sz="2400" dirty="0">
                <a:latin typeface="Times New Roman" panose="02020603050405020304" pitchFamily="18" charset="0"/>
                <a:cs typeface="Times New Roman" panose="02020603050405020304" pitchFamily="18" charset="0"/>
              </a:rPr>
              <a:t>(c) </a:t>
            </a:r>
            <a:r>
              <a:rPr lang="en-US" altLang="zh-CN" sz="2400" dirty="0" err="1">
                <a:latin typeface="Times New Roman" panose="02020603050405020304" pitchFamily="18" charset="0"/>
                <a:cs typeface="Times New Roman" panose="02020603050405020304" pitchFamily="18" charset="0"/>
              </a:rPr>
              <a:t>alloc_tensor</a:t>
            </a:r>
            <a:r>
              <a:rPr lang="en-US" altLang="zh-CN" sz="2400" dirty="0">
                <a:latin typeface="Times New Roman" panose="02020603050405020304" pitchFamily="18" charset="0"/>
                <a:cs typeface="Times New Roman" panose="02020603050405020304" pitchFamily="18" charset="0"/>
              </a:rPr>
              <a:t>(storage, offset, shape, </a:t>
            </a:r>
            <a:r>
              <a:rPr lang="en-US" altLang="zh-CN" sz="2400" dirty="0" err="1">
                <a:latin typeface="Times New Roman" panose="02020603050405020304" pitchFamily="18" charset="0"/>
                <a:cs typeface="Times New Roman" panose="02020603050405020304" pitchFamily="18" charset="0"/>
              </a:rPr>
              <a:t>dtype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attrs</a:t>
            </a:r>
            <a:r>
              <a:rPr lang="en-US" altLang="zh-CN" sz="2400" dirty="0">
                <a:latin typeface="Times New Roman" panose="02020603050405020304" pitchFamily="18" charset="0"/>
                <a:cs typeface="Times New Roman" panose="02020603050405020304" pitchFamily="18" charset="0"/>
              </a:rPr>
              <a:t>) which allocates a tensor at a particular storage offset with a shape and data type, </a:t>
            </a:r>
          </a:p>
          <a:p>
            <a:pPr>
              <a:lnSpc>
                <a:spcPct val="150000"/>
              </a:lnSpc>
            </a:pPr>
            <a:r>
              <a:rPr lang="en-US" altLang="zh-CN" sz="2400" dirty="0">
                <a:latin typeface="Times New Roman" panose="02020603050405020304" pitchFamily="18" charset="0"/>
                <a:cs typeface="Times New Roman" panose="02020603050405020304" pitchFamily="18" charset="0"/>
              </a:rPr>
              <a:t>(d)kill(tensor) which frees a tensor before its reference count becomes zero due to exiting the frame.</a:t>
            </a:r>
          </a:p>
        </p:txBody>
      </p:sp>
    </p:spTree>
    <p:extLst>
      <p:ext uri="{BB962C8B-B14F-4D97-AF65-F5344CB8AC3E}">
        <p14:creationId xmlns:p14="http://schemas.microsoft.com/office/powerpoint/2010/main" val="178538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00954AC-C618-4379-C5CF-448C1B0D6518}"/>
              </a:ext>
            </a:extLst>
          </p:cNvPr>
          <p:cNvPicPr>
            <a:picLocks noChangeAspect="1"/>
          </p:cNvPicPr>
          <p:nvPr/>
        </p:nvPicPr>
        <p:blipFill>
          <a:blip r:embed="rId2"/>
          <a:stretch>
            <a:fillRect/>
          </a:stretch>
        </p:blipFill>
        <p:spPr>
          <a:xfrm>
            <a:off x="2884350" y="1375001"/>
            <a:ext cx="6247476" cy="1405019"/>
          </a:xfrm>
          <a:prstGeom prst="rect">
            <a:avLst/>
          </a:prstGeom>
        </p:spPr>
      </p:pic>
      <p:pic>
        <p:nvPicPr>
          <p:cNvPr id="5" name="图片 4">
            <a:extLst>
              <a:ext uri="{FF2B5EF4-FFF2-40B4-BE49-F238E27FC236}">
                <a16:creationId xmlns:a16="http://schemas.microsoft.com/office/drawing/2014/main" id="{4984418F-713F-40FB-4598-9817BD30BEBB}"/>
              </a:ext>
            </a:extLst>
          </p:cNvPr>
          <p:cNvPicPr>
            <a:picLocks noChangeAspect="1"/>
          </p:cNvPicPr>
          <p:nvPr/>
        </p:nvPicPr>
        <p:blipFill>
          <a:blip r:embed="rId3"/>
          <a:stretch>
            <a:fillRect/>
          </a:stretch>
        </p:blipFill>
        <p:spPr>
          <a:xfrm>
            <a:off x="2884350" y="3584137"/>
            <a:ext cx="6707857" cy="1951639"/>
          </a:xfrm>
          <a:prstGeom prst="rect">
            <a:avLst/>
          </a:prstGeom>
        </p:spPr>
      </p:pic>
    </p:spTree>
    <p:extLst>
      <p:ext uri="{BB962C8B-B14F-4D97-AF65-F5344CB8AC3E}">
        <p14:creationId xmlns:p14="http://schemas.microsoft.com/office/powerpoint/2010/main" val="114370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FC6821-0B0A-C322-7E2D-A10072F400BF}"/>
              </a:ext>
            </a:extLst>
          </p:cNvPr>
          <p:cNvSpPr txBox="1"/>
          <p:nvPr/>
        </p:nvSpPr>
        <p:spPr>
          <a:xfrm>
            <a:off x="103304" y="1017837"/>
            <a:ext cx="11985392" cy="1307537"/>
          </a:xfrm>
          <a:prstGeom prst="rect">
            <a:avLst/>
          </a:prstGeom>
          <a:noFill/>
        </p:spPr>
        <p:txBody>
          <a:bodyPr wrap="square" rtlCol="0">
            <a:spAutoFit/>
          </a:bodyPr>
          <a:lstStyle/>
          <a:p>
            <a:pPr>
              <a:lnSpc>
                <a:spcPct val="150000"/>
              </a:lnSpc>
            </a:pPr>
            <a:r>
              <a:rPr lang="en-US" altLang="zh-CN" sz="2800" dirty="0">
                <a:latin typeface="Times New Roman" panose="02020603050405020304" pitchFamily="18" charset="0"/>
                <a:cs typeface="Times New Roman" panose="02020603050405020304" pitchFamily="18" charset="0"/>
              </a:rPr>
              <a:t>introduce a unification based analysis for computing the correct device placement and allocation based on the previous scheduling of the compute kernels</a:t>
            </a:r>
          </a:p>
        </p:txBody>
      </p:sp>
      <p:sp>
        <p:nvSpPr>
          <p:cNvPr id="3" name="文本框 2">
            <a:extLst>
              <a:ext uri="{FF2B5EF4-FFF2-40B4-BE49-F238E27FC236}">
                <a16:creationId xmlns:a16="http://schemas.microsoft.com/office/drawing/2014/main" id="{941B1870-6466-26EB-00AE-85C5537B60BB}"/>
              </a:ext>
            </a:extLst>
          </p:cNvPr>
          <p:cNvSpPr txBox="1"/>
          <p:nvPr/>
        </p:nvSpPr>
        <p:spPr>
          <a:xfrm>
            <a:off x="466405" y="153423"/>
            <a:ext cx="6811974"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Heterogeneous Device Placement</a:t>
            </a:r>
            <a:endParaRPr lang="zh-CN" altLang="en-US" sz="36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A1E2C94-4B0F-3418-F667-12D52A4AA3AA}"/>
              </a:ext>
            </a:extLst>
          </p:cNvPr>
          <p:cNvSpPr txBox="1"/>
          <p:nvPr/>
        </p:nvSpPr>
        <p:spPr>
          <a:xfrm>
            <a:off x="466405" y="2638872"/>
            <a:ext cx="10095222" cy="523220"/>
          </a:xfrm>
          <a:prstGeom prst="rect">
            <a:avLst/>
          </a:prstGeom>
          <a:noFill/>
        </p:spPr>
        <p:txBody>
          <a:bodyPr wrap="square" rtlCol="0">
            <a:spAutoFit/>
          </a:bodyPr>
          <a:lstStyle/>
          <a:p>
            <a:r>
              <a:rPr lang="en-US" altLang="zh-CN" sz="2800" dirty="0" err="1"/>
              <a:t>DeviceDomain</a:t>
            </a:r>
            <a:r>
              <a:rPr lang="en-US" altLang="zh-CN" sz="2800" dirty="0"/>
              <a:t>: represents the domain of a device</a:t>
            </a:r>
            <a:endParaRPr lang="zh-CN" altLang="en-US" sz="2800" dirty="0"/>
          </a:p>
        </p:txBody>
      </p:sp>
      <p:sp>
        <p:nvSpPr>
          <p:cNvPr id="6" name="文本框 5">
            <a:extLst>
              <a:ext uri="{FF2B5EF4-FFF2-40B4-BE49-F238E27FC236}">
                <a16:creationId xmlns:a16="http://schemas.microsoft.com/office/drawing/2014/main" id="{A7CB7A02-0D4F-623F-EB2F-199A3A2F55A3}"/>
              </a:ext>
            </a:extLst>
          </p:cNvPr>
          <p:cNvSpPr txBox="1"/>
          <p:nvPr/>
        </p:nvSpPr>
        <p:spPr>
          <a:xfrm>
            <a:off x="466405" y="3632030"/>
            <a:ext cx="6578772" cy="1815882"/>
          </a:xfrm>
          <a:prstGeom prst="rect">
            <a:avLst/>
          </a:prstGeom>
          <a:noFill/>
        </p:spPr>
        <p:txBody>
          <a:bodyPr wrap="square" rtlCol="0">
            <a:spAutoFit/>
          </a:bodyPr>
          <a:lstStyle/>
          <a:p>
            <a:r>
              <a:rPr lang="en-US" altLang="zh-CN" sz="2800" dirty="0" err="1"/>
              <a:t>device_copy</a:t>
            </a:r>
            <a:r>
              <a:rPr lang="en-US" altLang="zh-CN" sz="2800" dirty="0"/>
              <a:t>: represents a data transfer between different devices and is inserted when a cross-device data copy is mandatory</a:t>
            </a:r>
            <a:endParaRPr lang="zh-CN" altLang="en-US" sz="2800" dirty="0"/>
          </a:p>
        </p:txBody>
      </p:sp>
      <p:pic>
        <p:nvPicPr>
          <p:cNvPr id="9" name="图片 8">
            <a:extLst>
              <a:ext uri="{FF2B5EF4-FFF2-40B4-BE49-F238E27FC236}">
                <a16:creationId xmlns:a16="http://schemas.microsoft.com/office/drawing/2014/main" id="{AE402DBD-C162-A35D-7BDE-72D76E6CDEEF}"/>
              </a:ext>
            </a:extLst>
          </p:cNvPr>
          <p:cNvPicPr>
            <a:picLocks noChangeAspect="1"/>
          </p:cNvPicPr>
          <p:nvPr/>
        </p:nvPicPr>
        <p:blipFill>
          <a:blip r:embed="rId3"/>
          <a:stretch>
            <a:fillRect/>
          </a:stretch>
        </p:blipFill>
        <p:spPr>
          <a:xfrm>
            <a:off x="7530775" y="3881951"/>
            <a:ext cx="4372007" cy="2271729"/>
          </a:xfrm>
          <a:prstGeom prst="rect">
            <a:avLst/>
          </a:prstGeom>
        </p:spPr>
      </p:pic>
    </p:spTree>
    <p:extLst>
      <p:ext uri="{BB962C8B-B14F-4D97-AF65-F5344CB8AC3E}">
        <p14:creationId xmlns:p14="http://schemas.microsoft.com/office/powerpoint/2010/main" val="3243488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732</Words>
  <Application>Microsoft Office PowerPoint</Application>
  <PresentationFormat>宽屏</PresentationFormat>
  <Paragraphs>52</Paragraphs>
  <Slides>11</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PingFangSC-Regular</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 Lucas</dc:creator>
  <cp:lastModifiedBy>Jeff Lucas</cp:lastModifiedBy>
  <cp:revision>33</cp:revision>
  <dcterms:created xsi:type="dcterms:W3CDTF">2023-11-27T08:04:48Z</dcterms:created>
  <dcterms:modified xsi:type="dcterms:W3CDTF">2023-11-28T07:03:18Z</dcterms:modified>
</cp:coreProperties>
</file>