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8" r:id="rId5"/>
    <p:sldId id="269" r:id="rId6"/>
    <p:sldId id="261" r:id="rId7"/>
    <p:sldId id="259" r:id="rId8"/>
    <p:sldId id="270" r:id="rId9"/>
    <p:sldId id="262" r:id="rId10"/>
    <p:sldId id="263" r:id="rId11"/>
    <p:sldId id="260" r:id="rId12"/>
    <p:sldId id="264" r:id="rId13"/>
    <p:sldId id="265" r:id="rId14"/>
    <p:sldId id="266"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1" autoAdjust="0"/>
  </p:normalViewPr>
  <p:slideViewPr>
    <p:cSldViewPr snapToGrid="0">
      <p:cViewPr varScale="1">
        <p:scale>
          <a:sx n="78" d="100"/>
          <a:sy n="78" d="100"/>
        </p:scale>
        <p:origin x="60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EF535-7BF9-43F8-AB77-035D208C0018}" type="datetimeFigureOut">
              <a:rPr lang="zh-CN" altLang="en-US" smtClean="0"/>
              <a:t>2024/1/2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45C41-0864-4E97-98AC-759C786D10D5}" type="slidenum">
              <a:rPr lang="zh-CN" altLang="en-US" smtClean="0"/>
              <a:t>‹#›</a:t>
            </a:fld>
            <a:endParaRPr lang="zh-CN" altLang="en-US"/>
          </a:p>
        </p:txBody>
      </p:sp>
    </p:spTree>
    <p:extLst>
      <p:ext uri="{BB962C8B-B14F-4D97-AF65-F5344CB8AC3E}">
        <p14:creationId xmlns:p14="http://schemas.microsoft.com/office/powerpoint/2010/main" val="403411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245C41-0864-4E97-98AC-759C786D10D5}" type="slidenum">
              <a:rPr lang="zh-CN" altLang="en-US" smtClean="0"/>
              <a:t>3</a:t>
            </a:fld>
            <a:endParaRPr lang="zh-CN" altLang="en-US"/>
          </a:p>
        </p:txBody>
      </p:sp>
    </p:spTree>
    <p:extLst>
      <p:ext uri="{BB962C8B-B14F-4D97-AF65-F5344CB8AC3E}">
        <p14:creationId xmlns:p14="http://schemas.microsoft.com/office/powerpoint/2010/main" val="50427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AB81-E7C0-79CB-5DF0-C0196E696D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696EAA-53FD-9220-0071-5FBEF6C96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312A36-8069-D8A6-128E-6BD20438B715}"/>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C9D4FBB5-DBFF-E693-BAB0-22B244AFAF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83344C-1CE3-7FEF-97D0-8550A856D4AA}"/>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365296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0ED7D-B90B-B8DB-97B6-B6BE009C54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9F85F5D-BDCD-6F5D-0D74-F5831433F36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DE6379-6122-1517-C765-94A4A4A920E7}"/>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8B3C5D47-24FD-F234-9E95-7115BEEF9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A26F0D-A3FC-2CA0-C312-AB17346C5DB4}"/>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16971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64F0A9-190A-BFA4-70F6-CC3D734525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7536CE-AC9B-91C8-706B-E89DC97208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FACAEF-34F5-C930-4BA4-FFF693529E55}"/>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E8FD1356-80E5-52B0-C349-1EA3F4E266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E643CE-4EF3-6FC9-E080-67CB9DC2C0B3}"/>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215865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DC66D-64C9-6F0C-B69F-D76E369453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3256F6-2BE3-58DE-5E51-12F80C0751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5F7B29-D4B1-0C26-8893-A52BF822BF9C}"/>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C9D467AC-1E82-B5C4-447C-3313FD9583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3CB102-BF51-2411-AA0D-B76FAA469177}"/>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260258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CC5C1-09DD-7D0D-2A2A-AA1049F18F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694D02-4591-97CB-BC46-62064088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ACE5F0-7440-A89F-12B4-80A4BA15E1DB}"/>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8A9D5CE9-A2DE-95B7-F965-EBCF3C3E78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56796F-2A34-F7F2-862C-8E019EB3F595}"/>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229628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269-8FD5-B5D4-34C6-2E977B6C02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D9D33B-DBBF-9C3D-20B2-7055D08F2B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4AB155-5BFF-D907-3E51-5CFA53906E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78423C-9712-644D-1066-8CD65D36BD05}"/>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6" name="页脚占位符 5">
            <a:extLst>
              <a:ext uri="{FF2B5EF4-FFF2-40B4-BE49-F238E27FC236}">
                <a16:creationId xmlns:a16="http://schemas.microsoft.com/office/drawing/2014/main" id="{ED7B2CBF-83B5-5F7E-BEEC-EFD7B8776F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84FC24-0EE6-AA24-5AD6-B680D295C80E}"/>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382129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3BD76-C743-FB39-9AD3-76C17A1EA8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5DA0B5-2D50-07BA-4051-349457874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CCFCA2-2529-EC2D-E915-FE7F7B0F8D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D27A54-4299-D437-FCD1-5D644136C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793A30-FDE2-6622-102C-987640C537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A00416-87E8-4D7F-54EA-67C56C38C1A7}"/>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8" name="页脚占位符 7">
            <a:extLst>
              <a:ext uri="{FF2B5EF4-FFF2-40B4-BE49-F238E27FC236}">
                <a16:creationId xmlns:a16="http://schemas.microsoft.com/office/drawing/2014/main" id="{761CFD8E-E939-5CF4-5175-29CB28DA56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47F3BA-049D-FFD7-9A3B-ED63E99FC57D}"/>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19426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85A5-A77C-843A-D5C6-5C06A25AA3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D97F53-C081-CCDC-8351-16F3B87A96F3}"/>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4" name="页脚占位符 3">
            <a:extLst>
              <a:ext uri="{FF2B5EF4-FFF2-40B4-BE49-F238E27FC236}">
                <a16:creationId xmlns:a16="http://schemas.microsoft.com/office/drawing/2014/main" id="{2CD4F0BA-06D6-F397-6EB7-DCEFD04C149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EF1C0C-2841-3E08-5468-87632FCCC7C5}"/>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32284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7B2BA1-A2E4-0F29-D915-035FA6347DFF}"/>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3" name="页脚占位符 2">
            <a:extLst>
              <a:ext uri="{FF2B5EF4-FFF2-40B4-BE49-F238E27FC236}">
                <a16:creationId xmlns:a16="http://schemas.microsoft.com/office/drawing/2014/main" id="{B81B3BA7-9440-6494-7700-46C4DA7AAC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9E6D3A-5C4C-80E9-A5BC-4412643229DC}"/>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252911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FA093-536F-BCE8-FA58-85DA7F2251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B9A0E5-55B4-C35A-15BF-5FF21001A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BD5CD6-9E2F-6B57-F9FA-96DC32224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1836DE-8FF0-915D-5163-AFBF5B262BC6}"/>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6" name="页脚占位符 5">
            <a:extLst>
              <a:ext uri="{FF2B5EF4-FFF2-40B4-BE49-F238E27FC236}">
                <a16:creationId xmlns:a16="http://schemas.microsoft.com/office/drawing/2014/main" id="{BBBB8D6D-F07F-12DC-E850-7352F8D1B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7AB405-3283-D40D-222F-8605B85308BE}"/>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120720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14693-1A1B-3C57-60BB-65E5A4E0E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BFA4C7-E651-D781-5A6E-EC583F485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E5E30F-69CF-E0C8-9CBD-BE51277F4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3D79BD-1BF1-C2B3-FA71-B7F3ADBD7AF8}"/>
              </a:ext>
            </a:extLst>
          </p:cNvPr>
          <p:cNvSpPr>
            <a:spLocks noGrp="1"/>
          </p:cNvSpPr>
          <p:nvPr>
            <p:ph type="dt" sz="half" idx="10"/>
          </p:nvPr>
        </p:nvSpPr>
        <p:spPr/>
        <p:txBody>
          <a:bodyPr/>
          <a:lstStyle/>
          <a:p>
            <a:fld id="{2F9AFBDE-E11B-4483-A2DA-B050ED04092A}" type="datetimeFigureOut">
              <a:rPr lang="zh-CN" altLang="en-US" smtClean="0"/>
              <a:t>2024/1/2</a:t>
            </a:fld>
            <a:endParaRPr lang="zh-CN" altLang="en-US"/>
          </a:p>
        </p:txBody>
      </p:sp>
      <p:sp>
        <p:nvSpPr>
          <p:cNvPr id="6" name="页脚占位符 5">
            <a:extLst>
              <a:ext uri="{FF2B5EF4-FFF2-40B4-BE49-F238E27FC236}">
                <a16:creationId xmlns:a16="http://schemas.microsoft.com/office/drawing/2014/main" id="{48FC4225-345C-D4BE-7A31-FE438B650B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715E17-EB76-0EE7-F9AF-EF5C17DE2643}"/>
              </a:ext>
            </a:extLst>
          </p:cNvPr>
          <p:cNvSpPr>
            <a:spLocks noGrp="1"/>
          </p:cNvSpPr>
          <p:nvPr>
            <p:ph type="sldNum" sz="quarter" idx="12"/>
          </p:nvPr>
        </p:nvSpPr>
        <p:spPr/>
        <p:txBody>
          <a:body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135520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25F4A4-D68F-BEFB-1EB5-72CA350A5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D40B02-0C57-B37C-B899-519132D40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8559AE-C8FE-2EB7-A3C1-EEE36C406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AFBDE-E11B-4483-A2DA-B050ED04092A}" type="datetimeFigureOut">
              <a:rPr lang="zh-CN" altLang="en-US" smtClean="0"/>
              <a:t>2024/1/2</a:t>
            </a:fld>
            <a:endParaRPr lang="zh-CN" altLang="en-US"/>
          </a:p>
        </p:txBody>
      </p:sp>
      <p:sp>
        <p:nvSpPr>
          <p:cNvPr id="5" name="页脚占位符 4">
            <a:extLst>
              <a:ext uri="{FF2B5EF4-FFF2-40B4-BE49-F238E27FC236}">
                <a16:creationId xmlns:a16="http://schemas.microsoft.com/office/drawing/2014/main" id="{EC3A3BFC-9892-FF6B-52DB-CD27F4DAE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3D1DDB-5E53-C95E-196B-F9CCC6AD8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183C4-C090-4204-A07B-1C00340D4DDB}" type="slidenum">
              <a:rPr lang="zh-CN" altLang="en-US" smtClean="0"/>
              <a:t>‹#›</a:t>
            </a:fld>
            <a:endParaRPr lang="zh-CN" altLang="en-US"/>
          </a:p>
        </p:txBody>
      </p:sp>
    </p:spTree>
    <p:extLst>
      <p:ext uri="{BB962C8B-B14F-4D97-AF65-F5344CB8AC3E}">
        <p14:creationId xmlns:p14="http://schemas.microsoft.com/office/powerpoint/2010/main" val="13171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1CEE8B-F36D-7CCF-987E-FA260919357F}"/>
              </a:ext>
            </a:extLst>
          </p:cNvPr>
          <p:cNvSpPr txBox="1"/>
          <p:nvPr/>
        </p:nvSpPr>
        <p:spPr>
          <a:xfrm>
            <a:off x="1020792" y="1927091"/>
            <a:ext cx="10150413" cy="1323439"/>
          </a:xfrm>
          <a:prstGeom prst="rect">
            <a:avLst/>
          </a:prstGeom>
          <a:noFill/>
        </p:spPr>
        <p:txBody>
          <a:bodyPr wrap="square" rtlCol="0">
            <a:spAutoFit/>
          </a:bodyPr>
          <a:lstStyle/>
          <a:p>
            <a:pPr algn="ctr"/>
            <a:r>
              <a:rPr lang="en-US" altLang="zh-CN" sz="4000" b="1" i="1" dirty="0" err="1">
                <a:latin typeface="Times New Roman" panose="02020603050405020304" pitchFamily="18" charset="0"/>
                <a:cs typeface="Times New Roman" panose="02020603050405020304" pitchFamily="18" charset="0"/>
              </a:rPr>
              <a:t>DietCode</a:t>
            </a:r>
            <a:r>
              <a:rPr lang="en-US" altLang="zh-CN" sz="4000" dirty="0">
                <a:latin typeface="Times New Roman" panose="02020603050405020304" pitchFamily="18" charset="0"/>
                <a:cs typeface="Times New Roman" panose="02020603050405020304" pitchFamily="18" charset="0"/>
              </a:rPr>
              <a:t>: Automatic Optimization For Dynamic Tensor Programs</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175B5C0-E680-4EFC-4B31-A78107612F5D}"/>
              </a:ext>
            </a:extLst>
          </p:cNvPr>
          <p:cNvPicPr>
            <a:picLocks noChangeAspect="1"/>
          </p:cNvPicPr>
          <p:nvPr/>
        </p:nvPicPr>
        <p:blipFill>
          <a:blip r:embed="rId2"/>
          <a:stretch>
            <a:fillRect/>
          </a:stretch>
        </p:blipFill>
        <p:spPr>
          <a:xfrm>
            <a:off x="855553" y="4214393"/>
            <a:ext cx="10480893" cy="1015565"/>
          </a:xfrm>
          <a:prstGeom prst="rect">
            <a:avLst/>
          </a:prstGeom>
        </p:spPr>
      </p:pic>
    </p:spTree>
    <p:extLst>
      <p:ext uri="{BB962C8B-B14F-4D97-AF65-F5344CB8AC3E}">
        <p14:creationId xmlns:p14="http://schemas.microsoft.com/office/powerpoint/2010/main" val="397839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008DEF-898F-667D-39A5-B2605D8807C7}"/>
              </a:ext>
            </a:extLst>
          </p:cNvPr>
          <p:cNvSpPr txBox="1"/>
          <p:nvPr/>
        </p:nvSpPr>
        <p:spPr>
          <a:xfrm>
            <a:off x="258792" y="207033"/>
            <a:ext cx="6958642"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Micro-Kernel-based Cost Model</a:t>
            </a:r>
            <a:endParaRPr lang="zh-CN" altLang="en-US" sz="4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3A52F643-ED92-B01B-AE00-20E133D5688D}"/>
              </a:ext>
            </a:extLst>
          </p:cNvPr>
          <p:cNvSpPr txBox="1"/>
          <p:nvPr/>
        </p:nvSpPr>
        <p:spPr>
          <a:xfrm>
            <a:off x="437322" y="1741336"/>
            <a:ext cx="4293704" cy="304698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① the performance of the micro-kernel;</a:t>
            </a:r>
          </a:p>
          <a:p>
            <a:r>
              <a:rPr lang="en-US" altLang="zh-CN" sz="2400" dirty="0">
                <a:latin typeface="Times New Roman" panose="02020603050405020304" pitchFamily="18" charset="0"/>
                <a:cs typeface="Times New Roman" panose="02020603050405020304" pitchFamily="18" charset="0"/>
              </a:rPr>
              <a:t>② the hardware core occupancy penalty, which correlates to the number of times this micro-kernel is executed to compose the complete program;</a:t>
            </a:r>
          </a:p>
          <a:p>
            <a:r>
              <a:rPr lang="en-US" altLang="zh-CN" sz="2400" dirty="0">
                <a:latin typeface="Times New Roman" panose="02020603050405020304" pitchFamily="18" charset="0"/>
                <a:cs typeface="Times New Roman" panose="02020603050405020304" pitchFamily="18" charset="0"/>
              </a:rPr>
              <a:t>③ the padding penalty</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CB917A9-2D62-25DB-D605-61A38639E4EE}"/>
              </a:ext>
            </a:extLst>
          </p:cNvPr>
          <p:cNvPicPr>
            <a:picLocks noChangeAspect="1"/>
          </p:cNvPicPr>
          <p:nvPr/>
        </p:nvPicPr>
        <p:blipFill>
          <a:blip r:embed="rId2"/>
          <a:stretch>
            <a:fillRect/>
          </a:stretch>
        </p:blipFill>
        <p:spPr>
          <a:xfrm>
            <a:off x="6503223" y="1607890"/>
            <a:ext cx="4079962" cy="860354"/>
          </a:xfrm>
          <a:prstGeom prst="rect">
            <a:avLst/>
          </a:prstGeom>
        </p:spPr>
      </p:pic>
      <p:pic>
        <p:nvPicPr>
          <p:cNvPr id="7" name="图片 6">
            <a:extLst>
              <a:ext uri="{FF2B5EF4-FFF2-40B4-BE49-F238E27FC236}">
                <a16:creationId xmlns:a16="http://schemas.microsoft.com/office/drawing/2014/main" id="{7FC8C51D-877A-F1E3-7298-F1AE7670CC6E}"/>
              </a:ext>
            </a:extLst>
          </p:cNvPr>
          <p:cNvPicPr>
            <a:picLocks noChangeAspect="1"/>
          </p:cNvPicPr>
          <p:nvPr/>
        </p:nvPicPr>
        <p:blipFill>
          <a:blip r:embed="rId3"/>
          <a:stretch>
            <a:fillRect/>
          </a:stretch>
        </p:blipFill>
        <p:spPr>
          <a:xfrm>
            <a:off x="6503223" y="3066018"/>
            <a:ext cx="4079962" cy="810256"/>
          </a:xfrm>
          <a:prstGeom prst="rect">
            <a:avLst/>
          </a:prstGeom>
        </p:spPr>
      </p:pic>
      <p:pic>
        <p:nvPicPr>
          <p:cNvPr id="9" name="图片 8">
            <a:extLst>
              <a:ext uri="{FF2B5EF4-FFF2-40B4-BE49-F238E27FC236}">
                <a16:creationId xmlns:a16="http://schemas.microsoft.com/office/drawing/2014/main" id="{63C5B0F6-0B41-3C0C-9343-BB020501DEA3}"/>
              </a:ext>
            </a:extLst>
          </p:cNvPr>
          <p:cNvPicPr>
            <a:picLocks noChangeAspect="1"/>
          </p:cNvPicPr>
          <p:nvPr/>
        </p:nvPicPr>
        <p:blipFill>
          <a:blip r:embed="rId4"/>
          <a:stretch>
            <a:fillRect/>
          </a:stretch>
        </p:blipFill>
        <p:spPr>
          <a:xfrm>
            <a:off x="6993123" y="4474048"/>
            <a:ext cx="2969861" cy="549220"/>
          </a:xfrm>
          <a:prstGeom prst="rect">
            <a:avLst/>
          </a:prstGeom>
        </p:spPr>
      </p:pic>
    </p:spTree>
    <p:extLst>
      <p:ext uri="{BB962C8B-B14F-4D97-AF65-F5344CB8AC3E}">
        <p14:creationId xmlns:p14="http://schemas.microsoft.com/office/powerpoint/2010/main" val="205971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706F36-CB05-6994-D4AA-80E759A47667}"/>
              </a:ext>
            </a:extLst>
          </p:cNvPr>
          <p:cNvSpPr txBox="1"/>
          <p:nvPr/>
        </p:nvSpPr>
        <p:spPr>
          <a:xfrm>
            <a:off x="230037" y="138022"/>
            <a:ext cx="812608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Micro-Kernel-based Cost Model</a:t>
            </a:r>
            <a:endParaRPr lang="zh-CN" altLang="en-US" sz="4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F4B03E5-4BD3-C3C0-63AB-517D41CBBD28}"/>
              </a:ext>
            </a:extLst>
          </p:cNvPr>
          <p:cNvPicPr>
            <a:picLocks noChangeAspect="1"/>
          </p:cNvPicPr>
          <p:nvPr/>
        </p:nvPicPr>
        <p:blipFill>
          <a:blip r:embed="rId2"/>
          <a:stretch>
            <a:fillRect/>
          </a:stretch>
        </p:blipFill>
        <p:spPr>
          <a:xfrm>
            <a:off x="4283221" y="2106815"/>
            <a:ext cx="7391194" cy="2987779"/>
          </a:xfrm>
          <a:prstGeom prst="rect">
            <a:avLst/>
          </a:prstGeom>
        </p:spPr>
      </p:pic>
    </p:spTree>
    <p:extLst>
      <p:ext uri="{BB962C8B-B14F-4D97-AF65-F5344CB8AC3E}">
        <p14:creationId xmlns:p14="http://schemas.microsoft.com/office/powerpoint/2010/main" val="316254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743B1-3790-D840-5409-D15392ADF3A0}"/>
              </a:ext>
            </a:extLst>
          </p:cNvPr>
          <p:cNvSpPr txBox="1"/>
          <p:nvPr/>
        </p:nvSpPr>
        <p:spPr>
          <a:xfrm>
            <a:off x="270295" y="184029"/>
            <a:ext cx="5135592"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Automatic Dispatching</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EA6408B-5B56-DECF-C33B-B7C75A5E796F}"/>
              </a:ext>
            </a:extLst>
          </p:cNvPr>
          <p:cNvPicPr>
            <a:picLocks noChangeAspect="1"/>
          </p:cNvPicPr>
          <p:nvPr/>
        </p:nvPicPr>
        <p:blipFill>
          <a:blip r:embed="rId2"/>
          <a:stretch>
            <a:fillRect/>
          </a:stretch>
        </p:blipFill>
        <p:spPr>
          <a:xfrm>
            <a:off x="7065823" y="1686040"/>
            <a:ext cx="4855883" cy="450546"/>
          </a:xfrm>
          <a:prstGeom prst="rect">
            <a:avLst/>
          </a:prstGeom>
        </p:spPr>
      </p:pic>
      <p:pic>
        <p:nvPicPr>
          <p:cNvPr id="6" name="图片 5">
            <a:extLst>
              <a:ext uri="{FF2B5EF4-FFF2-40B4-BE49-F238E27FC236}">
                <a16:creationId xmlns:a16="http://schemas.microsoft.com/office/drawing/2014/main" id="{DEBA8CB5-3F0E-CBC2-DECB-5C2764D5D4B9}"/>
              </a:ext>
            </a:extLst>
          </p:cNvPr>
          <p:cNvPicPr>
            <a:picLocks noChangeAspect="1"/>
          </p:cNvPicPr>
          <p:nvPr/>
        </p:nvPicPr>
        <p:blipFill>
          <a:blip r:embed="rId3"/>
          <a:stretch>
            <a:fillRect/>
          </a:stretch>
        </p:blipFill>
        <p:spPr>
          <a:xfrm>
            <a:off x="7065823" y="2542769"/>
            <a:ext cx="5076604" cy="1917502"/>
          </a:xfrm>
          <a:prstGeom prst="rect">
            <a:avLst/>
          </a:prstGeom>
        </p:spPr>
      </p:pic>
      <p:sp>
        <p:nvSpPr>
          <p:cNvPr id="7" name="文本框 6">
            <a:extLst>
              <a:ext uri="{FF2B5EF4-FFF2-40B4-BE49-F238E27FC236}">
                <a16:creationId xmlns:a16="http://schemas.microsoft.com/office/drawing/2014/main" id="{D4B3B4C7-230C-B36C-0632-9560711F9B86}"/>
              </a:ext>
            </a:extLst>
          </p:cNvPr>
          <p:cNvSpPr txBox="1"/>
          <p:nvPr/>
        </p:nvSpPr>
        <p:spPr>
          <a:xfrm>
            <a:off x="270294" y="1428233"/>
            <a:ext cx="5001421"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input to the decision tree is all the possible shapes and the output labels are their </a:t>
            </a:r>
            <a:r>
              <a:rPr lang="en-US" altLang="zh-CN" sz="2400">
                <a:latin typeface="Times New Roman" panose="02020603050405020304" pitchFamily="18" charset="0"/>
                <a:cs typeface="Times New Roman" panose="02020603050405020304" pitchFamily="18" charset="0"/>
              </a:rPr>
              <a:t>selected micro-kernels.</a:t>
            </a:r>
            <a:endParaRPr lang="zh-CN" altLang="en-US"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6266CBF-F057-7A78-2C4F-AC657C224102}"/>
              </a:ext>
            </a:extLst>
          </p:cNvPr>
          <p:cNvSpPr txBox="1"/>
          <p:nvPr/>
        </p:nvSpPr>
        <p:spPr>
          <a:xfrm>
            <a:off x="337294" y="4460271"/>
            <a:ext cx="6592593" cy="193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generated decision tree automatically categorizes shapes that select the same micro-kernel together, and is exported in the C-style source code format for efficient dispatching from the input shape to its corresponding micro-kernel at runtime.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99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B09E7E8-9181-F464-5DE5-2F93A230833C}"/>
              </a:ext>
            </a:extLst>
          </p:cNvPr>
          <p:cNvSpPr txBox="1"/>
          <p:nvPr/>
        </p:nvSpPr>
        <p:spPr>
          <a:xfrm>
            <a:off x="224287" y="224287"/>
            <a:ext cx="3962400"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EVALUATION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99453EF-8AA1-CE47-87F7-DF140B9DB737}"/>
              </a:ext>
            </a:extLst>
          </p:cNvPr>
          <p:cNvPicPr>
            <a:picLocks noChangeAspect="1"/>
          </p:cNvPicPr>
          <p:nvPr/>
        </p:nvPicPr>
        <p:blipFill>
          <a:blip r:embed="rId2"/>
          <a:stretch>
            <a:fillRect/>
          </a:stretch>
        </p:blipFill>
        <p:spPr>
          <a:xfrm>
            <a:off x="1660733" y="2264560"/>
            <a:ext cx="8744014" cy="2328880"/>
          </a:xfrm>
          <a:prstGeom prst="rect">
            <a:avLst/>
          </a:prstGeom>
        </p:spPr>
      </p:pic>
    </p:spTree>
    <p:extLst>
      <p:ext uri="{BB962C8B-B14F-4D97-AF65-F5344CB8AC3E}">
        <p14:creationId xmlns:p14="http://schemas.microsoft.com/office/powerpoint/2010/main" val="208558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15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57FD1-3A6C-85A1-EDB1-8AC684F2E404}"/>
              </a:ext>
            </a:extLst>
          </p:cNvPr>
          <p:cNvSpPr txBox="1"/>
          <p:nvPr/>
        </p:nvSpPr>
        <p:spPr>
          <a:xfrm>
            <a:off x="178279" y="97766"/>
            <a:ext cx="3042250"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Introduction</a:t>
            </a:r>
            <a:endParaRPr lang="zh-CN" altLang="en-US" sz="4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21E5EB3-FC72-B77A-FB17-C7F91864E8FC}"/>
              </a:ext>
            </a:extLst>
          </p:cNvPr>
          <p:cNvSpPr txBox="1"/>
          <p:nvPr/>
        </p:nvSpPr>
        <p:spPr>
          <a:xfrm>
            <a:off x="716709" y="1376774"/>
            <a:ext cx="10758579"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key challenge faced by existing auto-schedulers when handling a dynamic-shape workload is that they cannot construct a unified search space for all the possible shapes of the workload, because their search space is shape-dependent. </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D293633-1D24-10F3-4449-46835B1B1ECE}"/>
              </a:ext>
            </a:extLst>
          </p:cNvPr>
          <p:cNvSpPr txBox="1"/>
          <p:nvPr/>
        </p:nvSpPr>
        <p:spPr>
          <a:xfrm>
            <a:off x="716710" y="3172902"/>
            <a:ext cx="10758579" cy="2677656"/>
          </a:xfrm>
          <a:prstGeom prst="rect">
            <a:avLst/>
          </a:prstGeom>
          <a:noFill/>
        </p:spPr>
        <p:txBody>
          <a:bodyPr wrap="square" rtlCol="0">
            <a:spAutoFit/>
          </a:bodyPr>
          <a:lstStyle/>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Find and address the key challenges in making auto-scheduling practical for the important class of dynamic shape workloads by using a shape-generic search space. </a:t>
            </a: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Build </a:t>
            </a:r>
            <a:r>
              <a:rPr lang="en-US" altLang="zh-CN" sz="2400" dirty="0" err="1">
                <a:latin typeface="Times New Roman" panose="02020603050405020304" pitchFamily="18" charset="0"/>
                <a:cs typeface="Times New Roman" panose="02020603050405020304" pitchFamily="18" charset="0"/>
              </a:rPr>
              <a:t>DietCode</a:t>
            </a:r>
            <a:r>
              <a:rPr lang="en-US" altLang="zh-CN" sz="2400" dirty="0">
                <a:latin typeface="Times New Roman" panose="02020603050405020304" pitchFamily="18" charset="0"/>
                <a:cs typeface="Times New Roman" panose="02020603050405020304" pitchFamily="18" charset="0"/>
              </a:rPr>
              <a:t>, a new auto-scheduler framework for dynamic-shape workloads that adopts the joint learning approach that optimizes all the possible shapes of the workload collectively within the same shape-generic search space, and learns the same shape-generic cost model.</a:t>
            </a:r>
          </a:p>
        </p:txBody>
      </p:sp>
    </p:spTree>
    <p:extLst>
      <p:ext uri="{BB962C8B-B14F-4D97-AF65-F5344CB8AC3E}">
        <p14:creationId xmlns:p14="http://schemas.microsoft.com/office/powerpoint/2010/main" val="290666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7160B-4366-8162-6E4E-6541DBDA101E}"/>
              </a:ext>
            </a:extLst>
          </p:cNvPr>
          <p:cNvSpPr txBox="1"/>
          <p:nvPr/>
        </p:nvSpPr>
        <p:spPr>
          <a:xfrm>
            <a:off x="178278" y="97766"/>
            <a:ext cx="6234024"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Background and Motivation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CCE84F3-2323-8603-CDC1-3052219F0821}"/>
              </a:ext>
            </a:extLst>
          </p:cNvPr>
          <p:cNvPicPr>
            <a:picLocks noChangeAspect="1"/>
          </p:cNvPicPr>
          <p:nvPr/>
        </p:nvPicPr>
        <p:blipFill>
          <a:blip r:embed="rId3"/>
          <a:stretch>
            <a:fillRect/>
          </a:stretch>
        </p:blipFill>
        <p:spPr>
          <a:xfrm>
            <a:off x="7560952" y="1494828"/>
            <a:ext cx="4245735" cy="4457317"/>
          </a:xfrm>
          <a:prstGeom prst="rect">
            <a:avLst/>
          </a:prstGeom>
        </p:spPr>
      </p:pic>
      <p:sp>
        <p:nvSpPr>
          <p:cNvPr id="3" name="文本框 2">
            <a:extLst>
              <a:ext uri="{FF2B5EF4-FFF2-40B4-BE49-F238E27FC236}">
                <a16:creationId xmlns:a16="http://schemas.microsoft.com/office/drawing/2014/main" id="{5D55BF96-B14C-E05D-3AF0-18B4D796608F}"/>
              </a:ext>
            </a:extLst>
          </p:cNvPr>
          <p:cNvSpPr txBox="1"/>
          <p:nvPr/>
        </p:nvSpPr>
        <p:spPr>
          <a:xfrm>
            <a:off x="563594" y="1033163"/>
            <a:ext cx="705640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Vendor Libraries and Existing Auto-Schedulers</a:t>
            </a:r>
            <a:endParaRPr lang="zh-CN" altLang="en-US" sz="24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26DE42C-A5C2-B599-108E-483CC3591323}"/>
              </a:ext>
            </a:extLst>
          </p:cNvPr>
          <p:cNvSpPr txBox="1"/>
          <p:nvPr/>
        </p:nvSpPr>
        <p:spPr>
          <a:xfrm>
            <a:off x="914399" y="1869057"/>
            <a:ext cx="5929224" cy="2308324"/>
          </a:xfrm>
          <a:prstGeom prst="rect">
            <a:avLst/>
          </a:prstGeom>
          <a:noFill/>
        </p:spPr>
        <p:txBody>
          <a:bodyPr wrap="square" rtlCol="0">
            <a:spAutoFit/>
          </a:bodyPr>
          <a:lstStyle/>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in-depth expertise across the software and hardware stacks; </a:t>
            </a: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significant amount of engineering effort which lead to prolonged release cycle for vendor libraries to support new operators on new hardware</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46D1844-893C-0563-70EF-5E2B531B024D}"/>
              </a:ext>
            </a:extLst>
          </p:cNvPr>
          <p:cNvSpPr txBox="1"/>
          <p:nvPr/>
        </p:nvSpPr>
        <p:spPr>
          <a:xfrm>
            <a:off x="6594791" y="5161473"/>
            <a:ext cx="1295503"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Static!</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2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7160B-4366-8162-6E4E-6541DBDA101E}"/>
              </a:ext>
            </a:extLst>
          </p:cNvPr>
          <p:cNvSpPr txBox="1"/>
          <p:nvPr/>
        </p:nvSpPr>
        <p:spPr>
          <a:xfrm>
            <a:off x="178278" y="97766"/>
            <a:ext cx="6234024"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Background and Motivation</a:t>
            </a:r>
            <a:endParaRPr lang="zh-CN" altLang="en-US" sz="4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397EFDD-4A0F-EB81-B328-BAB22DDAF53D}"/>
              </a:ext>
            </a:extLst>
          </p:cNvPr>
          <p:cNvSpPr txBox="1"/>
          <p:nvPr/>
        </p:nvSpPr>
        <p:spPr>
          <a:xfrm>
            <a:off x="914399" y="1670580"/>
            <a:ext cx="10529977" cy="3405356"/>
          </a:xfrm>
          <a:prstGeom prst="rect">
            <a:avLst/>
          </a:prstGeom>
          <a:noFill/>
        </p:spPr>
        <p:txBody>
          <a:bodyPr wrap="square" rtlCol="0">
            <a:spAutoFit/>
          </a:bodyPr>
          <a:lstStyle/>
          <a:p>
            <a:pPr marL="457200" indent="-457200">
              <a:lnSpc>
                <a:spcPct val="130000"/>
              </a:lnSpc>
              <a:buFont typeface="+mj-lt"/>
              <a:buAutoNum type="arabicPeriod"/>
            </a:pPr>
            <a:r>
              <a:rPr lang="en-US" altLang="zh-CN" sz="2400" dirty="0">
                <a:latin typeface="Times New Roman" panose="02020603050405020304" pitchFamily="18" charset="0"/>
                <a:cs typeface="Times New Roman" panose="02020603050405020304" pitchFamily="18" charset="0"/>
              </a:rPr>
              <a:t>Neural architecture search</a:t>
            </a:r>
          </a:p>
          <a:p>
            <a:pPr lvl="1">
              <a:lnSpc>
                <a:spcPct val="130000"/>
              </a:lnSpc>
            </a:pPr>
            <a:r>
              <a:rPr lang="en-US" altLang="zh-CN" sz="2400" dirty="0">
                <a:latin typeface="Times New Roman" panose="02020603050405020304" pitchFamily="18" charset="0"/>
                <a:cs typeface="Times New Roman" panose="02020603050405020304" pitchFamily="18" charset="0"/>
              </a:rPr>
              <a:t>A predefined search space of hyperparameters.</a:t>
            </a:r>
          </a:p>
          <a:p>
            <a:pPr marL="457200" indent="-457200">
              <a:lnSpc>
                <a:spcPct val="130000"/>
              </a:lnSpc>
              <a:buFont typeface="+mj-lt"/>
              <a:buAutoNum type="arabicPeriod"/>
            </a:pPr>
            <a:r>
              <a:rPr lang="en-US" altLang="zh-CN" sz="2400" dirty="0">
                <a:latin typeface="Times New Roman" panose="02020603050405020304" pitchFamily="18" charset="0"/>
                <a:cs typeface="Times New Roman" panose="02020603050405020304" pitchFamily="18" charset="0"/>
              </a:rPr>
              <a:t>Dynamic by design</a:t>
            </a:r>
          </a:p>
          <a:p>
            <a:pPr lvl="1">
              <a:lnSpc>
                <a:spcPct val="130000"/>
              </a:lnSpc>
            </a:pPr>
            <a:r>
              <a:rPr lang="en-US" altLang="zh-CN" sz="2400" dirty="0">
                <a:latin typeface="Times New Roman" panose="02020603050405020304" pitchFamily="18" charset="0"/>
                <a:cs typeface="Times New Roman" panose="02020603050405020304" pitchFamily="18" charset="0"/>
              </a:rPr>
              <a:t>Sequence learning domain: Each sequence length again corresponds to a network of layers with distinct shapes.</a:t>
            </a:r>
          </a:p>
          <a:p>
            <a:pPr marL="457200" indent="-457200">
              <a:lnSpc>
                <a:spcPct val="130000"/>
              </a:lnSpc>
              <a:buFont typeface="+mj-lt"/>
              <a:buAutoNum type="arabicPeriod"/>
            </a:pPr>
            <a:r>
              <a:rPr lang="en-US" altLang="zh-CN" sz="2400" dirty="0">
                <a:latin typeface="Times New Roman" panose="02020603050405020304" pitchFamily="18" charset="0"/>
                <a:cs typeface="Times New Roman" panose="02020603050405020304" pitchFamily="18" charset="0"/>
              </a:rPr>
              <a:t>Varying shapes with different layer positions</a:t>
            </a:r>
          </a:p>
          <a:p>
            <a:pPr lvl="1">
              <a:lnSpc>
                <a:spcPct val="130000"/>
              </a:lnSpc>
            </a:pPr>
            <a:r>
              <a:rPr lang="en-US" altLang="zh-CN" sz="2400" dirty="0">
                <a:latin typeface="Times New Roman" panose="02020603050405020304" pitchFamily="18" charset="0"/>
                <a:cs typeface="Times New Roman" panose="02020603050405020304" pitchFamily="18" charset="0"/>
              </a:rPr>
              <a:t>Operator classes can exhibit distinct shapes at different positions of the model.</a:t>
            </a:r>
          </a:p>
        </p:txBody>
      </p:sp>
      <p:sp>
        <p:nvSpPr>
          <p:cNvPr id="4" name="文本框 3">
            <a:extLst>
              <a:ext uri="{FF2B5EF4-FFF2-40B4-BE49-F238E27FC236}">
                <a16:creationId xmlns:a16="http://schemas.microsoft.com/office/drawing/2014/main" id="{C6D12141-698F-10F7-4426-F176365D90C6}"/>
              </a:ext>
            </a:extLst>
          </p:cNvPr>
          <p:cNvSpPr txBox="1"/>
          <p:nvPr/>
        </p:nvSpPr>
        <p:spPr>
          <a:xfrm>
            <a:off x="563594" y="1033163"/>
            <a:ext cx="553240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Dynamic Tensor Programs</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00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7160B-4366-8162-6E4E-6541DBDA101E}"/>
              </a:ext>
            </a:extLst>
          </p:cNvPr>
          <p:cNvSpPr txBox="1"/>
          <p:nvPr/>
        </p:nvSpPr>
        <p:spPr>
          <a:xfrm>
            <a:off x="178278" y="97766"/>
            <a:ext cx="6234024"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Background and Motivation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1E822C4-394B-8766-37FA-7CBD011758B1}"/>
              </a:ext>
            </a:extLst>
          </p:cNvPr>
          <p:cNvPicPr>
            <a:picLocks noChangeAspect="1"/>
          </p:cNvPicPr>
          <p:nvPr/>
        </p:nvPicPr>
        <p:blipFill>
          <a:blip r:embed="rId2"/>
          <a:stretch>
            <a:fillRect/>
          </a:stretch>
        </p:blipFill>
        <p:spPr>
          <a:xfrm>
            <a:off x="6412302" y="1460414"/>
            <a:ext cx="5440153" cy="4328348"/>
          </a:xfrm>
          <a:prstGeom prst="rect">
            <a:avLst/>
          </a:prstGeom>
        </p:spPr>
      </p:pic>
      <p:sp>
        <p:nvSpPr>
          <p:cNvPr id="3" name="文本框 2">
            <a:extLst>
              <a:ext uri="{FF2B5EF4-FFF2-40B4-BE49-F238E27FC236}">
                <a16:creationId xmlns:a16="http://schemas.microsoft.com/office/drawing/2014/main" id="{3483A2D8-D909-1ADF-3D28-A58D34867704}"/>
              </a:ext>
            </a:extLst>
          </p:cNvPr>
          <p:cNvSpPr txBox="1"/>
          <p:nvPr/>
        </p:nvSpPr>
        <p:spPr>
          <a:xfrm>
            <a:off x="854014" y="1644444"/>
            <a:ext cx="5339752" cy="4770537"/>
          </a:xfrm>
          <a:prstGeom prst="rect">
            <a:avLst/>
          </a:prstGeom>
          <a:noFill/>
        </p:spPr>
        <p:txBody>
          <a:bodyPr wrap="square" rtlCol="0">
            <a:spAutoFit/>
          </a:bodyPr>
          <a:lstStyle/>
          <a:p>
            <a:pPr marL="342900" indent="-342900">
              <a:buAutoNum type="arabicPeriod"/>
            </a:pPr>
            <a:r>
              <a:rPr lang="en-US" altLang="zh-CN" sz="2400" dirty="0">
                <a:latin typeface="Times New Roman" panose="02020603050405020304" pitchFamily="18" charset="0"/>
                <a:cs typeface="Times New Roman" panose="02020603050405020304" pitchFamily="18" charset="0"/>
              </a:rPr>
              <a:t>Vendor libraries</a:t>
            </a:r>
          </a:p>
          <a:p>
            <a:pPr lvl="1"/>
            <a:r>
              <a:rPr lang="en-US" altLang="zh-CN" sz="2400" dirty="0">
                <a:latin typeface="Times New Roman" panose="02020603050405020304" pitchFamily="18" charset="0"/>
                <a:cs typeface="Times New Roman" panose="02020603050405020304" pitchFamily="18" charset="0"/>
              </a:rPr>
              <a:t>sub-optimality: redundant compute operations; latency stair-casing.</a:t>
            </a:r>
          </a:p>
          <a:p>
            <a:pPr marL="342900" indent="-342900">
              <a:buAutoNum type="arabicPeriod"/>
            </a:pPr>
            <a:r>
              <a:rPr lang="en-US" altLang="zh-CN" sz="2400" dirty="0">
                <a:latin typeface="Times New Roman" panose="02020603050405020304" pitchFamily="18" charset="0"/>
                <a:cs typeface="Times New Roman" panose="02020603050405020304" pitchFamily="18" charset="0"/>
              </a:rPr>
              <a:t>Existing Auto-schedulers</a:t>
            </a:r>
          </a:p>
          <a:p>
            <a:pPr marL="342900" indent="-342900">
              <a:buAutoNum type="arabicPeriod"/>
            </a:pPr>
            <a:r>
              <a:rPr lang="en-US" altLang="zh-CN" sz="2400" dirty="0">
                <a:latin typeface="Times New Roman" panose="02020603050405020304" pitchFamily="18" charset="0"/>
                <a:cs typeface="Times New Roman" panose="02020603050405020304" pitchFamily="18" charset="0"/>
              </a:rPr>
              <a:t>Extensions based on the existing auto-schedulers</a:t>
            </a:r>
          </a:p>
          <a:p>
            <a:pPr marL="914400" lvl="1" indent="-457200">
              <a:buAutoNum type="arabicParenBoth"/>
            </a:pPr>
            <a:r>
              <a:rPr lang="en-US" altLang="zh-CN" sz="2000" dirty="0">
                <a:latin typeface="Times New Roman" panose="02020603050405020304" pitchFamily="18" charset="0"/>
                <a:cs typeface="Times New Roman" panose="02020603050405020304" pitchFamily="18" charset="0"/>
              </a:rPr>
              <a:t>Selective tuning heuristically groups static-shape workloads into clusters and optimizes for each cluster separately ---- expertise, not fully auto.</a:t>
            </a:r>
          </a:p>
          <a:p>
            <a:pPr marL="914400" lvl="1" indent="-457200">
              <a:buAutoNum type="arabicParenBoth"/>
            </a:pPr>
            <a:r>
              <a:rPr lang="en-US" altLang="zh-CN" sz="2000" dirty="0">
                <a:latin typeface="Times New Roman" panose="02020603050405020304" pitchFamily="18" charset="0"/>
                <a:cs typeface="Times New Roman" panose="02020603050405020304" pitchFamily="18" charset="0"/>
              </a:rPr>
              <a:t>Nimble ---- a large shape-&gt;sub-optimal</a:t>
            </a:r>
          </a:p>
          <a:p>
            <a:pPr marL="914400" lvl="1" indent="-457200">
              <a:buAutoNum type="arabicParenBoth"/>
            </a:pPr>
            <a:r>
              <a:rPr lang="en-US" altLang="zh-CN" sz="2000" dirty="0">
                <a:latin typeface="Times New Roman" panose="02020603050405020304" pitchFamily="18" charset="0"/>
                <a:cs typeface="Times New Roman" panose="02020603050405020304" pitchFamily="18" charset="0"/>
              </a:rPr>
              <a:t>Bucketing ---- extra padding and slicing operations; many computations are useless.</a:t>
            </a:r>
          </a:p>
        </p:txBody>
      </p:sp>
      <p:sp>
        <p:nvSpPr>
          <p:cNvPr id="5" name="文本框 4">
            <a:extLst>
              <a:ext uri="{FF2B5EF4-FFF2-40B4-BE49-F238E27FC236}">
                <a16:creationId xmlns:a16="http://schemas.microsoft.com/office/drawing/2014/main" id="{9310A3D7-2781-9175-3BEF-1D100BAC6E06}"/>
              </a:ext>
            </a:extLst>
          </p:cNvPr>
          <p:cNvSpPr txBox="1"/>
          <p:nvPr/>
        </p:nvSpPr>
        <p:spPr>
          <a:xfrm>
            <a:off x="563594" y="1033163"/>
            <a:ext cx="553240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Why A New Auto-Scheduler Framework?</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47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035FF-8C19-9764-4B27-7DE129B16E35}"/>
              </a:ext>
            </a:extLst>
          </p:cNvPr>
          <p:cNvSpPr txBox="1"/>
          <p:nvPr/>
        </p:nvSpPr>
        <p:spPr>
          <a:xfrm>
            <a:off x="195531" y="212785"/>
            <a:ext cx="6786114"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Joint Learning with </a:t>
            </a:r>
            <a:r>
              <a:rPr lang="en-US" altLang="zh-CN" sz="4000" dirty="0" err="1">
                <a:latin typeface="Times New Roman" panose="02020603050405020304" pitchFamily="18" charset="0"/>
                <a:cs typeface="Times New Roman" panose="02020603050405020304" pitchFamily="18" charset="0"/>
              </a:rPr>
              <a:t>DietCode</a:t>
            </a:r>
            <a:endParaRPr lang="zh-CN" alt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B2F923D-DC47-93F8-31B4-9E282BC54C62}"/>
                  </a:ext>
                </a:extLst>
              </p:cNvPr>
              <p:cNvSpPr txBox="1"/>
              <p:nvPr/>
            </p:nvSpPr>
            <p:spPr>
              <a:xfrm>
                <a:off x="517584" y="1000664"/>
                <a:ext cx="11110823" cy="5064079"/>
              </a:xfrm>
              <a:prstGeom prst="rect">
                <a:avLst/>
              </a:prstGeom>
              <a:noFill/>
            </p:spPr>
            <p:txBody>
              <a:bodyPr wrap="square" rtlCol="0">
                <a:spAutoFit/>
              </a:bodyPr>
              <a:lstStyle/>
              <a:p>
                <a:pPr marL="342900" indent="-342900" algn="l">
                  <a:buFont typeface="+mj-lt"/>
                  <a:buAutoNum type="arabicPeriod"/>
                </a:pPr>
                <a:r>
                  <a:rPr lang="en-US" altLang="zh-CN" sz="2000" b="0" i="0" dirty="0">
                    <a:solidFill>
                      <a:srgbClr val="191B1F"/>
                    </a:solidFill>
                    <a:effectLst/>
                    <a:latin typeface="Times New Roman" panose="02020603050405020304" pitchFamily="18" charset="0"/>
                    <a:cs typeface="Times New Roman" panose="02020603050405020304" pitchFamily="18" charset="0"/>
                  </a:rPr>
                  <a:t>Build a general shape search space composed of </a:t>
                </a:r>
                <a:r>
                  <a:rPr lang="en-US" altLang="zh-CN" sz="2000" b="0" i="1" dirty="0">
                    <a:solidFill>
                      <a:srgbClr val="191B1F"/>
                    </a:solidFill>
                    <a:effectLst/>
                    <a:latin typeface="Times New Roman" panose="02020603050405020304" pitchFamily="18" charset="0"/>
                    <a:cs typeface="Times New Roman" panose="02020603050405020304" pitchFamily="18" charset="0"/>
                  </a:rPr>
                  <a:t>micro-kernels</a:t>
                </a:r>
                <a:r>
                  <a:rPr lang="en-US" altLang="zh-CN" sz="2000" b="0" i="0" dirty="0">
                    <a:solidFill>
                      <a:srgbClr val="191B1F"/>
                    </a:solidFill>
                    <a:effectLst/>
                    <a:latin typeface="Times New Roman" panose="02020603050405020304" pitchFamily="18" charset="0"/>
                    <a:cs typeface="Times New Roman" panose="02020603050405020304" pitchFamily="18" charset="0"/>
                  </a:rPr>
                  <a:t> to support dynamic shape workloads (④ in Figure 1(b)). Eliminates dependence on shape by using hardware constraints (e.g., maximum number of threads, shared memory size) to identify </a:t>
                </a:r>
                <a:r>
                  <a:rPr lang="en-US" altLang="zh-CN" sz="2000" b="0" i="1" dirty="0">
                    <a:solidFill>
                      <a:srgbClr val="191B1F"/>
                    </a:solidFill>
                    <a:effectLst/>
                    <a:latin typeface="Times New Roman" panose="02020603050405020304" pitchFamily="18" charset="0"/>
                    <a:cs typeface="Times New Roman" panose="02020603050405020304" pitchFamily="18" charset="0"/>
                  </a:rPr>
                  <a:t>micro-kernels</a:t>
                </a:r>
                <a:r>
                  <a:rPr lang="en-US" altLang="zh-CN" sz="2000" b="0" i="0" dirty="0">
                    <a:solidFill>
                      <a:srgbClr val="191B1F"/>
                    </a:solidFill>
                    <a:effectLst/>
                    <a:latin typeface="Times New Roman" panose="02020603050405020304" pitchFamily="18" charset="0"/>
                    <a:cs typeface="Times New Roman" panose="02020603050405020304" pitchFamily="18" charset="0"/>
                  </a:rPr>
                  <a:t> candidates that act as building blocks and are executed iteratively to compute the entire workload instance;</a:t>
                </a:r>
                <a:endParaRPr lang="en-US" altLang="zh-CN" sz="2000" dirty="0">
                  <a:solidFill>
                    <a:srgbClr val="191B1F"/>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sz="2000" b="0" i="0" dirty="0">
                    <a:solidFill>
                      <a:srgbClr val="191B1F"/>
                    </a:solidFill>
                    <a:effectLst/>
                    <a:latin typeface="Times New Roman" panose="02020603050405020304" pitchFamily="18" charset="0"/>
                    <a:cs typeface="Times New Roman" panose="02020603050405020304" pitchFamily="18" charset="0"/>
                  </a:rPr>
                  <a:t>Build a cost model based on </a:t>
                </a:r>
                <a:r>
                  <a:rPr lang="en-US" altLang="zh-CN" sz="2000" b="0" i="1" dirty="0">
                    <a:solidFill>
                      <a:srgbClr val="191B1F"/>
                    </a:solidFill>
                    <a:effectLst/>
                    <a:latin typeface="Times New Roman" panose="02020603050405020304" pitchFamily="18" charset="0"/>
                    <a:cs typeface="Times New Roman" panose="02020603050405020304" pitchFamily="18" charset="0"/>
                  </a:rPr>
                  <a:t>micro-kernels</a:t>
                </a:r>
                <a:r>
                  <a:rPr lang="en-US" altLang="zh-CN" sz="2000" b="0" i="0" dirty="0">
                    <a:solidFill>
                      <a:srgbClr val="191B1F"/>
                    </a:solidFill>
                    <a:effectLst/>
                    <a:latin typeface="Times New Roman" panose="02020603050405020304" pitchFamily="18" charset="0"/>
                    <a:cs typeface="Times New Roman" panose="02020603050405020304" pitchFamily="18" charset="0"/>
                  </a:rPr>
                  <a:t> (⑤ in Figure 1(b)). The entire cost model can be decomposed into two parts: the shape-generic cost model </a:t>
                </a:r>
                <a14:m>
                  <m:oMath xmlns:m="http://schemas.openxmlformats.org/officeDocument/2006/math">
                    <m:sSub>
                      <m:sSubPr>
                        <m:ctrlPr>
                          <a:rPr lang="en-US" altLang="zh-CN" sz="2000" b="0" i="1" smtClean="0">
                            <a:solidFill>
                              <a:srgbClr val="191B1F"/>
                            </a:solidFill>
                            <a:effectLst/>
                            <a:latin typeface="Cambria Math" panose="02040503050406030204" pitchFamily="18" charset="0"/>
                            <a:cs typeface="Times New Roman" panose="02020603050405020304" pitchFamily="18" charset="0"/>
                          </a:rPr>
                        </m:ctrlPr>
                      </m:sSubPr>
                      <m:e>
                        <m:r>
                          <a:rPr lang="en-US" altLang="zh-CN" sz="2000" b="0" i="1" smtClean="0">
                            <a:solidFill>
                              <a:srgbClr val="191B1F"/>
                            </a:solidFill>
                            <a:effectLst/>
                            <a:latin typeface="Cambria Math" panose="02040503050406030204" pitchFamily="18" charset="0"/>
                            <a:cs typeface="Times New Roman" panose="02020603050405020304" pitchFamily="18" charset="0"/>
                          </a:rPr>
                          <m:t>𝑓</m:t>
                        </m:r>
                      </m:e>
                      <m:sub>
                        <m:r>
                          <a:rPr lang="en-US" altLang="zh-CN" sz="2000" b="0" i="1" smtClean="0">
                            <a:solidFill>
                              <a:srgbClr val="191B1F"/>
                            </a:solidFill>
                            <a:effectLst/>
                            <a:latin typeface="Cambria Math" panose="02040503050406030204" pitchFamily="18" charset="0"/>
                            <a:cs typeface="Times New Roman" panose="02020603050405020304" pitchFamily="18" charset="0"/>
                          </a:rPr>
                          <m:t>𝑀𝐾</m:t>
                        </m:r>
                      </m:sub>
                    </m:sSub>
                  </m:oMath>
                </a14:m>
                <a:r>
                  <a:rPr lang="zh-CN" altLang="en-US" sz="2000" b="0" i="0" dirty="0">
                    <a:solidFill>
                      <a:srgbClr val="191B1F"/>
                    </a:solidFill>
                    <a:effectLst/>
                    <a:latin typeface="Times New Roman" panose="02020603050405020304" pitchFamily="18" charset="0"/>
                    <a:cs typeface="Times New Roman" panose="02020603050405020304" pitchFamily="18" charset="0"/>
                  </a:rPr>
                  <a:t> </a:t>
                </a:r>
                <a:r>
                  <a:rPr lang="en-US" altLang="zh-CN" sz="2000" b="0" i="0" dirty="0">
                    <a:solidFill>
                      <a:srgbClr val="191B1F"/>
                    </a:solidFill>
                    <a:effectLst/>
                    <a:latin typeface="Times New Roman" panose="02020603050405020304" pitchFamily="18" charset="0"/>
                    <a:cs typeface="Times New Roman" panose="02020603050405020304" pitchFamily="18" charset="0"/>
                  </a:rPr>
                  <a:t>and the shape-dependent adaptive cost model </a:t>
                </a:r>
                <a14:m>
                  <m:oMath xmlns:m="http://schemas.openxmlformats.org/officeDocument/2006/math">
                    <m:sSub>
                      <m:sSubPr>
                        <m:ctrlPr>
                          <a:rPr lang="en-US" altLang="zh-CN" sz="2000" b="0" i="1" dirty="0" smtClean="0">
                            <a:solidFill>
                              <a:srgbClr val="191B1F"/>
                            </a:solidFill>
                            <a:effectLst/>
                            <a:latin typeface="Cambria Math" panose="02040503050406030204" pitchFamily="18" charset="0"/>
                            <a:cs typeface="Times New Roman" panose="02020603050405020304" pitchFamily="18" charset="0"/>
                          </a:rPr>
                        </m:ctrlPr>
                      </m:sSubPr>
                      <m:e>
                        <m:r>
                          <a:rPr lang="en-US" altLang="zh-CN" sz="2000" b="0" i="1" dirty="0" smtClean="0">
                            <a:solidFill>
                              <a:srgbClr val="191B1F"/>
                            </a:solidFill>
                            <a:effectLst/>
                            <a:latin typeface="Cambria Math" panose="02040503050406030204" pitchFamily="18" charset="0"/>
                            <a:cs typeface="Times New Roman" panose="02020603050405020304" pitchFamily="18" charset="0"/>
                          </a:rPr>
                          <m:t>𝑓</m:t>
                        </m:r>
                      </m:e>
                      <m:sub>
                        <m:r>
                          <a:rPr lang="en-US" altLang="zh-CN" sz="2000" b="0" i="1" dirty="0" smtClean="0">
                            <a:solidFill>
                              <a:srgbClr val="191B1F"/>
                            </a:solidFill>
                            <a:effectLst/>
                            <a:latin typeface="Cambria Math" panose="02040503050406030204" pitchFamily="18" charset="0"/>
                            <a:cs typeface="Times New Roman" panose="02020603050405020304" pitchFamily="18" charset="0"/>
                          </a:rPr>
                          <m:t>𝑎𝑑𝑎𝑝𝑡</m:t>
                        </m:r>
                      </m:sub>
                    </m:sSub>
                  </m:oMath>
                </a14:m>
                <a:r>
                  <a:rPr lang="en-US" altLang="zh-CN" sz="2000" b="0" i="0" dirty="0">
                    <a:solidFill>
                      <a:srgbClr val="191B1F"/>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solidFill>
                              <a:srgbClr val="191B1F"/>
                            </a:solidFill>
                            <a:latin typeface="Cambria Math" panose="02040503050406030204" pitchFamily="18" charset="0"/>
                            <a:cs typeface="Times New Roman" panose="02020603050405020304" pitchFamily="18" charset="0"/>
                          </a:rPr>
                        </m:ctrlPr>
                      </m:sSubPr>
                      <m:e>
                        <m:r>
                          <a:rPr lang="en-US" altLang="zh-CN" sz="2000" i="1">
                            <a:solidFill>
                              <a:srgbClr val="191B1F"/>
                            </a:solidFill>
                            <a:latin typeface="Cambria Math" panose="02040503050406030204" pitchFamily="18" charset="0"/>
                            <a:cs typeface="Times New Roman" panose="02020603050405020304" pitchFamily="18" charset="0"/>
                          </a:rPr>
                          <m:t>𝑓</m:t>
                        </m:r>
                      </m:e>
                      <m:sub>
                        <m:r>
                          <a:rPr lang="en-US" altLang="zh-CN" sz="2000" i="1">
                            <a:solidFill>
                              <a:srgbClr val="191B1F"/>
                            </a:solidFill>
                            <a:latin typeface="Cambria Math" panose="02040503050406030204" pitchFamily="18" charset="0"/>
                            <a:cs typeface="Times New Roman" panose="02020603050405020304" pitchFamily="18" charset="0"/>
                          </a:rPr>
                          <m:t>𝑀𝐾</m:t>
                        </m:r>
                      </m:sub>
                    </m:sSub>
                  </m:oMath>
                </a14:m>
                <a:r>
                  <a:rPr lang="en-US" altLang="zh-CN" sz="2000" b="0" i="0" dirty="0">
                    <a:solidFill>
                      <a:srgbClr val="191B1F"/>
                    </a:solidFill>
                    <a:effectLst/>
                    <a:latin typeface="Times New Roman" panose="02020603050405020304" pitchFamily="18" charset="0"/>
                    <a:cs typeface="Times New Roman" panose="02020603050405020304" pitchFamily="18" charset="0"/>
                  </a:rPr>
                  <a:t> needs to be learned and updated based on hardware testing during the automatic scheduling process, </a:t>
                </a:r>
                <a14:m>
                  <m:oMath xmlns:m="http://schemas.openxmlformats.org/officeDocument/2006/math">
                    <m:sSub>
                      <m:sSubPr>
                        <m:ctrlPr>
                          <a:rPr lang="en-US" altLang="zh-CN" sz="2000" i="1" dirty="0">
                            <a:solidFill>
                              <a:srgbClr val="191B1F"/>
                            </a:solidFill>
                            <a:latin typeface="Cambria Math" panose="02040503050406030204" pitchFamily="18" charset="0"/>
                            <a:cs typeface="Times New Roman" panose="02020603050405020304" pitchFamily="18" charset="0"/>
                          </a:rPr>
                        </m:ctrlPr>
                      </m:sSubPr>
                      <m:e>
                        <m:r>
                          <a:rPr lang="en-US" altLang="zh-CN" sz="2000" i="1" dirty="0">
                            <a:solidFill>
                              <a:srgbClr val="191B1F"/>
                            </a:solidFill>
                            <a:latin typeface="Cambria Math" panose="02040503050406030204" pitchFamily="18" charset="0"/>
                            <a:cs typeface="Times New Roman" panose="02020603050405020304" pitchFamily="18" charset="0"/>
                          </a:rPr>
                          <m:t>𝑓</m:t>
                        </m:r>
                      </m:e>
                      <m:sub>
                        <m:r>
                          <a:rPr lang="en-US" altLang="zh-CN" sz="2000" i="1" dirty="0">
                            <a:solidFill>
                              <a:srgbClr val="191B1F"/>
                            </a:solidFill>
                            <a:latin typeface="Cambria Math" panose="02040503050406030204" pitchFamily="18" charset="0"/>
                            <a:cs typeface="Times New Roman" panose="02020603050405020304" pitchFamily="18" charset="0"/>
                          </a:rPr>
                          <m:t>𝑎𝑑𝑎𝑝𝑡</m:t>
                        </m:r>
                      </m:sub>
                    </m:sSub>
                  </m:oMath>
                </a14:m>
                <a:r>
                  <a:rPr lang="en-US" altLang="zh-CN" sz="2000" b="0" i="0" dirty="0">
                    <a:solidFill>
                      <a:srgbClr val="191B1F"/>
                    </a:solidFill>
                    <a:effectLst/>
                    <a:latin typeface="Times New Roman" panose="02020603050405020304" pitchFamily="18" charset="0"/>
                    <a:cs typeface="Times New Roman" panose="02020603050405020304" pitchFamily="18" charset="0"/>
                  </a:rPr>
                  <a:t> can be directly evaluated using core occupancy and fill ratio;</a:t>
                </a:r>
                <a:endParaRPr lang="en-US" altLang="zh-CN" sz="2000" dirty="0">
                  <a:solidFill>
                    <a:srgbClr val="191B1F"/>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altLang="zh-CN" sz="2000" dirty="0">
                    <a:solidFill>
                      <a:srgbClr val="191B1F"/>
                    </a:solidFill>
                    <a:latin typeface="Times New Roman" panose="02020603050405020304" pitchFamily="18" charset="0"/>
                    <a:cs typeface="Times New Roman" panose="02020603050405020304" pitchFamily="18" charset="0"/>
                  </a:rPr>
                  <a:t>A decision tree model (⑦ in Figure 1(b)) is trained using </a:t>
                </a:r>
                <a:r>
                  <a:rPr lang="en-US" altLang="zh-CN" sz="2000" dirty="0" err="1">
                    <a:solidFill>
                      <a:srgbClr val="191B1F"/>
                    </a:solidFill>
                    <a:latin typeface="Times New Roman" panose="02020603050405020304" pitchFamily="18" charset="0"/>
                    <a:cs typeface="Times New Roman" panose="02020603050405020304" pitchFamily="18" charset="0"/>
                  </a:rPr>
                  <a:t>sklearn</a:t>
                </a:r>
                <a:r>
                  <a:rPr lang="en-US" altLang="zh-CN" sz="2000" dirty="0">
                    <a:solidFill>
                      <a:srgbClr val="191B1F"/>
                    </a:solidFill>
                    <a:latin typeface="Times New Roman" panose="02020603050405020304" pitchFamily="18" charset="0"/>
                    <a:cs typeface="Times New Roman" panose="02020603050405020304" pitchFamily="18" charset="0"/>
                  </a:rPr>
                  <a:t> to assign a corresponding micro-kernel to each input shape. The input of the decision tree model is a dynamic shape and the output is a micro-kernel.</a:t>
                </a:r>
              </a:p>
              <a:p>
                <a:pPr algn="l"/>
                <a:endParaRPr lang="zh-CN" altLang="en-US" sz="2000" b="0" i="0" dirty="0">
                  <a:solidFill>
                    <a:srgbClr val="191B1F"/>
                  </a:solidFill>
                  <a:effectLst/>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DietCode's</a:t>
                </a:r>
                <a:r>
                  <a:rPr lang="en-US" altLang="zh-CN" sz="2000" dirty="0">
                    <a:latin typeface="Times New Roman" panose="02020603050405020304" pitchFamily="18" charset="0"/>
                    <a:cs typeface="Times New Roman" panose="02020603050405020304" pitchFamily="18" charset="0"/>
                  </a:rPr>
                  <a:t> optimization process is a multi-task learning (joint learning) process (⑥ in Figure 1(b)), in which instances of dynamic shape workloads share the same search space and jointly learn the same cost model. This process enables </a:t>
                </a:r>
                <a:r>
                  <a:rPr lang="en-US" altLang="zh-CN" sz="2000" dirty="0" err="1">
                    <a:latin typeface="Times New Roman" panose="02020603050405020304" pitchFamily="18" charset="0"/>
                    <a:cs typeface="Times New Roman" panose="02020603050405020304" pitchFamily="18" charset="0"/>
                  </a:rPr>
                  <a:t>DietCode</a:t>
                </a:r>
                <a:r>
                  <a:rPr lang="en-US" altLang="zh-CN" sz="2000" dirty="0">
                    <a:latin typeface="Times New Roman" panose="02020603050405020304" pitchFamily="18" charset="0"/>
                    <a:cs typeface="Times New Roman" panose="02020603050405020304" pitchFamily="18" charset="0"/>
                  </a:rPr>
                  <a:t> to operate on a per-category basis, where each category shares the same shape-general program (i.e., micro-kernel).</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8B2F923D-DC47-93F8-31B4-9E282BC54C62}"/>
                  </a:ext>
                </a:extLst>
              </p:cNvPr>
              <p:cNvSpPr txBox="1">
                <a:spLocks noRot="1" noChangeAspect="1" noMove="1" noResize="1" noEditPoints="1" noAdjustHandles="1" noChangeArrowheads="1" noChangeShapeType="1" noTextEdit="1"/>
              </p:cNvSpPr>
              <p:nvPr/>
            </p:nvSpPr>
            <p:spPr>
              <a:xfrm>
                <a:off x="517584" y="1000664"/>
                <a:ext cx="11110823" cy="5064079"/>
              </a:xfrm>
              <a:prstGeom prst="rect">
                <a:avLst/>
              </a:prstGeom>
              <a:blipFill>
                <a:blip r:embed="rId2"/>
                <a:stretch>
                  <a:fillRect l="-603" t="-722" r="-603" b="-12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6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878FD0-3351-E3F6-0CCE-7CAAC548EC62}"/>
              </a:ext>
            </a:extLst>
          </p:cNvPr>
          <p:cNvSpPr txBox="1"/>
          <p:nvPr/>
        </p:nvSpPr>
        <p:spPr>
          <a:xfrm>
            <a:off x="253042" y="126521"/>
            <a:ext cx="6717102"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Shape-Generic Search Space</a:t>
            </a:r>
            <a:endParaRPr lang="zh-CN" altLang="en-US" sz="5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7E762FD-4034-3A74-2086-6280A1EEFE0A}"/>
              </a:ext>
            </a:extLst>
          </p:cNvPr>
          <p:cNvPicPr>
            <a:picLocks noChangeAspect="1"/>
          </p:cNvPicPr>
          <p:nvPr/>
        </p:nvPicPr>
        <p:blipFill>
          <a:blip r:embed="rId2"/>
          <a:stretch>
            <a:fillRect/>
          </a:stretch>
        </p:blipFill>
        <p:spPr>
          <a:xfrm>
            <a:off x="454325" y="1462711"/>
            <a:ext cx="4986374" cy="1390660"/>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A80E7C1-BC25-34AE-2F12-9A6CDE990A6A}"/>
                  </a:ext>
                </a:extLst>
              </p:cNvPr>
              <p:cNvSpPr txBox="1"/>
              <p:nvPr/>
            </p:nvSpPr>
            <p:spPr>
              <a:xfrm>
                <a:off x="454325" y="2978257"/>
                <a:ext cx="4152181" cy="646331"/>
              </a:xfrm>
              <a:prstGeom prst="rect">
                <a:avLst/>
              </a:prstGeom>
              <a:noFill/>
            </p:spPr>
            <p:txBody>
              <a:bodyPr wrap="square" rtlCol="0">
                <a:spAutoFit/>
              </a:bodyPr>
              <a:lstStyle/>
              <a:p>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7, 49}</m:t>
                    </m:r>
                  </m:oMath>
                </a14:m>
                <a:r>
                  <a:rPr lang="en-US" altLang="zh-CN" dirty="0">
                    <a:latin typeface="Times New Roman" panose="02020603050405020304" pitchFamily="18" charset="0"/>
                    <a:cs typeface="Times New Roman" panose="02020603050405020304" pitchFamily="18" charset="0"/>
                  </a:rPr>
                  <a:t> when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 49</m:t>
                    </m:r>
                  </m:oMath>
                </a14:m>
                <a:r>
                  <a:rPr lang="en-US" altLang="zh-CN" i="1" dirty="0">
                    <a:latin typeface="Cambria Math" panose="02040503050406030204" pitchFamily="18" charset="0"/>
                  </a:rPr>
                  <a:t>;</a:t>
                </a:r>
              </a:p>
              <a:p>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5, . . . , 50}</m:t>
                    </m:r>
                  </m:oMath>
                </a14:m>
                <a:r>
                  <a:rPr lang="en-US" altLang="zh-CN" dirty="0">
                    <a:latin typeface="Times New Roman" panose="02020603050405020304" pitchFamily="18" charset="0"/>
                    <a:cs typeface="Times New Roman" panose="02020603050405020304" pitchFamily="18" charset="0"/>
                  </a:rPr>
                  <a:t> when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 50</m:t>
                    </m:r>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4A80E7C1-BC25-34AE-2F12-9A6CDE990A6A}"/>
                  </a:ext>
                </a:extLst>
              </p:cNvPr>
              <p:cNvSpPr txBox="1">
                <a:spLocks noRot="1" noChangeAspect="1" noMove="1" noResize="1" noEditPoints="1" noAdjustHandles="1" noChangeArrowheads="1" noChangeShapeType="1" noTextEdit="1"/>
              </p:cNvSpPr>
              <p:nvPr/>
            </p:nvSpPr>
            <p:spPr>
              <a:xfrm>
                <a:off x="454325" y="2978257"/>
                <a:ext cx="4152181" cy="646331"/>
              </a:xfrm>
              <a:prstGeom prst="rect">
                <a:avLst/>
              </a:prstGeom>
              <a:blipFill>
                <a:blip r:embed="rId3"/>
                <a:stretch>
                  <a:fillRect t="-6604" b="-1415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84C1DA7-C0A8-62E6-1369-7D47564D0DE4}"/>
              </a:ext>
            </a:extLst>
          </p:cNvPr>
          <p:cNvPicPr>
            <a:picLocks noChangeAspect="1"/>
          </p:cNvPicPr>
          <p:nvPr/>
        </p:nvPicPr>
        <p:blipFill>
          <a:blip r:embed="rId4"/>
          <a:stretch>
            <a:fillRect/>
          </a:stretch>
        </p:blipFill>
        <p:spPr>
          <a:xfrm>
            <a:off x="6297522" y="1328141"/>
            <a:ext cx="5549421" cy="4415285"/>
          </a:xfrm>
          <a:prstGeom prst="rect">
            <a:avLst/>
          </a:prstGeom>
        </p:spPr>
      </p:pic>
      <p:pic>
        <p:nvPicPr>
          <p:cNvPr id="8" name="图片 7">
            <a:extLst>
              <a:ext uri="{FF2B5EF4-FFF2-40B4-BE49-F238E27FC236}">
                <a16:creationId xmlns:a16="http://schemas.microsoft.com/office/drawing/2014/main" id="{910C968F-16D0-43BD-0607-B7284AE814C1}"/>
              </a:ext>
            </a:extLst>
          </p:cNvPr>
          <p:cNvPicPr>
            <a:picLocks noChangeAspect="1"/>
          </p:cNvPicPr>
          <p:nvPr/>
        </p:nvPicPr>
        <p:blipFill>
          <a:blip r:embed="rId5"/>
          <a:stretch>
            <a:fillRect/>
          </a:stretch>
        </p:blipFill>
        <p:spPr>
          <a:xfrm>
            <a:off x="454325" y="3846969"/>
            <a:ext cx="5576052" cy="2185771"/>
          </a:xfrm>
          <a:prstGeom prst="rect">
            <a:avLst/>
          </a:prstGeom>
        </p:spPr>
      </p:pic>
    </p:spTree>
    <p:extLst>
      <p:ext uri="{BB962C8B-B14F-4D97-AF65-F5344CB8AC3E}">
        <p14:creationId xmlns:p14="http://schemas.microsoft.com/office/powerpoint/2010/main" val="329766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4F62D6-2DF7-D0C7-D0B5-792175FB8FFE}"/>
              </a:ext>
            </a:extLst>
          </p:cNvPr>
          <p:cNvPicPr>
            <a:picLocks noChangeAspect="1"/>
          </p:cNvPicPr>
          <p:nvPr/>
        </p:nvPicPr>
        <p:blipFill>
          <a:blip r:embed="rId2"/>
          <a:stretch>
            <a:fillRect/>
          </a:stretch>
        </p:blipFill>
        <p:spPr>
          <a:xfrm>
            <a:off x="2811789" y="1863477"/>
            <a:ext cx="6276796" cy="2610757"/>
          </a:xfrm>
          <a:prstGeom prst="rect">
            <a:avLst/>
          </a:prstGeom>
        </p:spPr>
      </p:pic>
    </p:spTree>
    <p:extLst>
      <p:ext uri="{BB962C8B-B14F-4D97-AF65-F5344CB8AC3E}">
        <p14:creationId xmlns:p14="http://schemas.microsoft.com/office/powerpoint/2010/main" val="324847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F14650-499F-E2E6-21E2-15114CA88807}"/>
              </a:ext>
            </a:extLst>
          </p:cNvPr>
          <p:cNvSpPr txBox="1"/>
          <p:nvPr/>
        </p:nvSpPr>
        <p:spPr>
          <a:xfrm>
            <a:off x="293298" y="201283"/>
            <a:ext cx="3542581"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Local Padding</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326A817-81FB-82E2-2937-327E4DED0377}"/>
              </a:ext>
            </a:extLst>
          </p:cNvPr>
          <p:cNvPicPr>
            <a:picLocks noChangeAspect="1"/>
          </p:cNvPicPr>
          <p:nvPr/>
        </p:nvPicPr>
        <p:blipFill>
          <a:blip r:embed="rId2"/>
          <a:stretch>
            <a:fillRect/>
          </a:stretch>
        </p:blipFill>
        <p:spPr>
          <a:xfrm>
            <a:off x="6220571" y="807107"/>
            <a:ext cx="5839698" cy="5873899"/>
          </a:xfrm>
          <a:prstGeom prst="rect">
            <a:avLst/>
          </a:prstGeom>
        </p:spPr>
      </p:pic>
      <p:sp>
        <p:nvSpPr>
          <p:cNvPr id="5" name="文本框 4">
            <a:extLst>
              <a:ext uri="{FF2B5EF4-FFF2-40B4-BE49-F238E27FC236}">
                <a16:creationId xmlns:a16="http://schemas.microsoft.com/office/drawing/2014/main" id="{953329A9-C621-CC66-B07A-DA971A2C775C}"/>
              </a:ext>
            </a:extLst>
          </p:cNvPr>
          <p:cNvSpPr txBox="1"/>
          <p:nvPr/>
        </p:nvSpPr>
        <p:spPr>
          <a:xfrm>
            <a:off x="131731" y="1164799"/>
            <a:ext cx="6162260" cy="5632311"/>
          </a:xfrm>
          <a:prstGeom prst="rect">
            <a:avLst/>
          </a:prstGeom>
          <a:noFill/>
        </p:spPr>
        <p:txBody>
          <a:bodyPr wrap="square" rtlCol="0">
            <a:spAutoFit/>
          </a:bodyPr>
          <a:lstStyle/>
          <a:p>
            <a:pPr marL="457200" indent="-457200">
              <a:buFont typeface="+mj-lt"/>
              <a:buAutoNum type="alphaLcParenR" startAt="2"/>
            </a:pPr>
            <a:r>
              <a:rPr lang="en-US" altLang="zh-CN" sz="2400" dirty="0">
                <a:latin typeface="Times New Roman" panose="02020603050405020304" pitchFamily="18" charset="0"/>
                <a:cs typeface="Times New Roman" panose="02020603050405020304" pitchFamily="18" charset="0"/>
              </a:rPr>
              <a:t>Global padding. Bounds checking can be eliminated during kernel calculations, but pad and slice require additional storage and calculations;</a:t>
            </a:r>
          </a:p>
          <a:p>
            <a:pPr marL="457200" indent="-457200">
              <a:buFont typeface="+mj-lt"/>
              <a:buAutoNum type="alphaLcParenR" startAt="2"/>
            </a:pPr>
            <a:r>
              <a:rPr lang="en-US" altLang="zh-CN" sz="2400" dirty="0">
                <a:latin typeface="Times New Roman" panose="02020603050405020304" pitchFamily="18" charset="0"/>
                <a:cs typeface="Times New Roman" panose="02020603050405020304" pitchFamily="18" charset="0"/>
              </a:rPr>
              <a:t>Loop partitioning. It is divided into the eliminable area and the non-eliminable area for boundary checking, and it will only benefit when t &lt;&lt; T;</a:t>
            </a:r>
          </a:p>
          <a:p>
            <a:pPr marL="457200" indent="-457200">
              <a:buFont typeface="+mj-lt"/>
              <a:buAutoNum type="alphaLcParenR" startAt="2"/>
            </a:pPr>
            <a:r>
              <a:rPr lang="en-US" altLang="zh-CN" sz="2400" dirty="0">
                <a:latin typeface="Times New Roman" panose="02020603050405020304" pitchFamily="18" charset="0"/>
                <a:cs typeface="Times New Roman" panose="02020603050405020304" pitchFamily="18" charset="0"/>
              </a:rPr>
              <a:t>Local padding. Keep bounds checking in the fetch from memory and write back phases, while removing bounds checks in the computation phase (the computation phase has the main impact, the fetch from memory and write back phases can be hidden by memory transfer delays).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0943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763</Words>
  <Application>Microsoft Office PowerPoint</Application>
  <PresentationFormat>宽屏</PresentationFormat>
  <Paragraphs>50</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28</cp:revision>
  <dcterms:created xsi:type="dcterms:W3CDTF">2023-12-26T07:17:24Z</dcterms:created>
  <dcterms:modified xsi:type="dcterms:W3CDTF">2024-01-02T07:16:27Z</dcterms:modified>
</cp:coreProperties>
</file>