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4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E5F3E-AB7E-45A6-12C2-B1B64938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AE337-463D-4FD9-F9D3-3C7A4245F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19B5A-18FF-5194-A23E-A4E76D0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2C2FF-9A87-14A3-960B-B59467EC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12795-7E78-C3B8-B76F-6E6EC354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1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29540-784D-4B19-34CA-BF69D2D3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91720-C845-0131-4660-C2B6A7CB9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D0F9B-39F5-E342-52A4-BE8F86A9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549B-D6D0-DAE7-3FC1-6FDDF399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F5FDA-528C-E8A0-21D7-328A32A1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7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5AB20B-75CF-CB58-86FE-6B7811EC5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F365D-6E88-C9D9-F3A7-C87344A9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6D93C-2984-463A-7F9F-97206AD6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FF3E7-AB7E-F3E0-9038-1B7373F2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F3307-8299-93F8-1275-5507F0CC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40B8-EF4E-FBEB-51E8-A0EAF498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2B792-ECB2-AE02-F063-3412C93C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6CE82-2627-BBF3-1FC8-F972DEBA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CD6CF-D89E-E4E4-29F2-1E0E81A4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E719B-DB59-CD14-B27A-EE767B3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3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DC786-A131-A670-406B-4797665B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3AE22-CFFE-220D-A515-7C72C558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60DFE-591F-D883-5B7D-B7BB5FB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D4F2E-3797-7CD7-9713-B6E6BBF7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FF04-D585-268D-4AFF-120073D2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6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8912C-5FF3-00FA-EE3E-D3C97B30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B045C-EFD8-F7AD-0EF4-D3F20A8C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B2E62-7BC8-3C38-653B-569472F0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2A968-2F33-29C4-6DC1-18F4E6B3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67F66-F65F-EEF6-AB03-D3425B93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DD0-7938-134F-EB69-D56E3550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80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565A-AD58-60B4-E994-8B717887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C30FC-2B8A-8EE9-F22D-8A61B0B1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8A0AC-AB5D-32EF-F021-235CDB97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4590A-E8FB-5045-6642-1D9A5446A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09C1E5-648C-71D8-B5F2-DDAFD65E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9BA679-B26A-70BD-E786-8ECF4940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174B1-7959-2532-591E-84BC2E4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2DC2B-D59E-FFC4-B916-3EBC62A7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BDCC-D090-2F5B-DFB3-D8DAAF3A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C3B69-1EEF-74D7-2C88-9D6BD66E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577BF-FBE3-FB2B-06F2-EF05787B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E85E2-5A49-9C9B-F276-80593656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7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C1149C-DE7D-02F4-968B-4E28D62B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32A0D1-B4EA-6B72-2BC6-1F1AB62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86F61-3A11-EB58-F099-3844FFD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9372-0D5B-308A-2F20-63C33518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14559-968E-596E-C278-D05E21E4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E1F55E-42BD-7D08-8548-A8BBAD09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ACEC1-7C50-65C3-0376-633F1147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17FAE-5A27-72E4-D5DA-CAF7094B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E8227-33FA-D6DE-126C-3E057ED3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A1D29-7061-C36D-11D0-AA8231BD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327AEC-F961-859E-C07D-5172472A5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8756B-017C-DA58-87CE-24EF040D5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0B0B0-776C-B05E-7848-FA963D5D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25DFF-673C-87D7-027F-00A6F50B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13FE7-B5D9-82F5-981F-F4AD1F60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4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9AAE09-6838-0027-F7D5-E72F07BA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E8CCF-45C3-F327-D137-9AC3FCE1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D8213-FC17-6C42-B069-784CB3CA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2513-116C-41EA-B45A-D2B528A15DF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D233E-12B8-8A40-B27E-823ACCF7A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E2993-75E8-1BAD-6BD2-2C4B7C3A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B406-F606-4AF9-A8DD-D0D7CA55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0EC5D5-AACD-42A2-FBA0-95CDC9C925AC}"/>
              </a:ext>
            </a:extLst>
          </p:cNvPr>
          <p:cNvSpPr txBox="1"/>
          <p:nvPr/>
        </p:nvSpPr>
        <p:spPr>
          <a:xfrm>
            <a:off x="2467154" y="1859340"/>
            <a:ext cx="725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Chameleon: Adaptive Code Optimization for Expedited Deep Neural Network Compilation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67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CDA343-7654-EAC8-12D2-4E5FE154466D}"/>
              </a:ext>
            </a:extLst>
          </p:cNvPr>
          <p:cNvSpPr txBox="1"/>
          <p:nvPr/>
        </p:nvSpPr>
        <p:spPr>
          <a:xfrm>
            <a:off x="431320" y="474452"/>
            <a:ext cx="315726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Adaptive Exploration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D47CCE-4932-A062-023D-B6F6B3BE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0" y="1411667"/>
            <a:ext cx="6025393" cy="2238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4B9069-9E0A-B5B9-2E4F-75FEC43752FD}"/>
              </a:ext>
            </a:extLst>
          </p:cNvPr>
          <p:cNvSpPr txBox="1"/>
          <p:nvPr/>
        </p:nvSpPr>
        <p:spPr>
          <a:xfrm>
            <a:off x="431320" y="4071652"/>
            <a:ext cx="10081405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Actor-critic style RL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“actor” proposes config updates (turn each “knob” up/down/stay)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“critic” gets fitness (predicted execution time) as reward, and then gives “actor” a feedback.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Critic learns design space while getting reward and giving feedback</a:t>
            </a:r>
          </a:p>
        </p:txBody>
      </p:sp>
    </p:spTree>
    <p:extLst>
      <p:ext uri="{BB962C8B-B14F-4D97-AF65-F5344CB8AC3E}">
        <p14:creationId xmlns:p14="http://schemas.microsoft.com/office/powerpoint/2010/main" val="26730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529920-04C1-8396-4B13-9F70C050B256}"/>
              </a:ext>
            </a:extLst>
          </p:cNvPr>
          <p:cNvSpPr txBox="1"/>
          <p:nvPr/>
        </p:nvSpPr>
        <p:spPr>
          <a:xfrm>
            <a:off x="580844" y="643415"/>
            <a:ext cx="8942717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Adaptive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Policy network suggests good configurations as the iteration goes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Value network assists this by learning value function: design space -&gt; fitness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Used PPO(Proximal policy optimization)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Performed architecture search to find tradeoff between performance VS network latency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58BC2A-709F-6489-2057-B9428429756D}"/>
                  </a:ext>
                </a:extLst>
              </p:cNvPr>
              <p:cNvSpPr txBox="1"/>
              <p:nvPr/>
            </p:nvSpPr>
            <p:spPr>
              <a:xfrm>
                <a:off x="580844" y="3536200"/>
                <a:ext cx="8005315" cy="105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Output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: set of all configurations emitted from policy network each step.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58BC2A-709F-6489-2057-B9428429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4" y="3536200"/>
                <a:ext cx="8005315" cy="1052660"/>
              </a:xfrm>
              <a:prstGeom prst="rect">
                <a:avLst/>
              </a:prstGeom>
              <a:blipFill>
                <a:blip r:embed="rId2"/>
                <a:stretch>
                  <a:fillRect l="-1142" b="-9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85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EF6D38-588B-0984-A0D4-AA356E5AE127}"/>
              </a:ext>
            </a:extLst>
          </p:cNvPr>
          <p:cNvSpPr txBox="1"/>
          <p:nvPr/>
        </p:nvSpPr>
        <p:spPr>
          <a:xfrm>
            <a:off x="316301" y="376686"/>
            <a:ext cx="276620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Adaptive Sampling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ED7C2-F640-BC4A-0596-556CE811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09" y="1233702"/>
            <a:ext cx="7797903" cy="26536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C497B3-ACFA-1578-5843-78A468B0513E}"/>
              </a:ext>
            </a:extLst>
          </p:cNvPr>
          <p:cNvSpPr txBox="1"/>
          <p:nvPr/>
        </p:nvSpPr>
        <p:spPr>
          <a:xfrm>
            <a:off x="805509" y="4312577"/>
            <a:ext cx="800531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Explored configurations are clustered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For each cluster, most of configurations has runtime really close to the centroid configuration (80% of configs has 20% diff)</a:t>
            </a:r>
          </a:p>
        </p:txBody>
      </p:sp>
    </p:spTree>
    <p:extLst>
      <p:ext uri="{BB962C8B-B14F-4D97-AF65-F5344CB8AC3E}">
        <p14:creationId xmlns:p14="http://schemas.microsoft.com/office/powerpoint/2010/main" val="23025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BB4D4E-B504-C2F1-D547-10A65C3B140B}"/>
              </a:ext>
            </a:extLst>
          </p:cNvPr>
          <p:cNvSpPr txBox="1"/>
          <p:nvPr/>
        </p:nvSpPr>
        <p:spPr>
          <a:xfrm>
            <a:off x="1069674" y="988472"/>
            <a:ext cx="8942717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Adaptive Sampling: Sample Synthesis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K-means remove redundancy within iteration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Overfit cost model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preferes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already seen configurations -&gt; redundancy among iterations when greedily sampling best configurations.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Unvisited regions will usually have lower fitness, and thus ignored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Randomly generated new samples would be often invalid. ex) too large tile -&gt; memory error. -&gt; H/W reset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When a config is already explored - replace with mode of proposed configurations(S)</a:t>
            </a:r>
          </a:p>
        </p:txBody>
      </p:sp>
    </p:spTree>
    <p:extLst>
      <p:ext uri="{BB962C8B-B14F-4D97-AF65-F5344CB8AC3E}">
        <p14:creationId xmlns:p14="http://schemas.microsoft.com/office/powerpoint/2010/main" val="261342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370BD0-502A-C388-4AAC-28718ED0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0" y="1407695"/>
            <a:ext cx="10421400" cy="40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0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C6C8DF-61DD-353F-41F7-63B40315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6" y="1550092"/>
            <a:ext cx="10907276" cy="40465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D0987F-7305-C1D1-AF1B-E581637EFCCC}"/>
              </a:ext>
            </a:extLst>
          </p:cNvPr>
          <p:cNvSpPr txBox="1"/>
          <p:nvPr/>
        </p:nvSpPr>
        <p:spPr>
          <a:xfrm>
            <a:off x="316301" y="376686"/>
            <a:ext cx="27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5194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6A98CD-DD10-C5C6-AE97-CB89946EEEB5}"/>
              </a:ext>
            </a:extLst>
          </p:cNvPr>
          <p:cNvSpPr txBox="1"/>
          <p:nvPr/>
        </p:nvSpPr>
        <p:spPr>
          <a:xfrm>
            <a:off x="316301" y="376686"/>
            <a:ext cx="27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Results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8C799-BCAA-2E5D-A82F-716973FD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90" y="1452284"/>
            <a:ext cx="8801820" cy="47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FB7FA3-540B-FBE7-A419-A2E2AD610879}"/>
              </a:ext>
            </a:extLst>
          </p:cNvPr>
          <p:cNvSpPr txBox="1"/>
          <p:nvPr/>
        </p:nvSpPr>
        <p:spPr>
          <a:xfrm>
            <a:off x="316301" y="376686"/>
            <a:ext cx="27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Results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4A680A-F91D-12B6-5116-8BF41876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16" y="1845865"/>
            <a:ext cx="7291761" cy="38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1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E9BDE4-9F9A-CED8-1036-440CB17AAF62}"/>
              </a:ext>
            </a:extLst>
          </p:cNvPr>
          <p:cNvSpPr txBox="1"/>
          <p:nvPr/>
        </p:nvSpPr>
        <p:spPr>
          <a:xfrm>
            <a:off x="1788543" y="1567201"/>
            <a:ext cx="8942717" cy="350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Limitations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RL seems noble, but not so much improvement (1.18x) despite significant reduction in number of steps (2 .88x)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Runtime performance improvement is also not impressive with RL only. Value network can't generalize its value function beyond what it has seen.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Limited result in pretty simple convolution models. Not sure if it can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begeneralized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to more complex models (e.g.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NASNet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Inception)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Only convolution performance is considered - maybe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MatMul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is already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highlyoptimized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?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58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42D718-4A58-2D6E-D1D4-F783814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4" y="385356"/>
            <a:ext cx="5734614" cy="55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4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208AC3-7D19-2EA9-A868-5409BE72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25" y="342798"/>
            <a:ext cx="6667549" cy="3400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B72554-A22E-1818-ADE9-7FCAAACE0F03}"/>
              </a:ext>
            </a:extLst>
          </p:cNvPr>
          <p:cNvSpPr txBox="1"/>
          <p:nvPr/>
        </p:nvSpPr>
        <p:spPr>
          <a:xfrm>
            <a:off x="1682150" y="4479984"/>
            <a:ext cx="882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Chameleon(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变色龙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是一种能够适应环境的动物，这有助于它们生存。 在这篇论文中，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CHAMELEON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是一个适应设计空间的变化和候选配置分布的实体，能够加速深度神经网络编译。</a:t>
            </a:r>
          </a:p>
        </p:txBody>
      </p:sp>
    </p:spTree>
    <p:extLst>
      <p:ext uri="{BB962C8B-B14F-4D97-AF65-F5344CB8AC3E}">
        <p14:creationId xmlns:p14="http://schemas.microsoft.com/office/powerpoint/2010/main" val="3773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561681-BF86-048A-E5FC-360437E5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10" y="1480818"/>
            <a:ext cx="9484580" cy="15786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73164C-0184-BAD8-9F07-F3EF48D6A277}"/>
              </a:ext>
            </a:extLst>
          </p:cNvPr>
          <p:cNvSpPr txBox="1"/>
          <p:nvPr/>
        </p:nvSpPr>
        <p:spPr>
          <a:xfrm>
            <a:off x="791873" y="3930632"/>
            <a:ext cx="10608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Target-independent Pass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Optimizations in code model semantics + traditional compiler frontend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Operator fusion, data layout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</a:rPr>
              <a:t>Dead code elimination, constant folding, ...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346F4-55D5-6A1A-B5BB-69C210E48062}"/>
              </a:ext>
            </a:extLst>
          </p:cNvPr>
          <p:cNvSpPr txBox="1"/>
          <p:nvPr/>
        </p:nvSpPr>
        <p:spPr>
          <a:xfrm>
            <a:off x="402566" y="407617"/>
            <a:ext cx="70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Model 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Complation</a:t>
            </a:r>
            <a:r>
              <a:rPr lang="en-US" altLang="zh-CN" sz="4000" b="1" dirty="0">
                <a:latin typeface="Times New Roman" panose="02020603050405020304" pitchFamily="18" charset="0"/>
              </a:rPr>
              <a:t> Workflow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1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E7E786-67B0-5509-245E-83BF0E27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28" y="1782133"/>
            <a:ext cx="9717144" cy="1646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B741B7-AEA6-568B-629C-B98CE3D6715A}"/>
                  </a:ext>
                </a:extLst>
              </p:cNvPr>
              <p:cNvSpPr txBox="1"/>
              <p:nvPr/>
            </p:nvSpPr>
            <p:spPr>
              <a:xfrm>
                <a:off x="1854679" y="4094792"/>
                <a:ext cx="848024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Target-dependent pass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Template code(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) generation based on target hardware architecture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Traditional compiler backend optimizations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Cost of execution time is not taken into account yet</a:t>
                </a:r>
                <a:endParaRPr lang="zh-CN" altLang="en-US" sz="22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B741B7-AEA6-568B-629C-B98CE3D6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79" y="4094792"/>
                <a:ext cx="8480245" cy="1446550"/>
              </a:xfrm>
              <a:prstGeom prst="rect">
                <a:avLst/>
              </a:prstGeom>
              <a:blipFill>
                <a:blip r:embed="rId3"/>
                <a:stretch>
                  <a:fillRect l="-791" t="-295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06C27D-3F48-06C2-67E8-74353402DCAA}"/>
              </a:ext>
            </a:extLst>
          </p:cNvPr>
          <p:cNvSpPr txBox="1"/>
          <p:nvPr/>
        </p:nvSpPr>
        <p:spPr>
          <a:xfrm>
            <a:off x="402566" y="407617"/>
            <a:ext cx="70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Model 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Complation</a:t>
            </a:r>
            <a:r>
              <a:rPr lang="en-US" altLang="zh-CN" sz="4000" b="1" dirty="0">
                <a:latin typeface="Times New Roman" panose="02020603050405020304" pitchFamily="18" charset="0"/>
              </a:rPr>
              <a:t> Workflow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1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73BFAB-9269-44C3-F479-86B55A2A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70" y="2043827"/>
            <a:ext cx="9172060" cy="14815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3345EC-6C42-C441-4990-392BC1F62ED7}"/>
              </a:ext>
            </a:extLst>
          </p:cNvPr>
          <p:cNvSpPr txBox="1"/>
          <p:nvPr/>
        </p:nvSpPr>
        <p:spPr>
          <a:xfrm>
            <a:off x="402566" y="407617"/>
            <a:ext cx="70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Model 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Complation</a:t>
            </a:r>
            <a:r>
              <a:rPr lang="en-US" altLang="zh-CN" sz="4000" b="1" dirty="0">
                <a:latin typeface="Times New Roman" panose="02020603050405020304" pitchFamily="18" charset="0"/>
              </a:rPr>
              <a:t> Workflow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4C2FB-C5BC-64B4-F63E-7FE95E20B341}"/>
                  </a:ext>
                </a:extLst>
              </p:cNvPr>
              <p:cNvSpPr txBox="1"/>
              <p:nvPr/>
            </p:nvSpPr>
            <p:spPr>
              <a:xfrm>
                <a:off x="664233" y="4302036"/>
                <a:ext cx="10863534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Black-box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optimization pass: Optimizing Compiler 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optimal code, given design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。that minimizes runtime.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optimal code given template and configurations</a:t>
                </a:r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Leverages actual runtime measurements from HW to get data points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4C2FB-C5BC-64B4-F63E-7FE95E20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3" y="4302036"/>
                <a:ext cx="10863534" cy="1446550"/>
              </a:xfrm>
              <a:prstGeom prst="rect">
                <a:avLst/>
              </a:prstGeom>
              <a:blipFill>
                <a:blip r:embed="rId3"/>
                <a:stretch>
                  <a:fillRect l="-617" t="-295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8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5C9E4D-A706-ECAB-5A71-23CA996CC784}"/>
              </a:ext>
            </a:extLst>
          </p:cNvPr>
          <p:cNvSpPr txBox="1"/>
          <p:nvPr/>
        </p:nvSpPr>
        <p:spPr>
          <a:xfrm>
            <a:off x="776376" y="500331"/>
            <a:ext cx="92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Optimizing Compiler: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Components and Requirements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B8FA4D-04D5-1BD2-437E-468265E512B2}"/>
                  </a:ext>
                </a:extLst>
              </p:cNvPr>
              <p:cNvSpPr txBox="1"/>
              <p:nvPr/>
            </p:nvSpPr>
            <p:spPr>
              <a:xfrm>
                <a:off x="776376" y="1434859"/>
                <a:ext cx="8942717" cy="250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Configuration Exploration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Configuration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("Knobs "): optimization parameters (tiling, loop unrolling)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Search space should be diverse enough.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? design space)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Algorithm should be effective at navigating large design space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Reduce costly hardware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measurements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B8FA4D-04D5-1BD2-437E-468265E51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6" y="1434859"/>
                <a:ext cx="8942717" cy="2508251"/>
              </a:xfrm>
              <a:prstGeom prst="rect">
                <a:avLst/>
              </a:prstGeom>
              <a:blipFill>
                <a:blip r:embed="rId2"/>
                <a:stretch>
                  <a:fillRect l="-1022" b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C6B48D7-3440-5D40-D1B4-AE73D1ED9A9C}"/>
              </a:ext>
            </a:extLst>
          </p:cNvPr>
          <p:cNvSpPr txBox="1"/>
          <p:nvPr/>
        </p:nvSpPr>
        <p:spPr>
          <a:xfrm>
            <a:off x="776376" y="3956018"/>
            <a:ext cx="72519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Cost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Estimate runtime (fitness) based on code. (Same as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AutoTVM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Avoid overfitting to specific set of configuratio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42922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742970-C07F-BB32-2CF6-56C4067C908B}"/>
              </a:ext>
            </a:extLst>
          </p:cNvPr>
          <p:cNvSpPr txBox="1"/>
          <p:nvPr/>
        </p:nvSpPr>
        <p:spPr>
          <a:xfrm>
            <a:off x="776376" y="500331"/>
            <a:ext cx="92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Optimizing Compiler: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Previous approaches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877CB-655C-0D55-CC87-FE9F26D157B3}"/>
              </a:ext>
            </a:extLst>
          </p:cNvPr>
          <p:cNvSpPr txBox="1"/>
          <p:nvPr/>
        </p:nvSpPr>
        <p:spPr>
          <a:xfrm>
            <a:off x="776376" y="1434859"/>
            <a:ext cx="8942717" cy="22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Configuration Exploration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Hand-optimized libraries, compiler heuristics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Genetic algorithm 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TensorComprehension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Stochastic methods (Simulated annealing -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AutoTVM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Diversity-aware exploration 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AutoTVM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33028-B0C3-176C-6F3D-B2BC24561CE3}"/>
              </a:ext>
            </a:extLst>
          </p:cNvPr>
          <p:cNvSpPr txBox="1"/>
          <p:nvPr/>
        </p:nvSpPr>
        <p:spPr>
          <a:xfrm>
            <a:off x="776376" y="3956018"/>
            <a:ext cx="7251941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Cost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Actual HW measurements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ML-based approach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XGBoost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(GBT)/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TreeGRU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-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AutoTVM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Chameleon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GNN + LSTM/Transformer- XL A</a:t>
            </a:r>
          </a:p>
        </p:txBody>
      </p:sp>
    </p:spTree>
    <p:extLst>
      <p:ext uri="{BB962C8B-B14F-4D97-AF65-F5344CB8AC3E}">
        <p14:creationId xmlns:p14="http://schemas.microsoft.com/office/powerpoint/2010/main" val="318207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0BAEF0-0CB2-6CF5-ABC5-5E6EA3D64AB6}"/>
              </a:ext>
            </a:extLst>
          </p:cNvPr>
          <p:cNvSpPr txBox="1"/>
          <p:nvPr/>
        </p:nvSpPr>
        <p:spPr>
          <a:xfrm>
            <a:off x="776376" y="500331"/>
            <a:ext cx="92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Optimizing Compiler: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Components and Requirements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7719F1-A147-1009-A67B-B323C57399BC}"/>
              </a:ext>
            </a:extLst>
          </p:cNvPr>
          <p:cNvSpPr txBox="1"/>
          <p:nvPr/>
        </p:nvSpPr>
        <p:spPr>
          <a:xfrm>
            <a:off x="776376" y="1434859"/>
            <a:ext cx="8942717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Configuration Exploration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Takes too much iterations and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Similar configurations -&gt; redundant calculations -&gt; waste of computing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Invalid randomly sampled configuration -&gt; hardware failure -&gt; reset time needed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A13053-95B5-626C-25A9-635A2B437E80}"/>
              </a:ext>
            </a:extLst>
          </p:cNvPr>
          <p:cNvSpPr txBox="1"/>
          <p:nvPr/>
        </p:nvSpPr>
        <p:spPr>
          <a:xfrm>
            <a:off x="776376" y="3956018"/>
            <a:ext cx="8005315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Cost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Greedy sampling based on cost model -&gt; hard to explore untried configs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5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E7D58E-EB25-28CA-AD41-300AFF01ACCF}"/>
              </a:ext>
            </a:extLst>
          </p:cNvPr>
          <p:cNvSpPr txBox="1"/>
          <p:nvPr/>
        </p:nvSpPr>
        <p:spPr>
          <a:xfrm>
            <a:off x="776376" y="500331"/>
            <a:ext cx="92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Chameleon: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Key contributions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in Configuration Exploration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CBE9AB-2BD9-5C0D-FD90-ED291F7F2A64}"/>
              </a:ext>
            </a:extLst>
          </p:cNvPr>
          <p:cNvSpPr txBox="1"/>
          <p:nvPr/>
        </p:nvSpPr>
        <p:spPr>
          <a:xfrm>
            <a:off x="776376" y="1187569"/>
            <a:ext cx="10944047" cy="34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Adaptive Exploration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RL based approach - novel method in this domain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Adapt to unseen design space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Adaptive Sampling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Clustering of similar configurations: reduce redundant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Sample synthesis domain knowledge: generate novel configurations that are non-invalid, by taking “safe” choices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D2C399-5B72-8863-6A7F-023E8646F9A0}"/>
              </a:ext>
            </a:extLst>
          </p:cNvPr>
          <p:cNvSpPr txBox="1"/>
          <p:nvPr/>
        </p:nvSpPr>
        <p:spPr>
          <a:xfrm>
            <a:off x="776376" y="4767516"/>
            <a:ext cx="72519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Result: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4.45x improvement in optimizing compilation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5.56% improvement in inference time (Vs.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AutoTVM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15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720</Words>
  <Application>Microsoft Office PowerPoint</Application>
  <PresentationFormat>宽屏</PresentationFormat>
  <Paragraphs>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 Lucas</dc:creator>
  <cp:lastModifiedBy>Jeff Lucas</cp:lastModifiedBy>
  <cp:revision>49</cp:revision>
  <dcterms:created xsi:type="dcterms:W3CDTF">2023-10-08T01:17:10Z</dcterms:created>
  <dcterms:modified xsi:type="dcterms:W3CDTF">2023-10-24T08:01:44Z</dcterms:modified>
</cp:coreProperties>
</file>