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21" autoAdjust="0"/>
  </p:normalViewPr>
  <p:slideViewPr>
    <p:cSldViewPr snapToGrid="0">
      <p:cViewPr varScale="1">
        <p:scale>
          <a:sx n="64" d="100"/>
          <a:sy n="64" d="100"/>
        </p:scale>
        <p:origin x="1146" y="36"/>
      </p:cViewPr>
      <p:guideLst/>
    </p:cSldViewPr>
  </p:slideViewPr>
  <p:notesTextViewPr>
    <p:cViewPr>
      <p:scale>
        <a:sx n="1" d="1"/>
        <a:sy n="1" d="1"/>
      </p:scale>
      <p:origin x="0" y="-987"/>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42410-0C3F-4618-8082-32DA69FBAF09}" type="datetimeFigureOut">
              <a:rPr lang="zh-CN" altLang="en-US" smtClean="0"/>
              <a:t>2023/10/10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67062-FE3F-4DCA-944B-8248E8533D3E}" type="slidenum">
              <a:rPr lang="zh-CN" altLang="en-US" smtClean="0"/>
              <a:t>‹#›</a:t>
            </a:fld>
            <a:endParaRPr lang="zh-CN" altLang="en-US"/>
          </a:p>
        </p:txBody>
      </p:sp>
    </p:spTree>
    <p:extLst>
      <p:ext uri="{BB962C8B-B14F-4D97-AF65-F5344CB8AC3E}">
        <p14:creationId xmlns:p14="http://schemas.microsoft.com/office/powerpoint/2010/main" val="3364176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767062-FE3F-4DCA-944B-8248E8533D3E}" type="slidenum">
              <a:rPr lang="zh-CN" altLang="en-US" smtClean="0"/>
              <a:t>1</a:t>
            </a:fld>
            <a:endParaRPr lang="zh-CN" altLang="en-US"/>
          </a:p>
        </p:txBody>
      </p:sp>
    </p:spTree>
    <p:extLst>
      <p:ext uri="{BB962C8B-B14F-4D97-AF65-F5344CB8AC3E}">
        <p14:creationId xmlns:p14="http://schemas.microsoft.com/office/powerpoint/2010/main" val="1816620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Block-level  Operator fusion</a:t>
            </a:r>
            <a:r>
              <a:rPr lang="zh-CN" altLang="en-US" b="0" i="0" dirty="0">
                <a:solidFill>
                  <a:srgbClr val="121212"/>
                </a:solidFill>
                <a:effectLst/>
                <a:latin typeface="-apple-system"/>
              </a:rPr>
              <a:t>带来了更好的计算结果共享，消除了中间结果的内存分配，并且通过合并了嵌套循环（有点 </a:t>
            </a:r>
            <a:r>
              <a:rPr lang="en-US" altLang="zh-CN" b="0" i="0" dirty="0">
                <a:solidFill>
                  <a:srgbClr val="121212"/>
                </a:solidFill>
                <a:effectLst/>
                <a:latin typeface="-apple-system"/>
              </a:rPr>
              <a:t>loop fusion </a:t>
            </a:r>
            <a:r>
              <a:rPr lang="zh-CN" altLang="en-US" b="0" i="0" dirty="0">
                <a:solidFill>
                  <a:srgbClr val="121212"/>
                </a:solidFill>
                <a:effectLst/>
                <a:latin typeface="-apple-system"/>
              </a:rPr>
              <a:t>的感觉）更有利于进一步优化，以及还减少了 </a:t>
            </a:r>
            <a:r>
              <a:rPr lang="en-US" altLang="zh-CN" b="0" i="0" dirty="0">
                <a:solidFill>
                  <a:srgbClr val="121212"/>
                </a:solidFill>
                <a:effectLst/>
                <a:latin typeface="-apple-system"/>
              </a:rPr>
              <a:t>launch </a:t>
            </a:r>
            <a:r>
              <a:rPr lang="zh-CN" altLang="en-US" b="0" i="0" dirty="0">
                <a:solidFill>
                  <a:srgbClr val="121212"/>
                </a:solidFill>
                <a:effectLst/>
                <a:latin typeface="-apple-system"/>
              </a:rPr>
              <a:t>和 </a:t>
            </a:r>
            <a:r>
              <a:rPr lang="en-US" altLang="zh-CN" b="0" i="0" dirty="0">
                <a:solidFill>
                  <a:srgbClr val="121212"/>
                </a:solidFill>
                <a:effectLst/>
                <a:latin typeface="-apple-system"/>
              </a:rPr>
              <a:t>synchronization </a:t>
            </a:r>
            <a:r>
              <a:rPr lang="zh-CN" altLang="en-US" b="0" i="0" dirty="0">
                <a:solidFill>
                  <a:srgbClr val="121212"/>
                </a:solidFill>
                <a:effectLst/>
                <a:latin typeface="-apple-system"/>
              </a:rPr>
              <a:t>的 </a:t>
            </a:r>
            <a:r>
              <a:rPr lang="en-US" altLang="zh-CN" b="0" i="0" dirty="0">
                <a:solidFill>
                  <a:srgbClr val="121212"/>
                </a:solidFill>
                <a:effectLst/>
                <a:latin typeface="-apple-system"/>
              </a:rPr>
              <a:t>overhead</a:t>
            </a:r>
            <a:r>
              <a:rPr lang="zh-CN" altLang="en-US" b="0" i="0" dirty="0">
                <a:solidFill>
                  <a:srgbClr val="121212"/>
                </a:solidFill>
                <a:effectLst/>
                <a:latin typeface="-apple-system"/>
              </a:rPr>
              <a:t>。在 </a:t>
            </a:r>
            <a:r>
              <a:rPr lang="en-US" altLang="zh-CN" b="0" i="0" dirty="0">
                <a:solidFill>
                  <a:srgbClr val="121212"/>
                </a:solidFill>
                <a:effectLst/>
                <a:latin typeface="-apple-system"/>
              </a:rPr>
              <a:t>TVM </a:t>
            </a:r>
            <a:r>
              <a:rPr lang="zh-CN" altLang="en-US" b="0" i="0" dirty="0">
                <a:solidFill>
                  <a:srgbClr val="121212"/>
                </a:solidFill>
                <a:effectLst/>
                <a:latin typeface="-apple-system"/>
              </a:rPr>
              <a:t>中，算子被分为四类：</a:t>
            </a:r>
            <a:r>
              <a:rPr lang="en-US" altLang="zh-CN" b="0" i="0" dirty="0">
                <a:solidFill>
                  <a:srgbClr val="121212"/>
                </a:solidFill>
                <a:effectLst/>
                <a:latin typeface="-apple-system"/>
              </a:rPr>
              <a:t>injective</a:t>
            </a:r>
            <a:r>
              <a:rPr lang="zh-CN" altLang="en-US" b="0" i="0" dirty="0">
                <a:solidFill>
                  <a:srgbClr val="121212"/>
                </a:solidFill>
                <a:effectLst/>
                <a:latin typeface="-apple-system"/>
              </a:rPr>
              <a:t>，</a:t>
            </a:r>
            <a:r>
              <a:rPr lang="en-US" altLang="zh-CN" b="0" i="0" dirty="0">
                <a:solidFill>
                  <a:srgbClr val="121212"/>
                </a:solidFill>
                <a:effectLst/>
                <a:latin typeface="-apple-system"/>
              </a:rPr>
              <a:t>reduction</a:t>
            </a:r>
            <a:r>
              <a:rPr lang="zh-CN" altLang="en-US" b="0" i="0" dirty="0">
                <a:solidFill>
                  <a:srgbClr val="121212"/>
                </a:solidFill>
                <a:effectLst/>
                <a:latin typeface="-apple-system"/>
              </a:rPr>
              <a:t>，</a:t>
            </a:r>
            <a:r>
              <a:rPr lang="en-US" altLang="zh-CN" b="0" i="0" dirty="0">
                <a:solidFill>
                  <a:srgbClr val="121212"/>
                </a:solidFill>
                <a:effectLst/>
                <a:latin typeface="-apple-system"/>
              </a:rPr>
              <a:t>complex-out- fusible </a:t>
            </a:r>
            <a:r>
              <a:rPr lang="zh-CN" altLang="en-US" b="0" i="0" dirty="0">
                <a:solidFill>
                  <a:srgbClr val="121212"/>
                </a:solidFill>
                <a:effectLst/>
                <a:latin typeface="-apple-system"/>
              </a:rPr>
              <a:t>和 </a:t>
            </a:r>
            <a:r>
              <a:rPr lang="en-US" altLang="zh-CN" b="0" i="0" dirty="0">
                <a:solidFill>
                  <a:srgbClr val="121212"/>
                </a:solidFill>
                <a:effectLst/>
                <a:latin typeface="-apple-system"/>
              </a:rPr>
              <a:t>opaque</a:t>
            </a:r>
            <a:r>
              <a:rPr lang="zh-CN" altLang="en-US" b="0" i="0" dirty="0">
                <a:solidFill>
                  <a:srgbClr val="121212"/>
                </a:solidFill>
                <a:effectLst/>
                <a:latin typeface="-apple-system"/>
              </a:rPr>
              <a:t>。当算子被定义后，它们相应的分类也确定了。对于以上的分类，</a:t>
            </a:r>
            <a:r>
              <a:rPr lang="en-US" altLang="zh-CN" b="0" i="0" dirty="0">
                <a:solidFill>
                  <a:srgbClr val="121212"/>
                </a:solidFill>
                <a:effectLst/>
                <a:latin typeface="-apple-system"/>
              </a:rPr>
              <a:t>TVM </a:t>
            </a:r>
            <a:r>
              <a:rPr lang="zh-CN" altLang="en-US" b="0" i="0" dirty="0">
                <a:solidFill>
                  <a:srgbClr val="121212"/>
                </a:solidFill>
                <a:effectLst/>
                <a:latin typeface="-apple-system"/>
              </a:rPr>
              <a:t>在算子之间制定了 </a:t>
            </a:r>
            <a:r>
              <a:rPr lang="en-US" altLang="zh-CN" b="0" i="0" dirty="0">
                <a:solidFill>
                  <a:srgbClr val="121212"/>
                </a:solidFill>
                <a:effectLst/>
                <a:latin typeface="-apple-system"/>
              </a:rPr>
              <a:t>fusion </a:t>
            </a:r>
            <a:r>
              <a:rPr lang="zh-CN" altLang="en-US" b="0" i="0" dirty="0">
                <a:solidFill>
                  <a:srgbClr val="121212"/>
                </a:solidFill>
                <a:effectLst/>
                <a:latin typeface="-apple-system"/>
              </a:rPr>
              <a:t>的规则。在 </a:t>
            </a:r>
            <a:r>
              <a:rPr lang="en-US" altLang="zh-CN" b="0" i="0" dirty="0">
                <a:solidFill>
                  <a:srgbClr val="121212"/>
                </a:solidFill>
                <a:effectLst/>
                <a:latin typeface="-apple-system"/>
              </a:rPr>
              <a:t>TC </a:t>
            </a:r>
            <a:r>
              <a:rPr lang="zh-CN" altLang="en-US" b="0" i="0" dirty="0">
                <a:solidFill>
                  <a:srgbClr val="121212"/>
                </a:solidFill>
                <a:effectLst/>
                <a:latin typeface="-apple-system"/>
              </a:rPr>
              <a:t>中，算子融合直接说基于自动的多面体变换实现的。</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0" i="0" dirty="0">
                <a:solidFill>
                  <a:srgbClr val="121212"/>
                </a:solidFill>
                <a:effectLst/>
                <a:latin typeface="-apple-system"/>
              </a:rPr>
              <a:t>Operator sinking</a:t>
            </a:r>
            <a:r>
              <a:rPr lang="zh-CN" altLang="en-US" b="0" i="0" dirty="0">
                <a:solidFill>
                  <a:srgbClr val="121212"/>
                </a:solidFill>
                <a:effectLst/>
                <a:latin typeface="-apple-system"/>
              </a:rPr>
              <a:t>优化将一些算子（例如 </a:t>
            </a:r>
            <a:r>
              <a:rPr lang="en-US" altLang="zh-CN" b="0" i="0" dirty="0">
                <a:solidFill>
                  <a:srgbClr val="121212"/>
                </a:solidFill>
                <a:effectLst/>
                <a:latin typeface="-apple-system"/>
              </a:rPr>
              <a:t>transpose</a:t>
            </a:r>
            <a:r>
              <a:rPr lang="zh-CN" altLang="en-US" b="0" i="0" dirty="0">
                <a:solidFill>
                  <a:srgbClr val="121212"/>
                </a:solidFill>
                <a:effectLst/>
                <a:latin typeface="-apple-system"/>
              </a:rPr>
              <a:t>）下沉到其它算子（例如 </a:t>
            </a:r>
            <a:r>
              <a:rPr lang="en-US" altLang="zh-CN" b="0" i="0" dirty="0">
                <a:solidFill>
                  <a:srgbClr val="121212"/>
                </a:solidFill>
                <a:effectLst/>
                <a:latin typeface="-apple-system"/>
              </a:rPr>
              <a:t>batch normalization</a:t>
            </a:r>
            <a:r>
              <a:rPr lang="zh-CN" altLang="en-US" b="0" i="0" dirty="0">
                <a:solidFill>
                  <a:srgbClr val="121212"/>
                </a:solidFill>
                <a:effectLst/>
                <a:latin typeface="-apple-system"/>
              </a:rPr>
              <a:t>，</a:t>
            </a:r>
            <a:r>
              <a:rPr lang="en-US" altLang="zh-CN" b="0" i="0" dirty="0" err="1">
                <a:solidFill>
                  <a:srgbClr val="121212"/>
                </a:solidFill>
                <a:effectLst/>
                <a:latin typeface="-apple-system"/>
              </a:rPr>
              <a:t>ReLU</a:t>
            </a:r>
            <a:r>
              <a:rPr lang="zh-CN" altLang="en-US" b="0" i="0" dirty="0">
                <a:solidFill>
                  <a:srgbClr val="121212"/>
                </a:solidFill>
                <a:effectLst/>
                <a:latin typeface="-apple-system"/>
              </a:rPr>
              <a:t>，</a:t>
            </a:r>
            <a:r>
              <a:rPr lang="en-US" altLang="zh-CN" b="0" i="0" dirty="0">
                <a:solidFill>
                  <a:srgbClr val="121212"/>
                </a:solidFill>
                <a:effectLst/>
                <a:latin typeface="-apple-system"/>
              </a:rPr>
              <a:t>sigmoid </a:t>
            </a:r>
            <a:r>
              <a:rPr lang="zh-CN" altLang="en-US" b="0" i="0" dirty="0">
                <a:solidFill>
                  <a:srgbClr val="121212"/>
                </a:solidFill>
                <a:effectLst/>
                <a:latin typeface="-apple-system"/>
              </a:rPr>
              <a:t>和 </a:t>
            </a:r>
            <a:r>
              <a:rPr lang="en-US" altLang="zh-CN" b="0" i="0" dirty="0">
                <a:solidFill>
                  <a:srgbClr val="121212"/>
                </a:solidFill>
                <a:effectLst/>
                <a:latin typeface="-apple-system"/>
              </a:rPr>
              <a:t>channel shuffle</a:t>
            </a:r>
            <a:r>
              <a:rPr lang="zh-CN" altLang="en-US" b="0" i="0" dirty="0">
                <a:solidFill>
                  <a:srgbClr val="121212"/>
                </a:solidFill>
                <a:effectLst/>
                <a:latin typeface="-apple-system"/>
              </a:rPr>
              <a:t>）之下。</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1" i="0" dirty="0">
                <a:solidFill>
                  <a:srgbClr val="121212"/>
                </a:solidFill>
                <a:effectLst/>
                <a:latin typeface="-apple-system"/>
              </a:rPr>
              <a:t>Static memory planning.</a:t>
            </a:r>
            <a:r>
              <a:rPr lang="en-US" altLang="zh-CN" b="0" i="0" dirty="0">
                <a:solidFill>
                  <a:srgbClr val="121212"/>
                </a:solidFill>
                <a:effectLst/>
                <a:latin typeface="-apple-system"/>
              </a:rPr>
              <a:t> </a:t>
            </a:r>
            <a:r>
              <a:rPr lang="zh-CN" altLang="en-US" b="0" i="0" dirty="0">
                <a:solidFill>
                  <a:srgbClr val="121212"/>
                </a:solidFill>
                <a:effectLst/>
                <a:latin typeface="-apple-system"/>
              </a:rPr>
              <a:t>化是为了尽可能地去复用 </a:t>
            </a:r>
            <a:r>
              <a:rPr lang="en-US" altLang="zh-CN" b="0" i="0" dirty="0">
                <a:solidFill>
                  <a:srgbClr val="121212"/>
                </a:solidFill>
                <a:effectLst/>
                <a:latin typeface="-apple-system"/>
              </a:rPr>
              <a:t>memory buffers</a:t>
            </a:r>
            <a:r>
              <a:rPr lang="zh-CN" altLang="en-US" b="0" i="0" dirty="0">
                <a:solidFill>
                  <a:srgbClr val="121212"/>
                </a:solidFill>
                <a:effectLst/>
                <a:latin typeface="-apple-system"/>
              </a:rPr>
              <a:t>。通常有两种方式：</a:t>
            </a:r>
            <a:r>
              <a:rPr lang="en-US" altLang="zh-CN" b="0" i="0" dirty="0">
                <a:solidFill>
                  <a:srgbClr val="121212"/>
                </a:solidFill>
                <a:effectLst/>
                <a:latin typeface="-apple-system"/>
              </a:rPr>
              <a:t>in-place memory sharing </a:t>
            </a:r>
            <a:r>
              <a:rPr lang="zh-CN" altLang="en-US" b="0" i="0" dirty="0">
                <a:solidFill>
                  <a:srgbClr val="121212"/>
                </a:solidFill>
                <a:effectLst/>
                <a:latin typeface="-apple-system"/>
              </a:rPr>
              <a:t>和 </a:t>
            </a:r>
            <a:r>
              <a:rPr lang="en-US" altLang="zh-CN" b="0" i="0" dirty="0">
                <a:solidFill>
                  <a:srgbClr val="121212"/>
                </a:solidFill>
                <a:effectLst/>
                <a:latin typeface="-apple-system"/>
              </a:rPr>
              <a:t>standard memory sharing</a:t>
            </a:r>
            <a:r>
              <a:rPr lang="zh-CN" altLang="en-US" b="0" i="0" dirty="0">
                <a:solidFill>
                  <a:srgbClr val="121212"/>
                </a:solidFill>
                <a:effectLst/>
                <a:latin typeface="-apple-system"/>
              </a:rPr>
              <a:t>。第一种方式对 </a:t>
            </a:r>
            <a:r>
              <a:rPr lang="en-US" altLang="zh-CN" b="0" i="0" dirty="0">
                <a:solidFill>
                  <a:srgbClr val="121212"/>
                </a:solidFill>
                <a:effectLst/>
                <a:latin typeface="-apple-system"/>
              </a:rPr>
              <a:t>input </a:t>
            </a:r>
            <a:r>
              <a:rPr lang="zh-CN" altLang="en-US" b="0" i="0" dirty="0">
                <a:solidFill>
                  <a:srgbClr val="121212"/>
                </a:solidFill>
                <a:effectLst/>
                <a:latin typeface="-apple-system"/>
              </a:rPr>
              <a:t>和 </a:t>
            </a:r>
            <a:r>
              <a:rPr lang="en-US" altLang="zh-CN" b="0" i="0" dirty="0">
                <a:solidFill>
                  <a:srgbClr val="121212"/>
                </a:solidFill>
                <a:effectLst/>
                <a:latin typeface="-apple-system"/>
              </a:rPr>
              <a:t>output </a:t>
            </a:r>
            <a:r>
              <a:rPr lang="zh-CN" altLang="en-US" b="0" i="0" dirty="0">
                <a:solidFill>
                  <a:srgbClr val="121212"/>
                </a:solidFill>
                <a:effectLst/>
                <a:latin typeface="-apple-system"/>
              </a:rPr>
              <a:t>使用相同的内存。第二这个优种方式则是复用之前操作的内存（只要没有 </a:t>
            </a:r>
            <a:r>
              <a:rPr lang="en-US" altLang="zh-CN" b="0" i="0" dirty="0">
                <a:solidFill>
                  <a:srgbClr val="121212"/>
                </a:solidFill>
                <a:effectLst/>
                <a:latin typeface="-apple-system"/>
              </a:rPr>
              <a:t>overlapping</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1" i="0" dirty="0">
                <a:solidFill>
                  <a:srgbClr val="121212"/>
                </a:solidFill>
                <a:effectLst/>
                <a:latin typeface="-apple-system"/>
              </a:rPr>
              <a:t>Layout transformation. </a:t>
            </a:r>
            <a:r>
              <a:rPr lang="zh-CN" altLang="en-US" b="0" i="0" dirty="0">
                <a:solidFill>
                  <a:srgbClr val="121212"/>
                </a:solidFill>
                <a:effectLst/>
                <a:latin typeface="-apple-system"/>
              </a:rPr>
              <a:t>这个优化尝试找到最优的 </a:t>
            </a:r>
            <a:r>
              <a:rPr lang="en-US" altLang="zh-CN" b="0" i="0" dirty="0">
                <a:solidFill>
                  <a:srgbClr val="121212"/>
                </a:solidFill>
                <a:effectLst/>
                <a:latin typeface="-apple-system"/>
              </a:rPr>
              <a:t>layouts </a:t>
            </a:r>
            <a:r>
              <a:rPr lang="zh-CN" altLang="en-US" b="0" i="0" dirty="0">
                <a:solidFill>
                  <a:srgbClr val="121212"/>
                </a:solidFill>
                <a:effectLst/>
                <a:latin typeface="-apple-system"/>
              </a:rPr>
              <a:t>来储存计算图中的 </a:t>
            </a:r>
            <a:r>
              <a:rPr lang="en-US" altLang="zh-CN" b="0" i="0" dirty="0">
                <a:solidFill>
                  <a:srgbClr val="121212"/>
                </a:solidFill>
                <a:effectLst/>
                <a:latin typeface="-apple-system"/>
              </a:rPr>
              <a:t>tensors</a:t>
            </a:r>
            <a:endParaRPr lang="zh-CN" altLang="en-US" dirty="0"/>
          </a:p>
        </p:txBody>
      </p:sp>
      <p:sp>
        <p:nvSpPr>
          <p:cNvPr id="4" name="灯片编号占位符 3"/>
          <p:cNvSpPr>
            <a:spLocks noGrp="1"/>
          </p:cNvSpPr>
          <p:nvPr>
            <p:ph type="sldNum" sz="quarter" idx="5"/>
          </p:nvPr>
        </p:nvSpPr>
        <p:spPr/>
        <p:txBody>
          <a:bodyPr/>
          <a:lstStyle/>
          <a:p>
            <a:fld id="{71767062-FE3F-4DCA-944B-8248E8533D3E}" type="slidenum">
              <a:rPr lang="zh-CN" altLang="en-US" smtClean="0"/>
              <a:t>13</a:t>
            </a:fld>
            <a:endParaRPr lang="zh-CN" altLang="en-US"/>
          </a:p>
        </p:txBody>
      </p:sp>
    </p:spTree>
    <p:extLst>
      <p:ext uri="{BB962C8B-B14F-4D97-AF65-F5344CB8AC3E}">
        <p14:creationId xmlns:p14="http://schemas.microsoft.com/office/powerpoint/2010/main" val="148086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一种做 </a:t>
            </a:r>
            <a:r>
              <a:rPr lang="en-US" altLang="zh-CN" b="0" i="0" dirty="0">
                <a:solidFill>
                  <a:srgbClr val="121212"/>
                </a:solidFill>
                <a:effectLst/>
                <a:latin typeface="-apple-system"/>
              </a:rPr>
              <a:t>backend </a:t>
            </a:r>
            <a:r>
              <a:rPr lang="zh-CN" altLang="en-US" b="0" i="0" dirty="0">
                <a:solidFill>
                  <a:srgbClr val="121212"/>
                </a:solidFill>
                <a:effectLst/>
                <a:latin typeface="-apple-system"/>
              </a:rPr>
              <a:t>优化的方法是将 </a:t>
            </a:r>
            <a:r>
              <a:rPr lang="en-US" altLang="zh-CN" b="0" i="0" dirty="0">
                <a:solidFill>
                  <a:srgbClr val="121212"/>
                </a:solidFill>
                <a:effectLst/>
                <a:latin typeface="-apple-system"/>
              </a:rPr>
              <a:t>low-level IR </a:t>
            </a:r>
            <a:r>
              <a:rPr lang="zh-CN" altLang="en-US" b="0" i="0" dirty="0">
                <a:solidFill>
                  <a:srgbClr val="121212"/>
                </a:solidFill>
                <a:effectLst/>
                <a:latin typeface="-apple-system"/>
              </a:rPr>
              <a:t>转化为 </a:t>
            </a:r>
            <a:r>
              <a:rPr lang="en-US" altLang="zh-CN" b="0" i="0" dirty="0">
                <a:solidFill>
                  <a:srgbClr val="121212"/>
                </a:solidFill>
                <a:effectLst/>
                <a:latin typeface="-apple-system"/>
              </a:rPr>
              <a:t>LLVM IR</a:t>
            </a:r>
            <a:r>
              <a:rPr lang="zh-CN" altLang="en-US" b="0" i="0" dirty="0">
                <a:solidFill>
                  <a:srgbClr val="121212"/>
                </a:solidFill>
                <a:effectLst/>
                <a:latin typeface="-apple-system"/>
              </a:rPr>
              <a:t>，然后复用 </a:t>
            </a:r>
            <a:r>
              <a:rPr lang="en-US" altLang="zh-CN" b="0" i="0" dirty="0">
                <a:solidFill>
                  <a:srgbClr val="121212"/>
                </a:solidFill>
                <a:effectLst/>
                <a:latin typeface="-apple-system"/>
              </a:rPr>
              <a:t>LLVM </a:t>
            </a:r>
            <a:r>
              <a:rPr lang="zh-CN" altLang="en-US" b="0" i="0" dirty="0">
                <a:solidFill>
                  <a:srgbClr val="121212"/>
                </a:solidFill>
                <a:effectLst/>
                <a:latin typeface="-apple-system"/>
              </a:rPr>
              <a:t>的工具来生成高效 </a:t>
            </a:r>
            <a:r>
              <a:rPr lang="en-US" altLang="zh-CN" b="0" i="0" dirty="0">
                <a:solidFill>
                  <a:srgbClr val="121212"/>
                </a:solidFill>
                <a:effectLst/>
                <a:latin typeface="-apple-system"/>
              </a:rPr>
              <a:t>CPU/GPU </a:t>
            </a:r>
            <a:r>
              <a:rPr lang="zh-CN" altLang="en-US" b="0" i="0" dirty="0">
                <a:solidFill>
                  <a:srgbClr val="121212"/>
                </a:solidFill>
                <a:effectLst/>
                <a:latin typeface="-apple-system"/>
              </a:rPr>
              <a:t>代码。另一种方法是通过领域知识来设计 </a:t>
            </a:r>
            <a:r>
              <a:rPr lang="en-US" altLang="zh-CN" b="0" i="0" dirty="0">
                <a:solidFill>
                  <a:srgbClr val="121212"/>
                </a:solidFill>
                <a:effectLst/>
                <a:latin typeface="-apple-system"/>
              </a:rPr>
              <a:t>customized </a:t>
            </a:r>
            <a:r>
              <a:rPr lang="zh-CN" altLang="en-US" b="0" i="0" dirty="0">
                <a:solidFill>
                  <a:srgbClr val="121212"/>
                </a:solidFill>
                <a:effectLst/>
                <a:latin typeface="-apple-system"/>
              </a:rPr>
              <a:t>的优化，往往这种方法能更高效地利用 </a:t>
            </a:r>
            <a:r>
              <a:rPr lang="en-US" altLang="zh-CN" b="0" i="0" dirty="0">
                <a:solidFill>
                  <a:srgbClr val="121212"/>
                </a:solidFill>
                <a:effectLst/>
                <a:latin typeface="-apple-system"/>
              </a:rPr>
              <a:t>hardware</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1" i="0" dirty="0">
                <a:solidFill>
                  <a:srgbClr val="121212"/>
                </a:solidFill>
                <a:effectLst/>
                <a:latin typeface="-apple-system"/>
              </a:rPr>
              <a:t>Memory latency hiding.</a:t>
            </a:r>
            <a:r>
              <a:rPr lang="en-US" altLang="zh-CN" b="0" i="0" dirty="0">
                <a:solidFill>
                  <a:srgbClr val="121212"/>
                </a:solidFill>
                <a:effectLst/>
                <a:latin typeface="-apple-system"/>
              </a:rPr>
              <a:t> </a:t>
            </a:r>
            <a:r>
              <a:rPr lang="zh-CN" altLang="en-US" b="0" i="0" dirty="0">
                <a:solidFill>
                  <a:srgbClr val="121212"/>
                </a:solidFill>
                <a:effectLst/>
                <a:latin typeface="-apple-system"/>
              </a:rPr>
              <a:t>主要通过重排执行的 </a:t>
            </a:r>
            <a:r>
              <a:rPr lang="en-US" altLang="zh-CN" b="0" i="0" dirty="0">
                <a:solidFill>
                  <a:srgbClr val="121212"/>
                </a:solidFill>
                <a:effectLst/>
                <a:latin typeface="-apple-system"/>
              </a:rPr>
              <a:t>pipeline </a:t>
            </a:r>
            <a:r>
              <a:rPr lang="zh-CN" altLang="en-US" b="0" i="0" dirty="0">
                <a:solidFill>
                  <a:srgbClr val="121212"/>
                </a:solidFill>
                <a:effectLst/>
                <a:latin typeface="-apple-system"/>
              </a:rPr>
              <a:t>来实现。可以自然地通过硬件来实现</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1" i="0" dirty="0">
                <a:solidFill>
                  <a:srgbClr val="121212"/>
                </a:solidFill>
                <a:effectLst/>
                <a:latin typeface="-apple-system"/>
              </a:rPr>
              <a:t>Loop oriented optimizations. </a:t>
            </a:r>
            <a:r>
              <a:rPr lang="zh-CN" altLang="en-US" b="0" i="0" dirty="0">
                <a:solidFill>
                  <a:srgbClr val="121212"/>
                </a:solidFill>
                <a:effectLst/>
                <a:latin typeface="-apple-system"/>
              </a:rPr>
              <a:t>包括 </a:t>
            </a:r>
            <a:r>
              <a:rPr lang="en-US" altLang="zh-CN" b="0" i="0" dirty="0">
                <a:solidFill>
                  <a:srgbClr val="121212"/>
                </a:solidFill>
                <a:effectLst/>
                <a:latin typeface="-apple-system"/>
              </a:rPr>
              <a:t>loop fusion</a:t>
            </a:r>
            <a:r>
              <a:rPr lang="zh-CN" altLang="en-US" b="0" i="0" dirty="0">
                <a:solidFill>
                  <a:srgbClr val="121212"/>
                </a:solidFill>
                <a:effectLst/>
                <a:latin typeface="-apple-system"/>
              </a:rPr>
              <a:t>，</a:t>
            </a:r>
            <a:r>
              <a:rPr lang="en-US" altLang="zh-CN" b="0" i="0" dirty="0">
                <a:solidFill>
                  <a:srgbClr val="121212"/>
                </a:solidFill>
                <a:effectLst/>
                <a:latin typeface="-apple-system"/>
              </a:rPr>
              <a:t>sliding windows</a:t>
            </a:r>
            <a:r>
              <a:rPr lang="zh-CN" altLang="en-US" b="0" i="0" dirty="0">
                <a:solidFill>
                  <a:srgbClr val="121212"/>
                </a:solidFill>
                <a:effectLst/>
                <a:latin typeface="-apple-system"/>
              </a:rPr>
              <a:t>，</a:t>
            </a:r>
            <a:r>
              <a:rPr lang="en-US" altLang="zh-CN" b="0" i="0" dirty="0">
                <a:solidFill>
                  <a:srgbClr val="121212"/>
                </a:solidFill>
                <a:effectLst/>
                <a:latin typeface="-apple-system"/>
              </a:rPr>
              <a:t>tiling</a:t>
            </a:r>
            <a:r>
              <a:rPr lang="zh-CN" altLang="en-US" b="0" i="0" dirty="0">
                <a:solidFill>
                  <a:srgbClr val="121212"/>
                </a:solidFill>
                <a:effectLst/>
                <a:latin typeface="-apple-system"/>
              </a:rPr>
              <a:t>，</a:t>
            </a:r>
            <a:r>
              <a:rPr lang="en-US" altLang="zh-CN" b="0" i="0" dirty="0">
                <a:solidFill>
                  <a:srgbClr val="121212"/>
                </a:solidFill>
                <a:effectLst/>
                <a:latin typeface="-apple-system"/>
              </a:rPr>
              <a:t>loop reordering</a:t>
            </a:r>
            <a:r>
              <a:rPr lang="zh-CN" altLang="en-US" b="0" i="0" dirty="0">
                <a:solidFill>
                  <a:srgbClr val="121212"/>
                </a:solidFill>
                <a:effectLst/>
                <a:latin typeface="-apple-system"/>
              </a:rPr>
              <a:t>，</a:t>
            </a:r>
            <a:r>
              <a:rPr lang="en-US" altLang="zh-CN" b="0" i="0" dirty="0">
                <a:solidFill>
                  <a:srgbClr val="121212"/>
                </a:solidFill>
                <a:effectLst/>
                <a:latin typeface="-apple-system"/>
              </a:rPr>
              <a:t>loop unrolling</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pPr marL="0" indent="0">
              <a:buNone/>
            </a:pPr>
            <a:r>
              <a:rPr lang="en-US" altLang="zh-CN" b="0" i="0" dirty="0">
                <a:solidFill>
                  <a:srgbClr val="121212"/>
                </a:solidFill>
                <a:effectLst/>
                <a:latin typeface="-apple-system"/>
              </a:rPr>
              <a:t>Parameterization:</a:t>
            </a:r>
          </a:p>
          <a:p>
            <a:pPr marL="0" indent="0">
              <a:buNone/>
            </a:pPr>
            <a:r>
              <a:rPr lang="en-US" altLang="zh-CN" b="0" i="0" dirty="0">
                <a:solidFill>
                  <a:srgbClr val="121212"/>
                </a:solidFill>
                <a:effectLst/>
                <a:latin typeface="-apple-system"/>
              </a:rPr>
              <a:t>Data and target: data </a:t>
            </a:r>
            <a:r>
              <a:rPr lang="zh-CN" altLang="en-US" b="0" i="0" dirty="0">
                <a:solidFill>
                  <a:srgbClr val="121212"/>
                </a:solidFill>
                <a:effectLst/>
                <a:latin typeface="-apple-system"/>
              </a:rPr>
              <a:t>参数描述了 </a:t>
            </a:r>
            <a:r>
              <a:rPr lang="en-US" altLang="zh-CN" b="0" i="0" dirty="0">
                <a:solidFill>
                  <a:srgbClr val="121212"/>
                </a:solidFill>
                <a:effectLst/>
                <a:latin typeface="-apple-system"/>
              </a:rPr>
              <a:t>data </a:t>
            </a:r>
            <a:r>
              <a:rPr lang="zh-CN" altLang="en-US" b="0" i="0" dirty="0">
                <a:solidFill>
                  <a:srgbClr val="121212"/>
                </a:solidFill>
                <a:effectLst/>
                <a:latin typeface="-apple-system"/>
              </a:rPr>
              <a:t>的一些 </a:t>
            </a:r>
            <a:r>
              <a:rPr lang="en-US" altLang="zh-CN" b="0" i="0" dirty="0">
                <a:solidFill>
                  <a:srgbClr val="121212"/>
                </a:solidFill>
                <a:effectLst/>
                <a:latin typeface="-apple-system"/>
              </a:rPr>
              <a:t>specification</a:t>
            </a:r>
            <a:r>
              <a:rPr lang="zh-CN" altLang="en-US" b="0" i="0" dirty="0">
                <a:solidFill>
                  <a:srgbClr val="121212"/>
                </a:solidFill>
                <a:effectLst/>
                <a:latin typeface="-apple-system"/>
              </a:rPr>
              <a:t>，例如 </a:t>
            </a:r>
            <a:r>
              <a:rPr lang="en-US" altLang="zh-CN" b="0" i="0" dirty="0">
                <a:solidFill>
                  <a:srgbClr val="121212"/>
                </a:solidFill>
                <a:effectLst/>
                <a:latin typeface="-apple-system"/>
              </a:rPr>
              <a:t>input shapes</a:t>
            </a:r>
            <a:r>
              <a:rPr lang="zh-CN" altLang="en-US" b="0" i="0" dirty="0">
                <a:solidFill>
                  <a:srgbClr val="121212"/>
                </a:solidFill>
                <a:effectLst/>
                <a:latin typeface="-apple-system"/>
              </a:rPr>
              <a:t>。</a:t>
            </a:r>
            <a:r>
              <a:rPr lang="en-US" altLang="zh-CN" b="0" i="0" dirty="0">
                <a:solidFill>
                  <a:srgbClr val="121212"/>
                </a:solidFill>
                <a:effectLst/>
                <a:latin typeface="-apple-system"/>
              </a:rPr>
              <a:t>target </a:t>
            </a:r>
            <a:r>
              <a:rPr lang="zh-CN" altLang="en-US" b="0" i="0" dirty="0">
                <a:solidFill>
                  <a:srgbClr val="121212"/>
                </a:solidFill>
                <a:effectLst/>
                <a:latin typeface="-apple-system"/>
              </a:rPr>
              <a:t>参数描述了硬件的特性和限制，这些信息需要在优化 </a:t>
            </a:r>
            <a:r>
              <a:rPr lang="en-US" altLang="zh-CN" b="0" i="0" dirty="0">
                <a:solidFill>
                  <a:srgbClr val="121212"/>
                </a:solidFill>
                <a:effectLst/>
                <a:latin typeface="-apple-system"/>
              </a:rPr>
              <a:t>scheduling </a:t>
            </a:r>
            <a:r>
              <a:rPr lang="zh-CN" altLang="en-US" b="0" i="0" dirty="0">
                <a:solidFill>
                  <a:srgbClr val="121212"/>
                </a:solidFill>
                <a:effectLst/>
                <a:latin typeface="-apple-system"/>
              </a:rPr>
              <a:t>和代码生成时被考虑。例如，对 </a:t>
            </a:r>
            <a:r>
              <a:rPr lang="en-US" altLang="zh-CN" b="0" i="0" dirty="0">
                <a:solidFill>
                  <a:srgbClr val="121212"/>
                </a:solidFill>
                <a:effectLst/>
                <a:latin typeface="-apple-system"/>
              </a:rPr>
              <a:t>GPU target</a:t>
            </a:r>
            <a:r>
              <a:rPr lang="zh-CN" altLang="en-US" b="0" i="0" dirty="0">
                <a:solidFill>
                  <a:srgbClr val="121212"/>
                </a:solidFill>
                <a:effectLst/>
                <a:latin typeface="-apple-system"/>
              </a:rPr>
              <a:t>，硬件参数例如 </a:t>
            </a:r>
            <a:r>
              <a:rPr lang="en-US" altLang="zh-CN" b="0" i="0" dirty="0">
                <a:solidFill>
                  <a:srgbClr val="121212"/>
                </a:solidFill>
                <a:effectLst/>
                <a:latin typeface="-apple-system"/>
              </a:rPr>
              <a:t>shared memory size </a:t>
            </a:r>
            <a:r>
              <a:rPr lang="zh-CN" altLang="en-US" b="0" i="0" dirty="0">
                <a:solidFill>
                  <a:srgbClr val="121212"/>
                </a:solidFill>
                <a:effectLst/>
                <a:latin typeface="-apple-system"/>
              </a:rPr>
              <a:t>和 </a:t>
            </a:r>
            <a:r>
              <a:rPr lang="en-US" altLang="zh-CN" b="0" i="0" dirty="0">
                <a:solidFill>
                  <a:srgbClr val="121212"/>
                </a:solidFill>
                <a:effectLst/>
                <a:latin typeface="-apple-system"/>
              </a:rPr>
              <a:t>register size </a:t>
            </a:r>
            <a:r>
              <a:rPr lang="zh-CN" altLang="en-US" b="0" i="0" dirty="0">
                <a:solidFill>
                  <a:srgbClr val="121212"/>
                </a:solidFill>
                <a:effectLst/>
                <a:latin typeface="-apple-system"/>
              </a:rPr>
              <a:t>需要被指定。</a:t>
            </a:r>
            <a:endParaRPr lang="en-US" altLang="zh-CN" b="0" i="0" dirty="0">
              <a:solidFill>
                <a:srgbClr val="121212"/>
              </a:solidFill>
              <a:effectLst/>
              <a:latin typeface="-apple-system"/>
            </a:endParaRPr>
          </a:p>
          <a:p>
            <a:pPr marL="0" indent="0">
              <a:buNone/>
            </a:pPr>
            <a:r>
              <a:rPr lang="en-US" altLang="zh-CN" b="0" i="0" dirty="0">
                <a:solidFill>
                  <a:srgbClr val="121212"/>
                </a:solidFill>
                <a:effectLst/>
                <a:latin typeface="-apple-system"/>
              </a:rPr>
              <a:t>Optimization options: </a:t>
            </a:r>
            <a:r>
              <a:rPr lang="zh-CN" altLang="en-US" b="0" i="0" dirty="0">
                <a:solidFill>
                  <a:srgbClr val="121212"/>
                </a:solidFill>
                <a:effectLst/>
                <a:latin typeface="-apple-system"/>
              </a:rPr>
              <a:t>优化选项包括 </a:t>
            </a:r>
            <a:r>
              <a:rPr lang="en-US" altLang="zh-CN" b="0" i="0" dirty="0">
                <a:solidFill>
                  <a:srgbClr val="121212"/>
                </a:solidFill>
                <a:effectLst/>
                <a:latin typeface="-apple-system"/>
              </a:rPr>
              <a:t>optimization scheduling </a:t>
            </a:r>
            <a:r>
              <a:rPr lang="zh-CN" altLang="en-US" b="0" i="0" dirty="0">
                <a:solidFill>
                  <a:srgbClr val="121212"/>
                </a:solidFill>
                <a:effectLst/>
                <a:latin typeface="-apple-system"/>
              </a:rPr>
              <a:t>和与之相关的参数，例如 </a:t>
            </a:r>
            <a:r>
              <a:rPr lang="en-US" altLang="zh-CN" b="0" i="0" dirty="0">
                <a:solidFill>
                  <a:srgbClr val="121212"/>
                </a:solidFill>
                <a:effectLst/>
                <a:latin typeface="-apple-system"/>
              </a:rPr>
              <a:t>loop oriented optimization </a:t>
            </a:r>
            <a:r>
              <a:rPr lang="zh-CN" altLang="en-US" b="0" i="0" dirty="0">
                <a:solidFill>
                  <a:srgbClr val="121212"/>
                </a:solidFill>
                <a:effectLst/>
                <a:latin typeface="-apple-system"/>
              </a:rPr>
              <a:t>和 </a:t>
            </a:r>
            <a:r>
              <a:rPr lang="en-US" altLang="zh-CN" b="0" i="0" dirty="0">
                <a:solidFill>
                  <a:srgbClr val="121212"/>
                </a:solidFill>
                <a:effectLst/>
                <a:latin typeface="-apple-system"/>
              </a:rPr>
              <a:t>tile size</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marL="0" indent="0">
              <a:buNone/>
            </a:pPr>
            <a:endParaRPr lang="en-US" altLang="zh-CN" b="0" i="0" dirty="0">
              <a:solidFill>
                <a:srgbClr val="121212"/>
              </a:solidFill>
              <a:effectLst/>
              <a:latin typeface="-apple-system"/>
            </a:endParaRPr>
          </a:p>
          <a:p>
            <a:pPr marL="0" indent="0">
              <a:buNone/>
            </a:pPr>
            <a:r>
              <a:rPr lang="en-US" altLang="zh-CN" b="0" i="0" dirty="0">
                <a:solidFill>
                  <a:srgbClr val="121212"/>
                </a:solidFill>
                <a:effectLst/>
                <a:latin typeface="-apple-system"/>
              </a:rPr>
              <a:t>Searching Technique</a:t>
            </a:r>
            <a:r>
              <a:rPr lang="zh-CN" altLang="en-US" b="0" i="0" dirty="0">
                <a:solidFill>
                  <a:srgbClr val="121212"/>
                </a:solidFill>
                <a:effectLst/>
                <a:latin typeface="-apple-system"/>
              </a:rPr>
              <a:t>：随机初始化设置、基因算法、模拟退火算法、强化学习（</a:t>
            </a:r>
            <a:r>
              <a:rPr lang="en-US" altLang="zh-CN" b="0" i="0" dirty="0">
                <a:solidFill>
                  <a:srgbClr val="121212"/>
                </a:solidFill>
                <a:effectLst/>
                <a:latin typeface="-apple-system"/>
              </a:rPr>
              <a:t>Chameleon </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marL="0" indent="0">
              <a:buNone/>
            </a:pPr>
            <a:endParaRPr lang="en-US" altLang="zh-CN" b="0" i="0" dirty="0">
              <a:solidFill>
                <a:srgbClr val="121212"/>
              </a:solidFill>
              <a:effectLst/>
              <a:latin typeface="-apple-system"/>
            </a:endParaRPr>
          </a:p>
          <a:p>
            <a:pPr marL="0" indent="0">
              <a:buNone/>
            </a:pPr>
            <a:r>
              <a:rPr lang="en-US" altLang="zh-CN" b="1" i="0" dirty="0">
                <a:solidFill>
                  <a:srgbClr val="121212"/>
                </a:solidFill>
                <a:effectLst/>
                <a:latin typeface="-apple-system"/>
              </a:rPr>
              <a:t>Acceleration</a:t>
            </a:r>
            <a:r>
              <a:rPr lang="zh-CN" altLang="en-US" b="1" i="0" dirty="0">
                <a:solidFill>
                  <a:srgbClr val="121212"/>
                </a:solidFill>
                <a:effectLst/>
                <a:latin typeface="-apple-system"/>
              </a:rPr>
              <a:t>：</a:t>
            </a:r>
            <a:r>
              <a:rPr lang="en-US" altLang="zh-CN" b="0" i="0" dirty="0">
                <a:solidFill>
                  <a:srgbClr val="121212"/>
                </a:solidFill>
                <a:effectLst/>
                <a:latin typeface="-apple-system"/>
              </a:rPr>
              <a:t>(1) Parallelization. </a:t>
            </a:r>
            <a:r>
              <a:rPr lang="zh-CN" altLang="en-US" b="0" i="0" dirty="0">
                <a:solidFill>
                  <a:srgbClr val="121212"/>
                </a:solidFill>
                <a:effectLst/>
                <a:latin typeface="-apple-system"/>
              </a:rPr>
              <a:t>一种加速 </a:t>
            </a:r>
            <a:r>
              <a:rPr lang="en-US" altLang="zh-CN" b="0" i="0" dirty="0">
                <a:solidFill>
                  <a:srgbClr val="121212"/>
                </a:solidFill>
                <a:effectLst/>
                <a:latin typeface="-apple-system"/>
              </a:rPr>
              <a:t>auto-tuning </a:t>
            </a:r>
            <a:r>
              <a:rPr lang="zh-CN" altLang="en-US" b="0" i="0" dirty="0">
                <a:solidFill>
                  <a:srgbClr val="121212"/>
                </a:solidFill>
                <a:effectLst/>
                <a:latin typeface="-apple-system"/>
              </a:rPr>
              <a:t>的方式就是并行。</a:t>
            </a:r>
            <a:r>
              <a:rPr lang="en-US" altLang="zh-CN" b="0" i="0" dirty="0">
                <a:solidFill>
                  <a:srgbClr val="121212"/>
                </a:solidFill>
                <a:effectLst/>
                <a:latin typeface="-apple-system"/>
              </a:rPr>
              <a:t>TC </a:t>
            </a:r>
            <a:r>
              <a:rPr lang="zh-CN" altLang="en-US" b="0" i="0" dirty="0">
                <a:solidFill>
                  <a:srgbClr val="121212"/>
                </a:solidFill>
                <a:effectLst/>
                <a:latin typeface="-apple-system"/>
              </a:rPr>
              <a:t>提出了一种多线程、多 </a:t>
            </a:r>
            <a:r>
              <a:rPr lang="en-US" altLang="zh-CN" b="0" i="0" dirty="0">
                <a:solidFill>
                  <a:srgbClr val="121212"/>
                </a:solidFill>
                <a:effectLst/>
                <a:latin typeface="-apple-system"/>
              </a:rPr>
              <a:t>GPU </a:t>
            </a:r>
            <a:r>
              <a:rPr lang="zh-CN" altLang="en-US" b="0" i="0" dirty="0">
                <a:solidFill>
                  <a:srgbClr val="121212"/>
                </a:solidFill>
                <a:effectLst/>
                <a:latin typeface="-apple-system"/>
              </a:rPr>
              <a:t>的遗传算法。相似地，</a:t>
            </a:r>
            <a:r>
              <a:rPr lang="en-US" altLang="zh-CN" b="0" i="0" dirty="0">
                <a:solidFill>
                  <a:srgbClr val="121212"/>
                </a:solidFill>
                <a:effectLst/>
                <a:latin typeface="-apple-system"/>
              </a:rPr>
              <a:t>TVM </a:t>
            </a:r>
            <a:r>
              <a:rPr lang="zh-CN" altLang="en-US" b="0" i="0" dirty="0">
                <a:solidFill>
                  <a:srgbClr val="121212"/>
                </a:solidFill>
                <a:effectLst/>
                <a:latin typeface="-apple-system"/>
              </a:rPr>
              <a:t>支持交叉编译和 </a:t>
            </a:r>
            <a:r>
              <a:rPr lang="en-US" altLang="zh-CN" b="0" i="0" dirty="0">
                <a:solidFill>
                  <a:srgbClr val="121212"/>
                </a:solidFill>
                <a:effectLst/>
                <a:latin typeface="-apple-system"/>
              </a:rPr>
              <a:t>RPC</a:t>
            </a:r>
            <a:r>
              <a:rPr lang="zh-CN" altLang="en-US" b="0" i="0" dirty="0">
                <a:solidFill>
                  <a:srgbClr val="121212"/>
                </a:solidFill>
                <a:effectLst/>
                <a:latin typeface="-apple-system"/>
              </a:rPr>
              <a:t>，使得用户可以在本地机器上编译，在多个 </a:t>
            </a:r>
            <a:r>
              <a:rPr lang="en-US" altLang="zh-CN" b="0" i="0" dirty="0">
                <a:solidFill>
                  <a:srgbClr val="121212"/>
                </a:solidFill>
                <a:effectLst/>
                <a:latin typeface="-apple-system"/>
              </a:rPr>
              <a:t>targets </a:t>
            </a:r>
            <a:r>
              <a:rPr lang="zh-CN" altLang="en-US" b="0" i="0" dirty="0">
                <a:solidFill>
                  <a:srgbClr val="121212"/>
                </a:solidFill>
                <a:effectLst/>
                <a:latin typeface="-apple-system"/>
              </a:rPr>
              <a:t>上跑不同的 </a:t>
            </a:r>
            <a:r>
              <a:rPr lang="en-US" altLang="zh-CN" b="0" i="0" dirty="0">
                <a:solidFill>
                  <a:srgbClr val="121212"/>
                </a:solidFill>
                <a:effectLst/>
                <a:latin typeface="-apple-system"/>
              </a:rPr>
              <a:t>auto- tuning configurations</a:t>
            </a:r>
            <a:r>
              <a:rPr lang="zh-CN" altLang="en-US" b="0" i="0" dirty="0">
                <a:solidFill>
                  <a:srgbClr val="121212"/>
                </a:solidFill>
                <a:effectLst/>
                <a:latin typeface="-apple-system"/>
              </a:rPr>
              <a:t>。</a:t>
            </a:r>
            <a:r>
              <a:rPr lang="en-US" altLang="zh-CN" b="0" i="0" dirty="0">
                <a:solidFill>
                  <a:srgbClr val="121212"/>
                </a:solidFill>
                <a:effectLst/>
                <a:latin typeface="-apple-system"/>
              </a:rPr>
              <a:t>(2) Configuration reuse. </a:t>
            </a:r>
            <a:r>
              <a:rPr lang="zh-CN" altLang="en-US" b="0" i="0" dirty="0">
                <a:solidFill>
                  <a:srgbClr val="121212"/>
                </a:solidFill>
                <a:effectLst/>
                <a:latin typeface="-apple-system"/>
              </a:rPr>
              <a:t>另一个方式是通过复用之前的 </a:t>
            </a:r>
            <a:r>
              <a:rPr lang="en-US" altLang="zh-CN" b="0" i="0" dirty="0">
                <a:solidFill>
                  <a:srgbClr val="121212"/>
                </a:solidFill>
                <a:effectLst/>
                <a:latin typeface="-apple-system"/>
              </a:rPr>
              <a:t>auto-tuning </a:t>
            </a:r>
            <a:r>
              <a:rPr lang="zh-CN" altLang="en-US" b="0" i="0" dirty="0">
                <a:solidFill>
                  <a:srgbClr val="121212"/>
                </a:solidFill>
                <a:effectLst/>
                <a:latin typeface="-apple-system"/>
              </a:rPr>
              <a:t>结果来加速。</a:t>
            </a:r>
            <a:r>
              <a:rPr lang="en-US" altLang="zh-CN" b="0" i="0" dirty="0">
                <a:solidFill>
                  <a:srgbClr val="121212"/>
                </a:solidFill>
                <a:effectLst/>
                <a:latin typeface="-apple-system"/>
              </a:rPr>
              <a:t>TC </a:t>
            </a:r>
            <a:r>
              <a:rPr lang="zh-CN" altLang="en-US" b="0" i="0" dirty="0">
                <a:solidFill>
                  <a:srgbClr val="121212"/>
                </a:solidFill>
                <a:effectLst/>
                <a:latin typeface="-apple-system"/>
              </a:rPr>
              <a:t>将已知的最优代码以及相对应的 </a:t>
            </a:r>
            <a:r>
              <a:rPr lang="en-US" altLang="zh-CN" b="0" i="0" dirty="0">
                <a:solidFill>
                  <a:srgbClr val="121212"/>
                </a:solidFill>
                <a:effectLst/>
                <a:latin typeface="-apple-system"/>
              </a:rPr>
              <a:t>configuration </a:t>
            </a:r>
            <a:r>
              <a:rPr lang="zh-CN" altLang="en-US" b="0" i="0" dirty="0">
                <a:solidFill>
                  <a:srgbClr val="121212"/>
                </a:solidFill>
                <a:effectLst/>
                <a:latin typeface="-apple-system"/>
              </a:rPr>
              <a:t>储存在编译 </a:t>
            </a:r>
            <a:r>
              <a:rPr lang="en-US" altLang="zh-CN" b="0" i="0" dirty="0">
                <a:solidFill>
                  <a:srgbClr val="121212"/>
                </a:solidFill>
                <a:effectLst/>
                <a:latin typeface="-apple-system"/>
              </a:rPr>
              <a:t>cache </a:t>
            </a:r>
            <a:r>
              <a:rPr lang="zh-CN" altLang="en-US" b="0" i="0" dirty="0">
                <a:solidFill>
                  <a:srgbClr val="121212"/>
                </a:solidFill>
                <a:effectLst/>
                <a:latin typeface="-apple-system"/>
              </a:rPr>
              <a:t>里。相似的，</a:t>
            </a:r>
            <a:r>
              <a:rPr lang="en-US" altLang="zh-CN" b="0" i="0" dirty="0">
                <a:solidFill>
                  <a:srgbClr val="121212"/>
                </a:solidFill>
                <a:effectLst/>
                <a:latin typeface="-apple-system"/>
              </a:rPr>
              <a:t>TVM </a:t>
            </a:r>
            <a:r>
              <a:rPr lang="zh-CN" altLang="en-US" b="0" i="0" dirty="0">
                <a:solidFill>
                  <a:srgbClr val="121212"/>
                </a:solidFill>
                <a:effectLst/>
                <a:latin typeface="-apple-system"/>
              </a:rPr>
              <a:t>会产生一个 </a:t>
            </a:r>
            <a:r>
              <a:rPr lang="en-US" altLang="zh-CN" b="0" i="0" dirty="0">
                <a:solidFill>
                  <a:srgbClr val="121212"/>
                </a:solidFill>
                <a:effectLst/>
                <a:latin typeface="-apple-system"/>
              </a:rPr>
              <a:t>log </a:t>
            </a:r>
            <a:r>
              <a:rPr lang="zh-CN" altLang="en-US" b="0" i="0" dirty="0">
                <a:solidFill>
                  <a:srgbClr val="121212"/>
                </a:solidFill>
                <a:effectLst/>
                <a:latin typeface="-apple-system"/>
              </a:rPr>
              <a:t>文件，存着每个 </a:t>
            </a:r>
            <a:r>
              <a:rPr lang="en-US" altLang="zh-CN" b="0" i="0" dirty="0">
                <a:solidFill>
                  <a:srgbClr val="121212"/>
                </a:solidFill>
                <a:effectLst/>
                <a:latin typeface="-apple-system"/>
              </a:rPr>
              <a:t>scheduling </a:t>
            </a:r>
            <a:r>
              <a:rPr lang="zh-CN" altLang="en-US" b="0" i="0" dirty="0">
                <a:solidFill>
                  <a:srgbClr val="121212"/>
                </a:solidFill>
                <a:effectLst/>
                <a:latin typeface="-apple-system"/>
              </a:rPr>
              <a:t>到的算子的最优 </a:t>
            </a:r>
            <a:r>
              <a:rPr lang="en-US" altLang="zh-CN" b="0" i="0" dirty="0">
                <a:solidFill>
                  <a:srgbClr val="121212"/>
                </a:solidFill>
                <a:effectLst/>
                <a:latin typeface="-apple-system"/>
              </a:rPr>
              <a:t>configuration</a:t>
            </a:r>
            <a:r>
              <a:rPr lang="zh-CN" altLang="en-US" b="0" i="0" dirty="0">
                <a:solidFill>
                  <a:srgbClr val="121212"/>
                </a:solidFill>
                <a:effectLst/>
                <a:latin typeface="-apple-system"/>
              </a:rPr>
              <a:t>，然后在编译时查询 </a:t>
            </a:r>
            <a:r>
              <a:rPr lang="en-US" altLang="zh-CN" b="0" i="0" dirty="0">
                <a:solidFill>
                  <a:srgbClr val="121212"/>
                </a:solidFill>
                <a:effectLst/>
                <a:latin typeface="-apple-system"/>
              </a:rPr>
              <a:t>log </a:t>
            </a:r>
            <a:r>
              <a:rPr lang="zh-CN" altLang="en-US" b="0" i="0" dirty="0">
                <a:solidFill>
                  <a:srgbClr val="121212"/>
                </a:solidFill>
                <a:effectLst/>
                <a:latin typeface="-apple-system"/>
              </a:rPr>
              <a:t>文件。</a:t>
            </a:r>
            <a:endParaRPr lang="en-US" altLang="zh-CN" b="0" i="0" dirty="0">
              <a:solidFill>
                <a:srgbClr val="121212"/>
              </a:solidFill>
              <a:effectLst/>
              <a:latin typeface="-apple-system"/>
            </a:endParaRPr>
          </a:p>
          <a:p>
            <a:pPr marL="0" indent="0">
              <a:buNone/>
            </a:pPr>
            <a:endParaRPr lang="en-US" altLang="zh-CN" b="0" i="0" dirty="0">
              <a:solidFill>
                <a:srgbClr val="121212"/>
              </a:solidFill>
              <a:effectLst/>
              <a:latin typeface="-apple-system"/>
            </a:endParaRPr>
          </a:p>
          <a:p>
            <a:pPr marL="228600" indent="-228600">
              <a:buAutoNum type="arabicParenR"/>
            </a:pPr>
            <a:endParaRPr lang="zh-CN" altLang="en-US" dirty="0"/>
          </a:p>
        </p:txBody>
      </p:sp>
      <p:sp>
        <p:nvSpPr>
          <p:cNvPr id="4" name="灯片编号占位符 3"/>
          <p:cNvSpPr>
            <a:spLocks noGrp="1"/>
          </p:cNvSpPr>
          <p:nvPr>
            <p:ph type="sldNum" sz="quarter" idx="5"/>
          </p:nvPr>
        </p:nvSpPr>
        <p:spPr/>
        <p:txBody>
          <a:bodyPr/>
          <a:lstStyle/>
          <a:p>
            <a:fld id="{71767062-FE3F-4DCA-944B-8248E8533D3E}" type="slidenum">
              <a:rPr lang="zh-CN" altLang="en-US" smtClean="0"/>
              <a:t>14</a:t>
            </a:fld>
            <a:endParaRPr lang="zh-CN" altLang="en-US"/>
          </a:p>
        </p:txBody>
      </p:sp>
    </p:spTree>
    <p:extLst>
      <p:ext uri="{BB962C8B-B14F-4D97-AF65-F5344CB8AC3E}">
        <p14:creationId xmlns:p14="http://schemas.microsoft.com/office/powerpoint/2010/main" val="69212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提出了一个通用的编译器流程，并解释了硬件上深度神经网络编译器面临的挑战。</a:t>
            </a:r>
          </a:p>
          <a:p>
            <a:r>
              <a:rPr lang="zh-CN" altLang="en-US" dirty="0"/>
              <a:t>分析了现有编译器框架中使用的优化策略的差异。</a:t>
            </a:r>
          </a:p>
          <a:p>
            <a:r>
              <a:rPr lang="zh-CN" altLang="en-US" dirty="0"/>
              <a:t>以通用处理器（</a:t>
            </a:r>
            <a:r>
              <a:rPr lang="en-US" altLang="zh-CN" dirty="0"/>
              <a:t>GPP</a:t>
            </a:r>
            <a:r>
              <a:rPr lang="zh-CN" altLang="en-US" dirty="0"/>
              <a:t>）或常用神经网络上的专用加速器为目标，公平地、凭经验地评估这些编译器。 强调 </a:t>
            </a:r>
            <a:r>
              <a:rPr lang="en-US" altLang="zh-CN" dirty="0"/>
              <a:t>GPP </a:t>
            </a:r>
            <a:r>
              <a:rPr lang="zh-CN" altLang="en-US" dirty="0"/>
              <a:t>和定制加速器所实现的吞吐量之间的差异。</a:t>
            </a:r>
          </a:p>
          <a:p>
            <a:endParaRPr lang="zh-CN" altLang="en-US" dirty="0"/>
          </a:p>
        </p:txBody>
      </p:sp>
      <p:sp>
        <p:nvSpPr>
          <p:cNvPr id="4" name="灯片编号占位符 3"/>
          <p:cNvSpPr>
            <a:spLocks noGrp="1"/>
          </p:cNvSpPr>
          <p:nvPr>
            <p:ph type="sldNum" sz="quarter" idx="5"/>
          </p:nvPr>
        </p:nvSpPr>
        <p:spPr/>
        <p:txBody>
          <a:bodyPr/>
          <a:lstStyle/>
          <a:p>
            <a:fld id="{71767062-FE3F-4DCA-944B-8248E8533D3E}" type="slidenum">
              <a:rPr lang="zh-CN" altLang="en-US" smtClean="0"/>
              <a:t>2</a:t>
            </a:fld>
            <a:endParaRPr lang="zh-CN" altLang="en-US"/>
          </a:p>
        </p:txBody>
      </p:sp>
    </p:spTree>
    <p:extLst>
      <p:ext uri="{BB962C8B-B14F-4D97-AF65-F5344CB8AC3E}">
        <p14:creationId xmlns:p14="http://schemas.microsoft.com/office/powerpoint/2010/main" val="43009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IRs</a:t>
            </a:r>
            <a:r>
              <a:rPr lang="zh-CN" altLang="en-US" dirty="0"/>
              <a:t>：静态图需要确定输入和输出形状大小，动态图又不好掌控控制流。需要</a:t>
            </a:r>
            <a:r>
              <a:rPr lang="en-US" altLang="zh-CN" dirty="0"/>
              <a:t>DL</a:t>
            </a:r>
            <a:r>
              <a:rPr lang="zh-CN" altLang="en-US" dirty="0"/>
              <a:t>框架提前定义好算子，但一旦缺失，就会造成很严重的性能损失</a:t>
            </a:r>
            <a:endParaRPr lang="en-US" altLang="zh-CN" dirty="0"/>
          </a:p>
          <a:p>
            <a:endParaRPr lang="en-US" altLang="zh-CN" dirty="0"/>
          </a:p>
          <a:p>
            <a:r>
              <a:rPr lang="en-US" altLang="zh-CN" sz="1800" b="0" i="0" u="none" strike="noStrike" baseline="0" dirty="0">
                <a:latin typeface="NimbusRomNo9L-ReguItal"/>
              </a:rPr>
              <a:t>Scheduling Pipelines</a:t>
            </a:r>
            <a:r>
              <a:rPr lang="zh-CN" altLang="en-US" sz="1800" b="0" i="0" u="none" strike="noStrike" baseline="0" dirty="0">
                <a:latin typeface="NimbusRomNo9L-ReguItal"/>
              </a:rPr>
              <a:t>：给定算法的表达式，调度进程包含将计算描述映射到不同硬件平台的实现的规则。</a:t>
            </a:r>
          </a:p>
          <a:p>
            <a:r>
              <a:rPr lang="zh-CN" altLang="en-US" sz="1800" b="0" i="0" u="none" strike="noStrike" baseline="0" dirty="0">
                <a:latin typeface="NimbusRomNo9L-ReguItal"/>
              </a:rPr>
              <a:t>预优化库为线性代数提供各种可靠和快速的实现，但这些库缺乏跨运算符的优化，并且对于不同的数据大小、数据布局、运算符配置，每个操作的执行差异很大，内存层次结构和特定硬件功能。确定何时应计算函数、应将数据存储在何处以及应缓存多长时间，以及应配置重新计算和数据局部性之间的权衡之外，是调度进程面临的主要挑战。融合与平铺相结合是增强生产者</a:t>
            </a:r>
            <a:r>
              <a:rPr lang="en-US" altLang="zh-CN" sz="1800" b="0" i="0" u="none" strike="noStrike" baseline="0" dirty="0">
                <a:latin typeface="NimbusRomNo9L-ReguItal"/>
              </a:rPr>
              <a:t>-</a:t>
            </a:r>
            <a:r>
              <a:rPr lang="zh-CN" altLang="en-US" sz="1800" b="0" i="0" u="none" strike="noStrike" baseline="0" dirty="0">
                <a:latin typeface="NimbusRomNo9L-ReguItal"/>
              </a:rPr>
              <a:t>消费者局部性、充分利用并行性的最常见方法，但优化空间太大，无法探索。</a:t>
            </a:r>
          </a:p>
          <a:p>
            <a:endParaRPr lang="en-US" altLang="zh-CN" dirty="0"/>
          </a:p>
          <a:p>
            <a:r>
              <a:rPr lang="zh-CN" altLang="en-US" dirty="0"/>
              <a:t>自动调优的选择，</a:t>
            </a:r>
            <a:r>
              <a:rPr lang="en-US" altLang="zh-CN" dirty="0"/>
              <a:t>n!</a:t>
            </a:r>
          </a:p>
          <a:p>
            <a:endParaRPr lang="en-US" altLang="zh-CN" dirty="0"/>
          </a:p>
          <a:p>
            <a:r>
              <a:rPr lang="zh-CN" altLang="en-US" dirty="0"/>
              <a:t>后端负责发出优化实现的机器代码。一般来说，</a:t>
            </a:r>
            <a:r>
              <a:rPr lang="en-US" altLang="zh-CN" dirty="0"/>
              <a:t>IR</a:t>
            </a:r>
            <a:r>
              <a:rPr lang="zh-CN" altLang="en-US" dirty="0"/>
              <a:t>和进程被转换为</a:t>
            </a:r>
            <a:r>
              <a:rPr lang="en-US" altLang="zh-CN" dirty="0"/>
              <a:t>LLVM[24]</a:t>
            </a:r>
            <a:r>
              <a:rPr lang="zh-CN" altLang="en-US" dirty="0"/>
              <a:t>或</a:t>
            </a:r>
            <a:r>
              <a:rPr lang="en-US" altLang="zh-CN" dirty="0"/>
              <a:t>CUDA[25]/OpenCL[26]</a:t>
            </a:r>
            <a:r>
              <a:rPr lang="zh-CN" altLang="en-US" dirty="0"/>
              <a:t>源代码。不幸的是，当直接传递给</a:t>
            </a:r>
            <a:r>
              <a:rPr lang="en-US" altLang="zh-CN" dirty="0"/>
              <a:t>LLVM</a:t>
            </a:r>
            <a:r>
              <a:rPr lang="zh-CN" altLang="en-US" dirty="0"/>
              <a:t>时，实现的几种模式可能会生成糟糕的代码。此外，由于专用加速器的自定义指令集架构，自定义加速器的后端需要从头开始显式设计。在某些极端情况下，最终实现可能不针对个人</a:t>
            </a:r>
            <a:r>
              <a:rPr lang="en-US" altLang="zh-CN" dirty="0"/>
              <a:t>CPU </a:t>
            </a:r>
            <a:r>
              <a:rPr lang="zh-CN" altLang="en-US" dirty="0"/>
              <a:t>或 </a:t>
            </a:r>
            <a:r>
              <a:rPr lang="en-US" altLang="zh-CN" dirty="0"/>
              <a:t>GPU </a:t>
            </a:r>
            <a:r>
              <a:rPr lang="zh-CN" altLang="en-US" dirty="0"/>
              <a:t>内核，以及 </a:t>
            </a:r>
            <a:r>
              <a:rPr lang="en-US" altLang="zh-CN" dirty="0"/>
              <a:t>CPU/GPU </a:t>
            </a:r>
            <a:r>
              <a:rPr lang="zh-CN" altLang="en-US" dirty="0"/>
              <a:t>的混合执行</a:t>
            </a:r>
            <a:r>
              <a:rPr lang="en-US" altLang="zh-CN" dirty="0"/>
              <a:t>/FPGA/ASIC </a:t>
            </a:r>
            <a:r>
              <a:rPr lang="zh-CN" altLang="en-US" dirty="0"/>
              <a:t>平台带来了新的挑战。实现中的微小更改可能会影响内存管理，设备之间的通信，同步和优化选择。</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1767062-FE3F-4DCA-944B-8248E8533D3E}" type="slidenum">
              <a:rPr lang="zh-CN" altLang="en-US" smtClean="0"/>
              <a:t>3</a:t>
            </a:fld>
            <a:endParaRPr lang="zh-CN" altLang="en-US"/>
          </a:p>
        </p:txBody>
      </p:sp>
    </p:spTree>
    <p:extLst>
      <p:ext uri="{BB962C8B-B14F-4D97-AF65-F5344CB8AC3E}">
        <p14:creationId xmlns:p14="http://schemas.microsoft.com/office/powerpoint/2010/main" val="9621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DLVM </a:t>
            </a:r>
            <a:r>
              <a:rPr lang="zh-CN" altLang="en-US" dirty="0"/>
              <a:t>中的 </a:t>
            </a:r>
            <a:r>
              <a:rPr lang="en-US" altLang="zh-CN" dirty="0"/>
              <a:t>IR </a:t>
            </a:r>
            <a:r>
              <a:rPr lang="zh-CN" altLang="en-US" dirty="0"/>
              <a:t>是一种基于图形的模块化表示形式，具有一组抽象层次结构，包括模块、功能、基本模块和指令。具体而言，每个模块都包含类型定义和函数，每个函数都包含由基本块形成的控制流图，每个基本块都包含具有 </a:t>
            </a:r>
            <a:r>
              <a:rPr lang="en-US" altLang="zh-CN" dirty="0"/>
              <a:t>DAG </a:t>
            </a:r>
            <a:r>
              <a:rPr lang="zh-CN" altLang="en-US" dirty="0"/>
              <a:t>形式的数据依赖关系的指令。</a:t>
            </a:r>
            <a:r>
              <a:rPr lang="en-US" altLang="zh-CN" dirty="0"/>
              <a:t>DLVM </a:t>
            </a:r>
            <a:r>
              <a:rPr lang="zh-CN" altLang="en-US" dirty="0"/>
              <a:t>中的虚拟指令包括基本的细粒度数学运算符，可分为 </a:t>
            </a:r>
            <a:r>
              <a:rPr lang="en-US" altLang="zh-CN" dirty="0"/>
              <a:t>1</a:t>
            </a:r>
            <a:r>
              <a:rPr lang="zh-CN" altLang="en-US" dirty="0"/>
              <a:t>） 元素运算符，如 </a:t>
            </a:r>
            <a:r>
              <a:rPr lang="en-US" altLang="zh-CN" dirty="0"/>
              <a:t>add </a:t>
            </a:r>
            <a:r>
              <a:rPr lang="zh-CN" altLang="en-US" dirty="0"/>
              <a:t>和 </a:t>
            </a:r>
            <a:r>
              <a:rPr lang="en-US" altLang="zh-CN" dirty="0"/>
              <a:t>tanh </a:t>
            </a:r>
            <a:r>
              <a:rPr lang="zh-CN" altLang="en-US" dirty="0"/>
              <a:t>和 </a:t>
            </a:r>
            <a:r>
              <a:rPr lang="en-US" altLang="zh-CN" dirty="0"/>
              <a:t>2</a:t>
            </a:r>
            <a:r>
              <a:rPr lang="zh-CN" altLang="en-US" dirty="0"/>
              <a:t>）</a:t>
            </a:r>
          </a:p>
          <a:p>
            <a:r>
              <a:rPr lang="zh-CN" altLang="en-US" dirty="0"/>
              <a:t>复杂运算符，如点和卷积。</a:t>
            </a:r>
            <a:r>
              <a:rPr lang="en-US" altLang="zh-CN" dirty="0"/>
              <a:t>DLVM </a:t>
            </a:r>
            <a:r>
              <a:rPr lang="zh-CN" altLang="en-US" dirty="0"/>
              <a:t>中的优化步骤包括代数简化、线性代数融合、矩阵乘法重新排序和一些传统的编译器优化步骤。最终，</a:t>
            </a:r>
            <a:r>
              <a:rPr lang="en-US" altLang="zh-CN" dirty="0"/>
              <a:t>DLVM IR</a:t>
            </a:r>
            <a:r>
              <a:rPr lang="zh-CN" altLang="en-US" dirty="0"/>
              <a:t>存在于比用于代码生成的</a:t>
            </a:r>
            <a:r>
              <a:rPr lang="en-US" altLang="zh-CN" dirty="0"/>
              <a:t>BLAS</a:t>
            </a:r>
            <a:r>
              <a:rPr lang="zh-CN" altLang="en-US" dirty="0"/>
              <a:t>实现和</a:t>
            </a:r>
            <a:r>
              <a:rPr lang="en-US" altLang="zh-CN" dirty="0"/>
              <a:t>LLVM</a:t>
            </a:r>
            <a:r>
              <a:rPr lang="zh-CN" altLang="en-US" dirty="0"/>
              <a:t>计算内核更低的级别</a:t>
            </a:r>
          </a:p>
        </p:txBody>
      </p:sp>
      <p:sp>
        <p:nvSpPr>
          <p:cNvPr id="4" name="灯片编号占位符 3"/>
          <p:cNvSpPr>
            <a:spLocks noGrp="1"/>
          </p:cNvSpPr>
          <p:nvPr>
            <p:ph type="sldNum" sz="quarter" idx="5"/>
          </p:nvPr>
        </p:nvSpPr>
        <p:spPr/>
        <p:txBody>
          <a:bodyPr/>
          <a:lstStyle/>
          <a:p>
            <a:fld id="{71767062-FE3F-4DCA-944B-8248E8533D3E}" type="slidenum">
              <a:rPr lang="zh-CN" altLang="en-US" smtClean="0"/>
              <a:t>6</a:t>
            </a:fld>
            <a:endParaRPr lang="zh-CN" altLang="en-US"/>
          </a:p>
        </p:txBody>
      </p:sp>
    </p:spTree>
    <p:extLst>
      <p:ext uri="{BB962C8B-B14F-4D97-AF65-F5344CB8AC3E}">
        <p14:creationId xmlns:p14="http://schemas.microsoft.com/office/powerpoint/2010/main" val="117574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Ital"/>
              </a:rPr>
              <a:t>Overview of </a:t>
            </a:r>
            <a:r>
              <a:rPr lang="en-US" altLang="zh-CN" sz="1800" b="0" i="0" u="none" strike="noStrike" baseline="0" dirty="0" err="1">
                <a:latin typeface="NimbusRomNo9L-ReguItal"/>
              </a:rPr>
              <a:t>fpgaConvNet</a:t>
            </a:r>
            <a:r>
              <a:rPr lang="en-US" altLang="zh-CN" sz="1800" b="0" i="0" u="none" strike="noStrike" baseline="0" dirty="0">
                <a:latin typeface="NimbusRomNo9L-ReguItal"/>
              </a:rPr>
              <a:t>, </a:t>
            </a:r>
            <a:r>
              <a:rPr lang="en-US" altLang="zh-CN" sz="1800" b="0" i="0" u="none" strike="noStrike" baseline="0" dirty="0" err="1">
                <a:latin typeface="NimbusRomNo9L-ReguItal"/>
              </a:rPr>
              <a:t>DNNWeaver</a:t>
            </a:r>
            <a:r>
              <a:rPr lang="en-US" altLang="zh-CN" sz="1800" b="0" i="0" u="none" strike="noStrike" baseline="0" dirty="0">
                <a:latin typeface="NimbusRomNo9L-ReguItal"/>
              </a:rPr>
              <a:t>, DLA[18], </a:t>
            </a:r>
            <a:r>
              <a:rPr lang="en-US" altLang="zh-CN" sz="1800" b="0" i="0" u="none" strike="noStrike" baseline="0" dirty="0" err="1">
                <a:latin typeface="NimbusRomNo9L-ReguItal"/>
              </a:rPr>
              <a:t>xfDNN</a:t>
            </a:r>
            <a:r>
              <a:rPr lang="en-US" altLang="zh-CN" sz="1800" b="0" i="0" u="none" strike="noStrike" baseline="0" dirty="0">
                <a:latin typeface="NimbusRomNo9L-ReguItal"/>
              </a:rPr>
              <a:t>, and DNNVM</a:t>
            </a:r>
          </a:p>
          <a:p>
            <a:pPr algn="l"/>
            <a:r>
              <a:rPr lang="en-US" altLang="zh-CN" sz="1800" b="0" i="0" u="none" strike="noStrike" baseline="0" dirty="0">
                <a:latin typeface="NimbusRomNo9L-ReguItal"/>
              </a:rPr>
              <a:t>to map neural networks into 1) hardware blocks and 2) instructions executed on hardware</a:t>
            </a:r>
          </a:p>
        </p:txBody>
      </p:sp>
      <p:sp>
        <p:nvSpPr>
          <p:cNvPr id="4" name="灯片编号占位符 3"/>
          <p:cNvSpPr>
            <a:spLocks noGrp="1"/>
          </p:cNvSpPr>
          <p:nvPr>
            <p:ph type="sldNum" sz="quarter" idx="5"/>
          </p:nvPr>
        </p:nvSpPr>
        <p:spPr/>
        <p:txBody>
          <a:bodyPr/>
          <a:lstStyle/>
          <a:p>
            <a:fld id="{71767062-FE3F-4DCA-944B-8248E8533D3E}" type="slidenum">
              <a:rPr lang="zh-CN" altLang="en-US" smtClean="0"/>
              <a:t>7</a:t>
            </a:fld>
            <a:endParaRPr lang="zh-CN" altLang="en-US"/>
          </a:p>
        </p:txBody>
      </p:sp>
    </p:spTree>
    <p:extLst>
      <p:ext uri="{BB962C8B-B14F-4D97-AF65-F5344CB8AC3E}">
        <p14:creationId xmlns:p14="http://schemas.microsoft.com/office/powerpoint/2010/main" val="185868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剖析了现有深度学习编译器常用的设计架构，并对多级</a:t>
            </a:r>
            <a:r>
              <a:rPr lang="en-US" altLang="zh-CN" dirty="0"/>
              <a:t>IR</a:t>
            </a:r>
            <a:r>
              <a:rPr lang="zh-CN" altLang="en-US" dirty="0"/>
              <a:t>、前端优化等关键设计组件进行了详细分析（包括节点级、块级和数据流级优化）和后端优化（包括特定于硬件的优化、自动调整和优化的内核库）。</a:t>
            </a:r>
          </a:p>
          <a:p>
            <a:pPr marL="171450" indent="-171450">
              <a:buFont typeface="Arial" panose="020B0604020202020204" pitchFamily="34" charset="0"/>
              <a:buChar char="•"/>
            </a:pPr>
            <a:r>
              <a:rPr lang="zh-CN" altLang="en-US" dirty="0"/>
              <a:t>从各个方面提供了现有</a:t>
            </a:r>
            <a:r>
              <a:rPr lang="en-US" altLang="zh-CN" dirty="0"/>
              <a:t>DL</a:t>
            </a:r>
            <a:r>
              <a:rPr lang="zh-CN" altLang="en-US" dirty="0"/>
              <a:t>编译器的全面分类，这与本次调查中描述的关键组件相对应。本分类法的目标是为考虑其需求的从业者提供有关选择深度学习编译器的指南，并为研究人员提供深度学习编译器的全面总结。</a:t>
            </a:r>
            <a:endParaRPr lang="en-US" altLang="zh-CN" dirty="0"/>
          </a:p>
          <a:p>
            <a:pPr marL="171450" indent="-171450">
              <a:buFont typeface="Arial" panose="020B0604020202020204" pitchFamily="34" charset="0"/>
              <a:buChar char="•"/>
            </a:pPr>
            <a:r>
              <a:rPr lang="zh-CN" altLang="en-US" dirty="0"/>
              <a:t>我们提供了深度学习编译器在</a:t>
            </a:r>
            <a:r>
              <a:rPr lang="en-US" altLang="zh-CN" dirty="0"/>
              <a:t>CNN</a:t>
            </a:r>
            <a:r>
              <a:rPr lang="zh-CN" altLang="en-US" dirty="0"/>
              <a:t>模型上的定量性能比较，包括成熟的模型和轻量级模型。我们比较了端到端和每层（卷积层，因为它们主导推理时间）的性能，以显示优化的有效性。评估脚本和结果是开源的</a:t>
            </a:r>
            <a:r>
              <a:rPr lang="en-US" altLang="zh-CN" dirty="0"/>
              <a:t>1</a:t>
            </a:r>
            <a:r>
              <a:rPr lang="zh-CN" altLang="en-US" dirty="0"/>
              <a:t>，以供参考。</a:t>
            </a:r>
          </a:p>
          <a:p>
            <a:pPr marL="171450" indent="-171450">
              <a:buFont typeface="Arial" panose="020B0604020202020204" pitchFamily="34" charset="0"/>
              <a:buChar char="•"/>
            </a:pPr>
            <a:r>
              <a:rPr lang="zh-CN" altLang="en-US" dirty="0"/>
              <a:t>重点介绍了对深度学习编译器未来发展的几个见解，包括动态形状和预</a:t>
            </a:r>
            <a:r>
              <a:rPr lang="en-US" altLang="zh-CN" dirty="0"/>
              <a:t>/</a:t>
            </a:r>
            <a:r>
              <a:rPr lang="zh-CN" altLang="en-US" dirty="0"/>
              <a:t>后处理、高级自动调优、多面体模型、子图分区、量化、统一优化、可微分编程和隐私保护，希望推动</a:t>
            </a:r>
            <a:r>
              <a:rPr lang="en-US" altLang="zh-CN" dirty="0"/>
              <a:t>DL</a:t>
            </a:r>
            <a:r>
              <a:rPr lang="zh-CN" altLang="en-US" dirty="0"/>
              <a:t>编译器社区的研究</a:t>
            </a:r>
          </a:p>
        </p:txBody>
      </p:sp>
      <p:sp>
        <p:nvSpPr>
          <p:cNvPr id="4" name="灯片编号占位符 3"/>
          <p:cNvSpPr>
            <a:spLocks noGrp="1"/>
          </p:cNvSpPr>
          <p:nvPr>
            <p:ph type="sldNum" sz="quarter" idx="5"/>
          </p:nvPr>
        </p:nvSpPr>
        <p:spPr/>
        <p:txBody>
          <a:bodyPr/>
          <a:lstStyle/>
          <a:p>
            <a:fld id="{71767062-FE3F-4DCA-944B-8248E8533D3E}" type="slidenum">
              <a:rPr lang="zh-CN" altLang="en-US" smtClean="0"/>
              <a:t>9</a:t>
            </a:fld>
            <a:endParaRPr lang="zh-CN" altLang="en-US"/>
          </a:p>
        </p:txBody>
      </p:sp>
    </p:spTree>
    <p:extLst>
      <p:ext uri="{BB962C8B-B14F-4D97-AF65-F5344CB8AC3E}">
        <p14:creationId xmlns:p14="http://schemas.microsoft.com/office/powerpoint/2010/main" val="2368022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u="none" strike="noStrike" baseline="0" dirty="0">
                <a:latin typeface="LinLibertineT"/>
              </a:rPr>
              <a:t>背景：</a:t>
            </a:r>
            <a:endParaRPr lang="en-US" altLang="zh-CN" sz="1800" b="0" i="0" u="none" strike="noStrike" baseline="0" dirty="0">
              <a:latin typeface="LinLibertineT"/>
            </a:endParaRPr>
          </a:p>
          <a:p>
            <a:r>
              <a:rPr lang="en-US" altLang="zh-CN" sz="1800" b="0" i="0" u="none" strike="noStrike" baseline="0" dirty="0">
                <a:latin typeface="LinLibertineT"/>
              </a:rPr>
              <a:t>Deep learning framework</a:t>
            </a:r>
          </a:p>
          <a:p>
            <a:r>
              <a:rPr lang="en-US" altLang="zh-CN" sz="1800" b="0" i="0" u="none" strike="noStrike" baseline="0" dirty="0">
                <a:latin typeface="LinLibertineT"/>
              </a:rPr>
              <a:t>Deep learning hardware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latin typeface="LinLibertineT"/>
              </a:rPr>
              <a:t>Hardware-specific DL Code Generator</a:t>
            </a:r>
            <a:r>
              <a:rPr lang="zh-CN" altLang="en-US" sz="1800" b="0" i="0" u="none" strike="noStrike" baseline="0" dirty="0">
                <a:latin typeface="LinLibertineT"/>
              </a:rPr>
              <a:t>（上篇论文当中提到的</a:t>
            </a:r>
            <a:r>
              <a:rPr lang="en-US" altLang="zh-CN" sz="1800" kern="1200" dirty="0">
                <a:solidFill>
                  <a:srgbClr val="000000"/>
                </a:solidFill>
                <a:effectLst/>
                <a:latin typeface="Times New Roman" panose="02020603050405020304" pitchFamily="18" charset="0"/>
                <a:ea typeface="楷体" panose="02010609060101010101" pitchFamily="49" charset="-122"/>
                <a:cs typeface="+mn-cs"/>
              </a:rPr>
              <a:t>the FPGA-based specialized accelerators</a:t>
            </a:r>
            <a:r>
              <a:rPr lang="zh-CN" altLang="en-US" sz="1800" b="0" i="0" u="none" strike="noStrike" kern="1200" baseline="0" dirty="0">
                <a:solidFill>
                  <a:srgbClr val="000000"/>
                </a:solidFill>
                <a:effectLst/>
                <a:latin typeface="+mn-lt"/>
                <a:ea typeface="楷体" panose="02010609060101010101" pitchFamily="49" charset="-122"/>
                <a:cs typeface="+mn-cs"/>
              </a:rPr>
              <a:t>）</a:t>
            </a:r>
            <a:endParaRPr lang="en-US" altLang="zh-CN" sz="1800" b="0" i="0" u="none" strike="noStrike" baseline="0" dirty="0">
              <a:latin typeface="LinLibertineT"/>
            </a:endParaRPr>
          </a:p>
          <a:p>
            <a:endParaRPr lang="en-US" altLang="zh-CN" sz="1800" b="0" i="0" u="none" strike="noStrike" baseline="0" dirty="0">
              <a:latin typeface="LinLibertineT"/>
            </a:endParaRPr>
          </a:p>
          <a:p>
            <a:r>
              <a:rPr lang="zh-CN" altLang="en-US" sz="1800" b="0" i="0" u="none" strike="noStrike" baseline="0" dirty="0">
                <a:latin typeface="LinLibertineT"/>
              </a:rPr>
              <a:t>此页</a:t>
            </a:r>
            <a:r>
              <a:rPr lang="en-US" altLang="zh-CN" sz="1800" b="0" i="0" u="none" strike="noStrike" baseline="0" dirty="0">
                <a:latin typeface="LinLibertineT"/>
              </a:rPr>
              <a:t>PPT</a:t>
            </a:r>
            <a:r>
              <a:rPr lang="zh-CN" altLang="en-US" sz="1800" b="0" i="0" u="none" strike="noStrike" baseline="0" dirty="0">
                <a:latin typeface="LinLibertineT"/>
              </a:rPr>
              <a:t>讲的是：</a:t>
            </a:r>
            <a:endParaRPr lang="en-US" altLang="zh-CN" sz="1800" b="0" i="0" u="none" strike="noStrike" baseline="0" dirty="0">
              <a:latin typeface="LinLibertineT"/>
            </a:endParaRPr>
          </a:p>
          <a:p>
            <a:r>
              <a:rPr lang="en-US" altLang="zh-CN" sz="1800" b="0" i="0" u="none" strike="noStrike" baseline="0" dirty="0">
                <a:latin typeface="LinLibertineT"/>
              </a:rPr>
              <a:t>the DL hardware can be divided into the following categories</a:t>
            </a:r>
            <a:endParaRPr lang="zh-CN" altLang="en-US" dirty="0"/>
          </a:p>
        </p:txBody>
      </p:sp>
      <p:sp>
        <p:nvSpPr>
          <p:cNvPr id="4" name="灯片编号占位符 3"/>
          <p:cNvSpPr>
            <a:spLocks noGrp="1"/>
          </p:cNvSpPr>
          <p:nvPr>
            <p:ph type="sldNum" sz="quarter" idx="5"/>
          </p:nvPr>
        </p:nvSpPr>
        <p:spPr/>
        <p:txBody>
          <a:bodyPr/>
          <a:lstStyle/>
          <a:p>
            <a:fld id="{71767062-FE3F-4DCA-944B-8248E8533D3E}" type="slidenum">
              <a:rPr lang="zh-CN" altLang="en-US" smtClean="0"/>
              <a:t>10</a:t>
            </a:fld>
            <a:endParaRPr lang="zh-CN" altLang="en-US"/>
          </a:p>
        </p:txBody>
      </p:sp>
    </p:spTree>
    <p:extLst>
      <p:ext uri="{BB962C8B-B14F-4D97-AF65-F5344CB8AC3E}">
        <p14:creationId xmlns:p14="http://schemas.microsoft.com/office/powerpoint/2010/main" val="94151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121212"/>
                </a:solidFill>
                <a:effectLst/>
                <a:latin typeface="-apple-system"/>
              </a:rPr>
              <a:t>DAG-based IR. </a:t>
            </a:r>
            <a:r>
              <a:rPr lang="en-US" altLang="zh-CN" b="0" i="0" dirty="0">
                <a:solidFill>
                  <a:srgbClr val="121212"/>
                </a:solidFill>
                <a:effectLst/>
                <a:latin typeface="-apple-system"/>
              </a:rPr>
              <a:t>DAG-based IR </a:t>
            </a:r>
            <a:r>
              <a:rPr lang="zh-CN" altLang="en-US" b="0" i="0" dirty="0">
                <a:solidFill>
                  <a:srgbClr val="121212"/>
                </a:solidFill>
                <a:effectLst/>
                <a:latin typeface="-apple-system"/>
              </a:rPr>
              <a:t>是编译器建立一个计算图的最传统的一个方式，它将 </a:t>
            </a:r>
            <a:r>
              <a:rPr lang="en-US" altLang="zh-CN" b="0" i="0" dirty="0">
                <a:solidFill>
                  <a:srgbClr val="121212"/>
                </a:solidFill>
                <a:effectLst/>
                <a:latin typeface="-apple-system"/>
              </a:rPr>
              <a:t>nodes </a:t>
            </a:r>
            <a:r>
              <a:rPr lang="zh-CN" altLang="en-US" b="0" i="0" dirty="0">
                <a:solidFill>
                  <a:srgbClr val="121212"/>
                </a:solidFill>
                <a:effectLst/>
                <a:latin typeface="-apple-system"/>
              </a:rPr>
              <a:t>和 </a:t>
            </a:r>
            <a:r>
              <a:rPr lang="en-US" altLang="zh-CN" b="0" i="0" dirty="0">
                <a:solidFill>
                  <a:srgbClr val="121212"/>
                </a:solidFill>
                <a:effectLst/>
                <a:latin typeface="-apple-system"/>
              </a:rPr>
              <a:t>edges </a:t>
            </a:r>
            <a:r>
              <a:rPr lang="zh-CN" altLang="en-US" b="0" i="0" dirty="0">
                <a:solidFill>
                  <a:srgbClr val="121212"/>
                </a:solidFill>
                <a:effectLst/>
                <a:latin typeface="-apple-system"/>
              </a:rPr>
              <a:t>组织成一个有向无环图（</a:t>
            </a:r>
            <a:r>
              <a:rPr lang="en-US" altLang="zh-CN" b="0" i="0" dirty="0">
                <a:solidFill>
                  <a:srgbClr val="121212"/>
                </a:solidFill>
                <a:effectLst/>
                <a:latin typeface="-apple-system"/>
              </a:rPr>
              <a:t>DAG</a:t>
            </a:r>
            <a:r>
              <a:rPr lang="zh-CN" altLang="en-US" b="0" i="0" dirty="0">
                <a:solidFill>
                  <a:srgbClr val="121212"/>
                </a:solidFill>
                <a:effectLst/>
                <a:latin typeface="-apple-system"/>
              </a:rPr>
              <a:t>）。在 </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编译器中，</a:t>
            </a:r>
            <a:r>
              <a:rPr lang="en-US" altLang="zh-CN" b="0" i="0" dirty="0">
                <a:solidFill>
                  <a:srgbClr val="121212"/>
                </a:solidFill>
                <a:effectLst/>
                <a:latin typeface="-apple-system"/>
              </a:rPr>
              <a:t>DAG </a:t>
            </a:r>
            <a:r>
              <a:rPr lang="zh-CN" altLang="en-US" b="0" i="0" dirty="0">
                <a:solidFill>
                  <a:srgbClr val="121212"/>
                </a:solidFill>
                <a:effectLst/>
                <a:latin typeface="-apple-system"/>
              </a:rPr>
              <a:t>中的 </a:t>
            </a:r>
            <a:r>
              <a:rPr lang="en-US" altLang="zh-CN" b="0" i="0" dirty="0">
                <a:solidFill>
                  <a:srgbClr val="121212"/>
                </a:solidFill>
                <a:effectLst/>
                <a:latin typeface="-apple-system"/>
              </a:rPr>
              <a:t>nodes </a:t>
            </a:r>
            <a:r>
              <a:rPr lang="zh-CN" altLang="en-US" b="0" i="0" dirty="0">
                <a:solidFill>
                  <a:srgbClr val="121212"/>
                </a:solidFill>
                <a:effectLst/>
                <a:latin typeface="-apple-system"/>
              </a:rPr>
              <a:t>代表着原子性的 </a:t>
            </a:r>
            <a:r>
              <a:rPr lang="en-US" altLang="zh-CN" b="0" i="0" dirty="0">
                <a:solidFill>
                  <a:srgbClr val="121212"/>
                </a:solidFill>
                <a:effectLst/>
                <a:latin typeface="-apple-system"/>
              </a:rPr>
              <a:t>DL </a:t>
            </a:r>
            <a:r>
              <a:rPr lang="zh-CN" altLang="en-US" b="0" i="0" dirty="0">
                <a:solidFill>
                  <a:srgbClr val="121212"/>
                </a:solidFill>
                <a:effectLst/>
                <a:latin typeface="-apple-system"/>
              </a:rPr>
              <a:t>算子（</a:t>
            </a:r>
            <a:r>
              <a:rPr lang="en-US" altLang="zh-CN" b="0" i="0" dirty="0">
                <a:solidFill>
                  <a:srgbClr val="121212"/>
                </a:solidFill>
                <a:effectLst/>
                <a:latin typeface="-apple-system"/>
              </a:rPr>
              <a:t>convolution</a:t>
            </a:r>
            <a:r>
              <a:rPr lang="zh-CN" altLang="en-US" b="0" i="0" dirty="0">
                <a:solidFill>
                  <a:srgbClr val="121212"/>
                </a:solidFill>
                <a:effectLst/>
                <a:latin typeface="-apple-system"/>
              </a:rPr>
              <a:t>，</a:t>
            </a:r>
            <a:r>
              <a:rPr lang="en-US" altLang="zh-CN" b="0" i="0" dirty="0">
                <a:solidFill>
                  <a:srgbClr val="121212"/>
                </a:solidFill>
                <a:effectLst/>
                <a:latin typeface="-apple-system"/>
              </a:rPr>
              <a:t>pooling </a:t>
            </a:r>
            <a:r>
              <a:rPr lang="zh-CN" altLang="en-US" b="0" i="0" dirty="0">
                <a:solidFill>
                  <a:srgbClr val="121212"/>
                </a:solidFill>
                <a:effectLst/>
                <a:latin typeface="-apple-system"/>
              </a:rPr>
              <a:t>等等），然后边代表着张量。并且这个图是无环的，这一点和通用编译器中的数据依赖图不同（</a:t>
            </a:r>
            <a:r>
              <a:rPr lang="en-US" altLang="zh-CN" b="0" i="0" dirty="0">
                <a:solidFill>
                  <a:srgbClr val="121212"/>
                </a:solidFill>
                <a:effectLst/>
                <a:latin typeface="-apple-system"/>
              </a:rPr>
              <a:t>DDG</a:t>
            </a:r>
            <a:r>
              <a:rPr lang="zh-CN" altLang="en-US" b="0" i="0" dirty="0">
                <a:solidFill>
                  <a:srgbClr val="121212"/>
                </a:solidFill>
                <a:effectLst/>
                <a:latin typeface="-apple-system"/>
              </a:rPr>
              <a:t>）。有着 </a:t>
            </a:r>
            <a:r>
              <a:rPr lang="en-US" altLang="zh-CN" b="0" i="0" dirty="0">
                <a:solidFill>
                  <a:srgbClr val="121212"/>
                </a:solidFill>
                <a:effectLst/>
                <a:latin typeface="-apple-system"/>
              </a:rPr>
              <a:t>DAG </a:t>
            </a:r>
            <a:r>
              <a:rPr lang="zh-CN" altLang="en-US" b="0" i="0" dirty="0">
                <a:solidFill>
                  <a:srgbClr val="121212"/>
                </a:solidFill>
                <a:effectLst/>
                <a:latin typeface="-apple-system"/>
              </a:rPr>
              <a:t>计算图的帮助，</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编译器可以分析不同算子之间的关系和依赖，并且使用它们来指导后续优化。</a:t>
            </a:r>
            <a:r>
              <a:rPr lang="en-US" altLang="zh-CN" b="0" i="0" dirty="0">
                <a:solidFill>
                  <a:srgbClr val="121212"/>
                </a:solidFill>
                <a:effectLst/>
                <a:latin typeface="-apple-system"/>
              </a:rPr>
              <a:t>DDG </a:t>
            </a:r>
            <a:r>
              <a:rPr lang="zh-CN" altLang="en-US" b="0" i="0" dirty="0">
                <a:solidFill>
                  <a:srgbClr val="121212"/>
                </a:solidFill>
                <a:effectLst/>
                <a:latin typeface="-apple-system"/>
              </a:rPr>
              <a:t>上已经有很多现有的优化实现，例如公共子表达式消除（</a:t>
            </a:r>
            <a:r>
              <a:rPr lang="en-US" altLang="zh-CN" b="0" i="0" dirty="0">
                <a:solidFill>
                  <a:srgbClr val="121212"/>
                </a:solidFill>
                <a:effectLst/>
                <a:latin typeface="-apple-system"/>
              </a:rPr>
              <a:t>CSE</a:t>
            </a:r>
            <a:r>
              <a:rPr lang="zh-CN" altLang="en-US" b="0" i="0" dirty="0">
                <a:solidFill>
                  <a:srgbClr val="121212"/>
                </a:solidFill>
                <a:effectLst/>
                <a:latin typeface="-apple-system"/>
              </a:rPr>
              <a:t>）和死代码消除（</a:t>
            </a:r>
            <a:r>
              <a:rPr lang="en-US" altLang="zh-CN" b="0" i="0" dirty="0">
                <a:solidFill>
                  <a:srgbClr val="121212"/>
                </a:solidFill>
                <a:effectLst/>
                <a:latin typeface="-apple-system"/>
              </a:rPr>
              <a:t>DCE</a:t>
            </a:r>
            <a:r>
              <a:rPr lang="zh-CN" altLang="en-US" b="0" i="0" dirty="0">
                <a:solidFill>
                  <a:srgbClr val="121212"/>
                </a:solidFill>
                <a:effectLst/>
                <a:latin typeface="-apple-system"/>
              </a:rPr>
              <a:t>）。通过将 </a:t>
            </a:r>
            <a:r>
              <a:rPr lang="en-US" altLang="zh-CN" b="0" i="0" dirty="0">
                <a:solidFill>
                  <a:srgbClr val="121212"/>
                </a:solidFill>
                <a:effectLst/>
                <a:latin typeface="-apple-system"/>
              </a:rPr>
              <a:t>DL </a:t>
            </a:r>
            <a:r>
              <a:rPr lang="zh-CN" altLang="en-US" b="0" i="0" dirty="0">
                <a:solidFill>
                  <a:srgbClr val="121212"/>
                </a:solidFill>
                <a:effectLst/>
                <a:latin typeface="-apple-system"/>
              </a:rPr>
              <a:t>领域内的知识和这些经典算法相结合，进一步的优化可以被应用在 </a:t>
            </a:r>
            <a:r>
              <a:rPr lang="en-US" altLang="zh-CN" b="0" i="0" dirty="0">
                <a:solidFill>
                  <a:srgbClr val="121212"/>
                </a:solidFill>
                <a:effectLst/>
                <a:latin typeface="-apple-system"/>
              </a:rPr>
              <a:t>DAG </a:t>
            </a:r>
            <a:r>
              <a:rPr lang="zh-CN" altLang="en-US" b="0" i="0" dirty="0">
                <a:solidFill>
                  <a:srgbClr val="121212"/>
                </a:solidFill>
                <a:effectLst/>
                <a:latin typeface="-apple-system"/>
              </a:rPr>
              <a:t>计算图上。由于它的简单性，</a:t>
            </a:r>
            <a:r>
              <a:rPr lang="en-US" altLang="zh-CN" b="0" i="0" dirty="0">
                <a:solidFill>
                  <a:srgbClr val="121212"/>
                </a:solidFill>
                <a:effectLst/>
                <a:latin typeface="-apple-system"/>
              </a:rPr>
              <a:t>DAG-based </a:t>
            </a:r>
            <a:r>
              <a:rPr lang="zh-CN" altLang="en-US" b="0" i="0" dirty="0">
                <a:solidFill>
                  <a:srgbClr val="121212"/>
                </a:solidFill>
                <a:effectLst/>
                <a:latin typeface="-apple-system"/>
              </a:rPr>
              <a:t>的 </a:t>
            </a:r>
            <a:r>
              <a:rPr lang="en-US" altLang="zh-CN" b="0" i="0" dirty="0">
                <a:solidFill>
                  <a:srgbClr val="121212"/>
                </a:solidFill>
                <a:effectLst/>
                <a:latin typeface="-apple-system"/>
              </a:rPr>
              <a:t>IR </a:t>
            </a:r>
            <a:r>
              <a:rPr lang="zh-CN" altLang="en-US" b="0" i="0" dirty="0">
                <a:solidFill>
                  <a:srgbClr val="121212"/>
                </a:solidFill>
                <a:effectLst/>
                <a:latin typeface="-apple-system"/>
              </a:rPr>
              <a:t>用于编程和编译非常方便，但是也有着坏处，例如由缺少 </a:t>
            </a:r>
            <a:r>
              <a:rPr lang="en-US" altLang="zh-CN" b="0" i="0" dirty="0">
                <a:solidFill>
                  <a:srgbClr val="121212"/>
                </a:solidFill>
                <a:effectLst/>
                <a:latin typeface="-apple-system"/>
              </a:rPr>
              <a:t>computation scope </a:t>
            </a:r>
            <a:r>
              <a:rPr lang="zh-CN" altLang="en-US" b="0" i="0" dirty="0">
                <a:solidFill>
                  <a:srgbClr val="121212"/>
                </a:solidFill>
                <a:effectLst/>
                <a:latin typeface="-apple-system"/>
              </a:rPr>
              <a:t>这一定义而导致的语义上的二义性。</a:t>
            </a:r>
          </a:p>
          <a:p>
            <a:pPr algn="l"/>
            <a:r>
              <a:rPr lang="en-US" altLang="zh-CN" b="1" i="0" dirty="0">
                <a:solidFill>
                  <a:srgbClr val="121212"/>
                </a:solidFill>
                <a:effectLst/>
                <a:latin typeface="-apple-system"/>
              </a:rPr>
              <a:t>Let-binding-based IR. </a:t>
            </a:r>
            <a:r>
              <a:rPr lang="en-US" altLang="zh-CN" b="0" i="0" dirty="0">
                <a:solidFill>
                  <a:srgbClr val="121212"/>
                </a:solidFill>
                <a:effectLst/>
                <a:latin typeface="-apple-system"/>
              </a:rPr>
              <a:t>Let-binding </a:t>
            </a:r>
            <a:r>
              <a:rPr lang="zh-CN" altLang="en-US" b="0" i="0" dirty="0">
                <a:solidFill>
                  <a:srgbClr val="121212"/>
                </a:solidFill>
                <a:effectLst/>
                <a:latin typeface="-apple-system"/>
              </a:rPr>
              <a:t>是一种通过在特定函数中引入（带有限制性的 </a:t>
            </a:r>
            <a:r>
              <a:rPr lang="en-US" altLang="zh-CN" b="0" i="0" dirty="0">
                <a:solidFill>
                  <a:srgbClr val="121212"/>
                </a:solidFill>
                <a:effectLst/>
                <a:latin typeface="-apple-system"/>
              </a:rPr>
              <a:t>scope </a:t>
            </a:r>
            <a:r>
              <a:rPr lang="zh-CN" altLang="en-US" b="0" i="0" dirty="0">
                <a:solidFill>
                  <a:srgbClr val="121212"/>
                </a:solidFill>
                <a:effectLst/>
                <a:latin typeface="-apple-system"/>
              </a:rPr>
              <a:t>的） </a:t>
            </a:r>
            <a:r>
              <a:rPr lang="en-US" altLang="zh-CN" b="0" i="0" dirty="0">
                <a:solidFill>
                  <a:srgbClr val="121212"/>
                </a:solidFill>
                <a:effectLst/>
                <a:latin typeface="-apple-system"/>
              </a:rPr>
              <a:t>let </a:t>
            </a:r>
            <a:r>
              <a:rPr lang="zh-CN" altLang="en-US" b="0" i="0" dirty="0">
                <a:solidFill>
                  <a:srgbClr val="121212"/>
                </a:solidFill>
                <a:effectLst/>
                <a:latin typeface="-apple-system"/>
              </a:rPr>
              <a:t>表达式来解决语义二义性的方法，这一方法被用于许多 </a:t>
            </a:r>
            <a:r>
              <a:rPr lang="en-US" altLang="zh-CN" b="0" i="0" dirty="0">
                <a:solidFill>
                  <a:srgbClr val="121212"/>
                </a:solidFill>
                <a:effectLst/>
                <a:latin typeface="-apple-system"/>
              </a:rPr>
              <a:t>high-level </a:t>
            </a:r>
            <a:r>
              <a:rPr lang="zh-CN" altLang="en-US" b="0" i="0" dirty="0">
                <a:solidFill>
                  <a:srgbClr val="121212"/>
                </a:solidFill>
                <a:effectLst/>
                <a:latin typeface="-apple-system"/>
              </a:rPr>
              <a:t>的编程语言中，例如 </a:t>
            </a:r>
            <a:r>
              <a:rPr lang="en-US" altLang="zh-CN" b="0" i="0" dirty="0" err="1">
                <a:solidFill>
                  <a:srgbClr val="121212"/>
                </a:solidFill>
                <a:effectLst/>
                <a:latin typeface="-apple-system"/>
              </a:rPr>
              <a:t>Javascript</a:t>
            </a:r>
            <a:r>
              <a:rPr lang="zh-CN" altLang="en-US" b="0" i="0" dirty="0">
                <a:solidFill>
                  <a:srgbClr val="121212"/>
                </a:solidFill>
                <a:effectLst/>
                <a:latin typeface="-apple-system"/>
              </a:rPr>
              <a:t>，</a:t>
            </a:r>
            <a:r>
              <a:rPr lang="en-US" altLang="zh-CN" b="0" i="0" dirty="0">
                <a:solidFill>
                  <a:srgbClr val="121212"/>
                </a:solidFill>
                <a:effectLst/>
                <a:latin typeface="-apple-system"/>
              </a:rPr>
              <a:t>F# </a:t>
            </a:r>
            <a:r>
              <a:rPr lang="zh-CN" altLang="en-US" b="0" i="0" dirty="0">
                <a:solidFill>
                  <a:srgbClr val="121212"/>
                </a:solidFill>
                <a:effectLst/>
                <a:latin typeface="-apple-system"/>
              </a:rPr>
              <a:t>和 </a:t>
            </a:r>
            <a:r>
              <a:rPr lang="en-US" altLang="zh-CN" b="0" i="0" dirty="0">
                <a:solidFill>
                  <a:srgbClr val="121212"/>
                </a:solidFill>
                <a:effectLst/>
                <a:latin typeface="-apple-system"/>
              </a:rPr>
              <a:t>Scheme</a:t>
            </a:r>
            <a:r>
              <a:rPr lang="zh-CN" altLang="en-US" b="0" i="0" dirty="0">
                <a:solidFill>
                  <a:srgbClr val="121212"/>
                </a:solidFill>
                <a:effectLst/>
                <a:latin typeface="-apple-system"/>
              </a:rPr>
              <a:t>。当使用 </a:t>
            </a:r>
            <a:r>
              <a:rPr lang="en-US" altLang="zh-CN" b="0" i="0" dirty="0">
                <a:solidFill>
                  <a:srgbClr val="121212"/>
                </a:solidFill>
                <a:effectLst/>
                <a:latin typeface="-apple-system"/>
              </a:rPr>
              <a:t>let </a:t>
            </a:r>
            <a:r>
              <a:rPr lang="zh-CN" altLang="en-US" b="0" i="0" dirty="0">
                <a:solidFill>
                  <a:srgbClr val="121212"/>
                </a:solidFill>
                <a:effectLst/>
                <a:latin typeface="-apple-system"/>
              </a:rPr>
              <a:t>关键字定义一个表达式时，一个 </a:t>
            </a:r>
            <a:r>
              <a:rPr lang="en-US" altLang="zh-CN" b="0" i="0" dirty="0">
                <a:solidFill>
                  <a:srgbClr val="121212"/>
                </a:solidFill>
                <a:effectLst/>
                <a:latin typeface="-apple-system"/>
              </a:rPr>
              <a:t>let node </a:t>
            </a:r>
            <a:r>
              <a:rPr lang="zh-CN" altLang="en-US" b="0" i="0" dirty="0">
                <a:solidFill>
                  <a:srgbClr val="121212"/>
                </a:solidFill>
                <a:effectLst/>
                <a:latin typeface="-apple-system"/>
              </a:rPr>
              <a:t>会被生成，然后它指向表达式中的 </a:t>
            </a:r>
            <a:r>
              <a:rPr lang="en-US" altLang="zh-CN" b="0" i="0" dirty="0">
                <a:solidFill>
                  <a:srgbClr val="121212"/>
                </a:solidFill>
                <a:effectLst/>
                <a:latin typeface="-apple-system"/>
              </a:rPr>
              <a:t>operator </a:t>
            </a:r>
            <a:r>
              <a:rPr lang="zh-CN" altLang="en-US" b="0" i="0" dirty="0">
                <a:solidFill>
                  <a:srgbClr val="121212"/>
                </a:solidFill>
                <a:effectLst/>
                <a:latin typeface="-apple-system"/>
              </a:rPr>
              <a:t>和 </a:t>
            </a:r>
            <a:r>
              <a:rPr lang="en-US" altLang="zh-CN" b="0" i="0" dirty="0">
                <a:solidFill>
                  <a:srgbClr val="121212"/>
                </a:solidFill>
                <a:effectLst/>
                <a:latin typeface="-apple-system"/>
              </a:rPr>
              <a:t>variable </a:t>
            </a:r>
            <a:r>
              <a:rPr lang="zh-CN" altLang="en-US" b="0" i="0" dirty="0">
                <a:solidFill>
                  <a:srgbClr val="121212"/>
                </a:solidFill>
                <a:effectLst/>
                <a:latin typeface="-apple-system"/>
              </a:rPr>
              <a:t>而不是仅仅将 </a:t>
            </a:r>
            <a:r>
              <a:rPr lang="en-US" altLang="zh-CN" b="0" i="0" dirty="0">
                <a:solidFill>
                  <a:srgbClr val="121212"/>
                </a:solidFill>
                <a:effectLst/>
                <a:latin typeface="-apple-system"/>
              </a:rPr>
              <a:t>variables </a:t>
            </a:r>
            <a:r>
              <a:rPr lang="zh-CN" altLang="en-US" b="0" i="0" dirty="0">
                <a:solidFill>
                  <a:srgbClr val="121212"/>
                </a:solidFill>
                <a:effectLst/>
                <a:latin typeface="-apple-system"/>
              </a:rPr>
              <a:t>之间的关系建立成一个 </a:t>
            </a:r>
            <a:r>
              <a:rPr lang="en-US" altLang="zh-CN" b="0" i="0" dirty="0">
                <a:solidFill>
                  <a:srgbClr val="121212"/>
                </a:solidFill>
                <a:effectLst/>
                <a:latin typeface="-apple-system"/>
              </a:rPr>
              <a:t>DAG</a:t>
            </a:r>
            <a:r>
              <a:rPr lang="zh-CN" altLang="en-US" b="0" i="0" dirty="0">
                <a:solidFill>
                  <a:srgbClr val="121212"/>
                </a:solidFill>
                <a:effectLst/>
                <a:latin typeface="-apple-system"/>
              </a:rPr>
              <a:t>。在一个 </a:t>
            </a:r>
            <a:r>
              <a:rPr lang="en-US" altLang="zh-CN" b="0" i="0" dirty="0">
                <a:solidFill>
                  <a:srgbClr val="121212"/>
                </a:solidFill>
                <a:effectLst/>
                <a:latin typeface="-apple-system"/>
              </a:rPr>
              <a:t>DAG-based </a:t>
            </a:r>
            <a:r>
              <a:rPr lang="zh-CN" altLang="en-US" b="0" i="0" dirty="0">
                <a:solidFill>
                  <a:srgbClr val="121212"/>
                </a:solidFill>
                <a:effectLst/>
                <a:latin typeface="-apple-system"/>
              </a:rPr>
              <a:t>的编译器里，当一个进程需要获得一个 </a:t>
            </a:r>
            <a:r>
              <a:rPr lang="en-US" altLang="zh-CN" b="0" i="0" dirty="0">
                <a:solidFill>
                  <a:srgbClr val="121212"/>
                </a:solidFill>
                <a:effectLst/>
                <a:latin typeface="-apple-system"/>
              </a:rPr>
              <a:t>expression </a:t>
            </a:r>
            <a:r>
              <a:rPr lang="zh-CN" altLang="en-US" b="0" i="0" dirty="0">
                <a:solidFill>
                  <a:srgbClr val="121212"/>
                </a:solidFill>
                <a:effectLst/>
                <a:latin typeface="-apple-system"/>
              </a:rPr>
              <a:t>的返回值时，它首先访问相应的节点，然后搜索相关的其它节点（这也被称作递归下降法）。而相应的，一个 </a:t>
            </a:r>
            <a:r>
              <a:rPr lang="en-US" altLang="zh-CN" b="0" i="0" dirty="0">
                <a:solidFill>
                  <a:srgbClr val="121212"/>
                </a:solidFill>
                <a:effectLst/>
                <a:latin typeface="-apple-system"/>
              </a:rPr>
              <a:t>let-binding </a:t>
            </a:r>
            <a:r>
              <a:rPr lang="zh-CN" altLang="en-US" b="0" i="0" dirty="0">
                <a:solidFill>
                  <a:srgbClr val="121212"/>
                </a:solidFill>
                <a:effectLst/>
                <a:latin typeface="-apple-system"/>
              </a:rPr>
              <a:t>的编译器将所有 </a:t>
            </a:r>
            <a:r>
              <a:rPr lang="en-US" altLang="zh-CN" b="0" i="0" dirty="0">
                <a:solidFill>
                  <a:srgbClr val="121212"/>
                </a:solidFill>
                <a:effectLst/>
                <a:latin typeface="-apple-system"/>
              </a:rPr>
              <a:t>variables </a:t>
            </a:r>
            <a:r>
              <a:rPr lang="zh-CN" altLang="en-US" b="0" i="0" dirty="0">
                <a:solidFill>
                  <a:srgbClr val="121212"/>
                </a:solidFill>
                <a:effectLst/>
                <a:latin typeface="-apple-system"/>
              </a:rPr>
              <a:t>的值在 </a:t>
            </a:r>
            <a:r>
              <a:rPr lang="en-US" altLang="zh-CN" b="0" i="0" dirty="0">
                <a:solidFill>
                  <a:srgbClr val="121212"/>
                </a:solidFill>
                <a:effectLst/>
                <a:latin typeface="-apple-system"/>
              </a:rPr>
              <a:t>let </a:t>
            </a:r>
            <a:r>
              <a:rPr lang="zh-CN" altLang="en-US" b="0" i="0" dirty="0">
                <a:solidFill>
                  <a:srgbClr val="121212"/>
                </a:solidFill>
                <a:effectLst/>
                <a:latin typeface="-apple-system"/>
              </a:rPr>
              <a:t>表达式里就处理好了，然后它会建立一个变量</a:t>
            </a:r>
            <a:r>
              <a:rPr lang="en-US" altLang="zh-CN" b="0" i="0" dirty="0">
                <a:solidFill>
                  <a:srgbClr val="121212"/>
                </a:solidFill>
                <a:effectLst/>
                <a:latin typeface="-apple-system"/>
              </a:rPr>
              <a:t>-</a:t>
            </a:r>
            <a:r>
              <a:rPr lang="zh-CN" altLang="en-US" b="0" i="0" dirty="0">
                <a:solidFill>
                  <a:srgbClr val="121212"/>
                </a:solidFill>
                <a:effectLst/>
                <a:latin typeface="-apple-system"/>
              </a:rPr>
              <a:t>值 映射。当相应的值被需要时，编译器会查询这个 </a:t>
            </a:r>
            <a:r>
              <a:rPr lang="en-US" altLang="zh-CN" b="0" i="0" dirty="0">
                <a:solidFill>
                  <a:srgbClr val="121212"/>
                </a:solidFill>
                <a:effectLst/>
                <a:latin typeface="-apple-system"/>
              </a:rPr>
              <a:t>map </a:t>
            </a:r>
            <a:r>
              <a:rPr lang="zh-CN" altLang="en-US" b="0" i="0" dirty="0">
                <a:solidFill>
                  <a:srgbClr val="121212"/>
                </a:solidFill>
                <a:effectLst/>
                <a:latin typeface="-apple-system"/>
              </a:rPr>
              <a:t>然后获得相应的值。在 </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编译器中，</a:t>
            </a:r>
            <a:r>
              <a:rPr lang="en-US" altLang="zh-CN" b="0" i="0" dirty="0">
                <a:solidFill>
                  <a:srgbClr val="121212"/>
                </a:solidFill>
                <a:effectLst/>
                <a:latin typeface="-apple-system"/>
              </a:rPr>
              <a:t>TVM </a:t>
            </a:r>
            <a:r>
              <a:rPr lang="zh-CN" altLang="en-US" b="0" i="0" dirty="0">
                <a:solidFill>
                  <a:srgbClr val="121212"/>
                </a:solidFill>
                <a:effectLst/>
                <a:latin typeface="-apple-system"/>
              </a:rPr>
              <a:t>的 </a:t>
            </a:r>
            <a:r>
              <a:rPr lang="en-US" altLang="zh-CN" b="0" i="0" dirty="0">
                <a:solidFill>
                  <a:srgbClr val="121212"/>
                </a:solidFill>
                <a:effectLst/>
                <a:latin typeface="-apple-system"/>
              </a:rPr>
              <a:t>Relay IR </a:t>
            </a:r>
            <a:r>
              <a:rPr lang="zh-CN" altLang="en-US" b="0" i="0" dirty="0">
                <a:solidFill>
                  <a:srgbClr val="121212"/>
                </a:solidFill>
                <a:effectLst/>
                <a:latin typeface="-apple-system"/>
              </a:rPr>
              <a:t>同时采用 </a:t>
            </a:r>
            <a:r>
              <a:rPr lang="en-US" altLang="zh-CN" b="0" i="0" dirty="0">
                <a:solidFill>
                  <a:srgbClr val="121212"/>
                </a:solidFill>
                <a:effectLst/>
                <a:latin typeface="-apple-system"/>
              </a:rPr>
              <a:t>DAG-based IR </a:t>
            </a:r>
            <a:r>
              <a:rPr lang="zh-CN" altLang="en-US" b="0" i="0" dirty="0">
                <a:solidFill>
                  <a:srgbClr val="121212"/>
                </a:solidFill>
                <a:effectLst/>
                <a:latin typeface="-apple-system"/>
              </a:rPr>
              <a:t>和 </a:t>
            </a:r>
            <a:r>
              <a:rPr lang="en-US" altLang="zh-CN" b="0" i="0" dirty="0">
                <a:solidFill>
                  <a:srgbClr val="121212"/>
                </a:solidFill>
                <a:effectLst/>
                <a:latin typeface="-apple-system"/>
              </a:rPr>
              <a:t>let-binding-based IR </a:t>
            </a:r>
            <a:r>
              <a:rPr lang="zh-CN" altLang="en-US" b="0" i="0" dirty="0">
                <a:solidFill>
                  <a:srgbClr val="121212"/>
                </a:solidFill>
                <a:effectLst/>
                <a:latin typeface="-apple-system"/>
              </a:rPr>
              <a:t>来结合两者的优点。</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en-US" altLang="zh-CN" b="1" i="0" dirty="0">
                <a:solidFill>
                  <a:srgbClr val="121212"/>
                </a:solidFill>
                <a:effectLst/>
                <a:latin typeface="-apple-system"/>
              </a:rPr>
              <a:t>(1) Function-based:</a:t>
            </a:r>
            <a:r>
              <a:rPr lang="en-US" altLang="zh-CN" b="0" i="0" dirty="0">
                <a:solidFill>
                  <a:srgbClr val="121212"/>
                </a:solidFill>
                <a:effectLst/>
                <a:latin typeface="-apple-system"/>
              </a:rPr>
              <a:t> </a:t>
            </a:r>
            <a:r>
              <a:rPr lang="zh-CN" altLang="en-US" b="0" i="0" dirty="0">
                <a:solidFill>
                  <a:srgbClr val="121212"/>
                </a:solidFill>
                <a:effectLst/>
                <a:latin typeface="-apple-system"/>
              </a:rPr>
              <a:t>基于函数的表示仅仅提供了封装好的算子。这种方式被 </a:t>
            </a:r>
            <a:r>
              <a:rPr lang="en-US" altLang="zh-CN" b="0" i="0" dirty="0">
                <a:solidFill>
                  <a:srgbClr val="121212"/>
                </a:solidFill>
                <a:effectLst/>
                <a:latin typeface="-apple-system"/>
              </a:rPr>
              <a:t>Glow</a:t>
            </a:r>
            <a:r>
              <a:rPr lang="zh-CN" altLang="en-US" b="0" i="0" dirty="0">
                <a:solidFill>
                  <a:srgbClr val="121212"/>
                </a:solidFill>
                <a:effectLst/>
                <a:latin typeface="-apple-system"/>
              </a:rPr>
              <a:t>，</a:t>
            </a:r>
            <a:r>
              <a:rPr lang="en-US" altLang="zh-CN" b="0" i="0" dirty="0" err="1">
                <a:solidFill>
                  <a:srgbClr val="121212"/>
                </a:solidFill>
                <a:effectLst/>
                <a:latin typeface="-apple-system"/>
              </a:rPr>
              <a:t>nGraph</a:t>
            </a:r>
            <a:r>
              <a:rPr lang="en-US" altLang="zh-CN" b="0" i="0" dirty="0">
                <a:solidFill>
                  <a:srgbClr val="121212"/>
                </a:solidFill>
                <a:effectLst/>
                <a:latin typeface="-apple-system"/>
              </a:rPr>
              <a:t> </a:t>
            </a:r>
            <a:r>
              <a:rPr lang="zh-CN" altLang="en-US" b="0" i="0" dirty="0">
                <a:solidFill>
                  <a:srgbClr val="121212"/>
                </a:solidFill>
                <a:effectLst/>
                <a:latin typeface="-apple-system"/>
              </a:rPr>
              <a:t>和 </a:t>
            </a:r>
            <a:r>
              <a:rPr lang="en-US" altLang="zh-CN" b="0" i="0" dirty="0">
                <a:solidFill>
                  <a:srgbClr val="121212"/>
                </a:solidFill>
                <a:effectLst/>
                <a:latin typeface="-apple-system"/>
              </a:rPr>
              <a:t>XLA </a:t>
            </a:r>
            <a:r>
              <a:rPr lang="zh-CN" altLang="en-US" b="0" i="0" dirty="0">
                <a:solidFill>
                  <a:srgbClr val="121212"/>
                </a:solidFill>
                <a:effectLst/>
                <a:latin typeface="-apple-system"/>
              </a:rPr>
              <a:t>所采用。以 </a:t>
            </a:r>
            <a:r>
              <a:rPr lang="en-US" altLang="zh-CN" b="0" i="0" dirty="0">
                <a:solidFill>
                  <a:srgbClr val="121212"/>
                </a:solidFill>
                <a:effectLst/>
                <a:latin typeface="-apple-system"/>
              </a:rPr>
              <a:t>XLA </a:t>
            </a:r>
            <a:r>
              <a:rPr lang="zh-CN" altLang="en-US" b="0" i="0" dirty="0">
                <a:solidFill>
                  <a:srgbClr val="121212"/>
                </a:solidFill>
                <a:effectLst/>
                <a:latin typeface="-apple-system"/>
              </a:rPr>
              <a:t>的 </a:t>
            </a:r>
            <a:r>
              <a:rPr lang="en-US" altLang="zh-CN" b="0" i="0" dirty="0">
                <a:solidFill>
                  <a:srgbClr val="121212"/>
                </a:solidFill>
                <a:effectLst/>
                <a:latin typeface="-apple-system"/>
              </a:rPr>
              <a:t>HLO(</a:t>
            </a:r>
            <a:r>
              <a:rPr lang="zh-CN" altLang="en-US" b="0" i="0" dirty="0">
                <a:solidFill>
                  <a:srgbClr val="333333"/>
                </a:solidFill>
                <a:effectLst/>
                <a:latin typeface="Arial" panose="020B0604020202020204" pitchFamily="34" charset="0"/>
              </a:rPr>
              <a:t>高级优化程序</a:t>
            </a:r>
            <a:r>
              <a:rPr lang="en-US" altLang="zh-CN" b="0" i="0" dirty="0">
                <a:solidFill>
                  <a:srgbClr val="333333"/>
                </a:solidFill>
                <a:effectLst/>
                <a:latin typeface="Arial" panose="020B0604020202020204" pitchFamily="34" charset="0"/>
              </a:rPr>
              <a:t>)</a:t>
            </a:r>
            <a:r>
              <a:rPr lang="zh-CN" altLang="en-US" b="0" i="0" dirty="0">
                <a:solidFill>
                  <a:srgbClr val="121212"/>
                </a:solidFill>
                <a:effectLst/>
                <a:latin typeface="-apple-system"/>
              </a:rPr>
              <a:t>为例，它由 </a:t>
            </a:r>
            <a:r>
              <a:rPr lang="en-US" altLang="zh-CN" b="0" i="0" dirty="0">
                <a:solidFill>
                  <a:srgbClr val="121212"/>
                </a:solidFill>
                <a:effectLst/>
                <a:latin typeface="-apple-system"/>
              </a:rPr>
              <a:t>symbolic programming </a:t>
            </a:r>
            <a:r>
              <a:rPr lang="zh-CN" altLang="en-US" b="0" i="0" dirty="0">
                <a:solidFill>
                  <a:srgbClr val="121212"/>
                </a:solidFill>
                <a:effectLst/>
                <a:latin typeface="-apple-system"/>
              </a:rPr>
              <a:t>中的一系列 </a:t>
            </a:r>
            <a:r>
              <a:rPr lang="en-US" altLang="zh-CN" b="0" i="0" dirty="0">
                <a:solidFill>
                  <a:srgbClr val="121212"/>
                </a:solidFill>
                <a:effectLst/>
                <a:latin typeface="-apple-system"/>
              </a:rPr>
              <a:t>functions </a:t>
            </a:r>
            <a:r>
              <a:rPr lang="zh-CN" altLang="en-US" b="0" i="0" dirty="0">
                <a:solidFill>
                  <a:srgbClr val="121212"/>
                </a:solidFill>
                <a:effectLst/>
                <a:latin typeface="-apple-system"/>
              </a:rPr>
              <a:t>组成，并且这些函数大多都是没有 </a:t>
            </a:r>
            <a:r>
              <a:rPr lang="en-US" altLang="zh-CN" b="0" i="0" dirty="0">
                <a:solidFill>
                  <a:srgbClr val="121212"/>
                </a:solidFill>
                <a:effectLst/>
                <a:latin typeface="-apple-system"/>
              </a:rPr>
              <a:t>side effects </a:t>
            </a:r>
            <a:r>
              <a:rPr lang="zh-CN" altLang="en-US" b="0" i="0" dirty="0">
                <a:solidFill>
                  <a:srgbClr val="121212"/>
                </a:solidFill>
                <a:effectLst/>
                <a:latin typeface="-apple-system"/>
              </a:rPr>
              <a:t>的。指令被组织成三个层级，包括 </a:t>
            </a:r>
            <a:r>
              <a:rPr lang="en-US" altLang="zh-CN" b="0" i="0" dirty="0" err="1">
                <a:solidFill>
                  <a:srgbClr val="121212"/>
                </a:solidFill>
                <a:effectLst/>
                <a:latin typeface="-apple-system"/>
              </a:rPr>
              <a:t>HloModule</a:t>
            </a:r>
            <a:r>
              <a:rPr lang="zh-CN" altLang="en-US" b="0" i="0" dirty="0">
                <a:solidFill>
                  <a:srgbClr val="121212"/>
                </a:solidFill>
                <a:effectLst/>
                <a:latin typeface="-apple-system"/>
              </a:rPr>
              <a:t>（指代整个 </a:t>
            </a:r>
            <a:r>
              <a:rPr lang="en-US" altLang="zh-CN" b="0" i="0" dirty="0">
                <a:solidFill>
                  <a:srgbClr val="121212"/>
                </a:solidFill>
                <a:effectLst/>
                <a:latin typeface="-apple-system"/>
              </a:rPr>
              <a:t>program</a:t>
            </a:r>
            <a:r>
              <a:rPr lang="zh-CN" altLang="en-US" b="0" i="0" dirty="0">
                <a:solidFill>
                  <a:srgbClr val="121212"/>
                </a:solidFill>
                <a:effectLst/>
                <a:latin typeface="-apple-system"/>
              </a:rPr>
              <a:t>），</a:t>
            </a:r>
            <a:r>
              <a:rPr lang="en-US" altLang="zh-CN" b="0" i="0" dirty="0" err="1">
                <a:solidFill>
                  <a:srgbClr val="121212"/>
                </a:solidFill>
                <a:effectLst/>
                <a:latin typeface="-apple-system"/>
              </a:rPr>
              <a:t>HloComputation</a:t>
            </a:r>
            <a:r>
              <a:rPr lang="zh-CN" altLang="en-US" b="0" i="0" dirty="0">
                <a:solidFill>
                  <a:srgbClr val="121212"/>
                </a:solidFill>
                <a:effectLst/>
                <a:latin typeface="-apple-system"/>
              </a:rPr>
              <a:t>（一个 </a:t>
            </a:r>
            <a:r>
              <a:rPr lang="en-US" altLang="zh-CN" b="0" i="0" dirty="0">
                <a:solidFill>
                  <a:srgbClr val="121212"/>
                </a:solidFill>
                <a:effectLst/>
                <a:latin typeface="-apple-system"/>
              </a:rPr>
              <a:t>function</a:t>
            </a:r>
            <a:r>
              <a:rPr lang="zh-CN" altLang="en-US" b="0" i="0" dirty="0">
                <a:solidFill>
                  <a:srgbClr val="121212"/>
                </a:solidFill>
                <a:effectLst/>
                <a:latin typeface="-apple-system"/>
              </a:rPr>
              <a:t>）以及 </a:t>
            </a:r>
            <a:r>
              <a:rPr lang="en-US" altLang="zh-CN" b="0" i="0" dirty="0" err="1">
                <a:solidFill>
                  <a:srgbClr val="121212"/>
                </a:solidFill>
                <a:effectLst/>
                <a:latin typeface="-apple-system"/>
              </a:rPr>
              <a:t>HloInstruction</a:t>
            </a:r>
            <a:r>
              <a:rPr lang="zh-CN" altLang="en-US" b="0" i="0" dirty="0">
                <a:solidFill>
                  <a:srgbClr val="121212"/>
                </a:solidFill>
                <a:effectLst/>
                <a:latin typeface="-apple-system"/>
              </a:rPr>
              <a:t>（一个计算）。</a:t>
            </a:r>
            <a:r>
              <a:rPr lang="en-US" altLang="zh-CN" b="0" i="0" dirty="0">
                <a:solidFill>
                  <a:srgbClr val="121212"/>
                </a:solidFill>
                <a:effectLst/>
                <a:latin typeface="-apple-system"/>
              </a:rPr>
              <a:t>XLA </a:t>
            </a:r>
            <a:r>
              <a:rPr lang="zh-CN" altLang="en-US" b="0" i="0" dirty="0">
                <a:solidFill>
                  <a:srgbClr val="121212"/>
                </a:solidFill>
                <a:effectLst/>
                <a:latin typeface="-apple-system"/>
              </a:rPr>
              <a:t>使用 </a:t>
            </a:r>
            <a:r>
              <a:rPr lang="en-US" altLang="zh-CN" b="0" i="0" dirty="0">
                <a:solidFill>
                  <a:srgbClr val="121212"/>
                </a:solidFill>
                <a:effectLst/>
                <a:latin typeface="-apple-system"/>
              </a:rPr>
              <a:t>HLO IR </a:t>
            </a:r>
            <a:r>
              <a:rPr lang="zh-CN" altLang="en-US" b="0" i="0" dirty="0">
                <a:solidFill>
                  <a:srgbClr val="121212"/>
                </a:solidFill>
                <a:effectLst/>
                <a:latin typeface="-apple-system"/>
              </a:rPr>
              <a:t>来同时表示 </a:t>
            </a:r>
            <a:r>
              <a:rPr lang="en-US" altLang="zh-CN" b="0" i="0" dirty="0">
                <a:solidFill>
                  <a:srgbClr val="121212"/>
                </a:solidFill>
                <a:effectLst/>
                <a:latin typeface="-apple-system"/>
              </a:rPr>
              <a:t>graph IR </a:t>
            </a:r>
            <a:r>
              <a:rPr lang="zh-CN" altLang="en-US" b="0" i="0" dirty="0">
                <a:solidFill>
                  <a:srgbClr val="121212"/>
                </a:solidFill>
                <a:effectLst/>
                <a:latin typeface="-apple-system"/>
              </a:rPr>
              <a:t>和 </a:t>
            </a:r>
            <a:r>
              <a:rPr lang="en-US" altLang="zh-CN" b="0" i="0" dirty="0">
                <a:solidFill>
                  <a:srgbClr val="121212"/>
                </a:solidFill>
                <a:effectLst/>
                <a:latin typeface="-apple-system"/>
              </a:rPr>
              <a:t>operation IR</a:t>
            </a:r>
            <a:r>
              <a:rPr lang="zh-CN" altLang="en-US" b="0" i="0" dirty="0">
                <a:solidFill>
                  <a:srgbClr val="121212"/>
                </a:solidFill>
                <a:effectLst/>
                <a:latin typeface="-apple-system"/>
              </a:rPr>
              <a:t>，因此 </a:t>
            </a:r>
            <a:r>
              <a:rPr lang="en-US" altLang="zh-CN" b="0" i="0" dirty="0">
                <a:solidFill>
                  <a:srgbClr val="121212"/>
                </a:solidFill>
                <a:effectLst/>
                <a:latin typeface="-apple-system"/>
              </a:rPr>
              <a:t>HLO </a:t>
            </a:r>
            <a:r>
              <a:rPr lang="zh-CN" altLang="en-US" b="0" i="0" dirty="0">
                <a:solidFill>
                  <a:srgbClr val="121212"/>
                </a:solidFill>
                <a:effectLst/>
                <a:latin typeface="-apple-system"/>
              </a:rPr>
              <a:t>的操作能从 </a:t>
            </a:r>
            <a:r>
              <a:rPr lang="en-US" altLang="zh-CN" b="0" i="0" dirty="0">
                <a:solidFill>
                  <a:srgbClr val="121212"/>
                </a:solidFill>
                <a:effectLst/>
                <a:latin typeface="-apple-system"/>
              </a:rPr>
              <a:t>dataflow level </a:t>
            </a:r>
            <a:r>
              <a:rPr lang="zh-CN" altLang="en-US" b="0" i="0" dirty="0">
                <a:solidFill>
                  <a:srgbClr val="121212"/>
                </a:solidFill>
                <a:effectLst/>
                <a:latin typeface="-apple-system"/>
              </a:rPr>
              <a:t>覆盖到 </a:t>
            </a:r>
            <a:r>
              <a:rPr lang="en-US" altLang="zh-CN" b="0" i="0" dirty="0">
                <a:solidFill>
                  <a:srgbClr val="121212"/>
                </a:solidFill>
                <a:effectLst/>
                <a:latin typeface="-apple-system"/>
              </a:rPr>
              <a:t>operator level</a:t>
            </a:r>
            <a:r>
              <a:rPr lang="zh-CN" altLang="en-US" b="0" i="0" dirty="0">
                <a:solidFill>
                  <a:srgbClr val="121212"/>
                </a:solidFill>
                <a:effectLst/>
                <a:latin typeface="-apple-system"/>
              </a:rPr>
              <a:t>。</a:t>
            </a:r>
          </a:p>
          <a:p>
            <a:pPr algn="l"/>
            <a:r>
              <a:rPr lang="en-US" altLang="zh-CN" b="1" i="0" dirty="0">
                <a:solidFill>
                  <a:srgbClr val="121212"/>
                </a:solidFill>
                <a:effectLst/>
                <a:latin typeface="-apple-system"/>
              </a:rPr>
              <a:t>(2) Lambda expression:</a:t>
            </a:r>
            <a:r>
              <a:rPr lang="en-US" altLang="zh-CN" b="0" i="0" dirty="0">
                <a:solidFill>
                  <a:srgbClr val="121212"/>
                </a:solidFill>
                <a:effectLst/>
                <a:latin typeface="-apple-system"/>
              </a:rPr>
              <a:t> Lambda </a:t>
            </a:r>
            <a:r>
              <a:rPr lang="zh-CN" altLang="en-US" b="0" i="0" dirty="0">
                <a:solidFill>
                  <a:srgbClr val="121212"/>
                </a:solidFill>
                <a:effectLst/>
                <a:latin typeface="-apple-system"/>
              </a:rPr>
              <a:t>表达式是一种基于 </a:t>
            </a:r>
            <a:r>
              <a:rPr lang="en-US" altLang="zh-CN" b="0" i="0" dirty="0">
                <a:solidFill>
                  <a:srgbClr val="121212"/>
                </a:solidFill>
                <a:effectLst/>
                <a:latin typeface="-apple-system"/>
              </a:rPr>
              <a:t>index </a:t>
            </a:r>
            <a:r>
              <a:rPr lang="zh-CN" altLang="en-US" b="0" i="0" dirty="0">
                <a:solidFill>
                  <a:srgbClr val="121212"/>
                </a:solidFill>
                <a:effectLst/>
                <a:latin typeface="-apple-system"/>
              </a:rPr>
              <a:t>的形式化表达式，它通过 </a:t>
            </a:r>
            <a:r>
              <a:rPr lang="en-US" altLang="zh-CN" b="0" i="0" dirty="0">
                <a:solidFill>
                  <a:srgbClr val="121212"/>
                </a:solidFill>
                <a:effectLst/>
                <a:latin typeface="-apple-system"/>
              </a:rPr>
              <a:t>variable binding </a:t>
            </a:r>
            <a:r>
              <a:rPr lang="zh-CN" altLang="en-US" b="0" i="0" dirty="0">
                <a:solidFill>
                  <a:srgbClr val="121212"/>
                </a:solidFill>
                <a:effectLst/>
                <a:latin typeface="-apple-system"/>
              </a:rPr>
              <a:t>和 </a:t>
            </a:r>
            <a:r>
              <a:rPr lang="en-US" altLang="zh-CN" b="0" i="0" dirty="0">
                <a:solidFill>
                  <a:srgbClr val="121212"/>
                </a:solidFill>
                <a:effectLst/>
                <a:latin typeface="-apple-system"/>
              </a:rPr>
              <a:t>substitution </a:t>
            </a:r>
            <a:r>
              <a:rPr lang="zh-CN" altLang="en-US" b="0" i="0" dirty="0">
                <a:solidFill>
                  <a:srgbClr val="121212"/>
                </a:solidFill>
                <a:effectLst/>
                <a:latin typeface="-apple-system"/>
              </a:rPr>
              <a:t>描述了计算。使用 </a:t>
            </a:r>
            <a:r>
              <a:rPr lang="en-US" altLang="zh-CN" b="0" i="0" dirty="0">
                <a:solidFill>
                  <a:srgbClr val="121212"/>
                </a:solidFill>
                <a:effectLst/>
                <a:latin typeface="-apple-system"/>
              </a:rPr>
              <a:t>lambda expression</a:t>
            </a:r>
            <a:r>
              <a:rPr lang="zh-CN" altLang="en-US" b="0" i="0" dirty="0">
                <a:solidFill>
                  <a:srgbClr val="121212"/>
                </a:solidFill>
                <a:effectLst/>
                <a:latin typeface="-apple-system"/>
              </a:rPr>
              <a:t>，</a:t>
            </a:r>
            <a:r>
              <a:rPr lang="en-US" altLang="zh-CN" b="0" i="0" dirty="0">
                <a:solidFill>
                  <a:srgbClr val="121212"/>
                </a:solidFill>
                <a:effectLst/>
                <a:latin typeface="-apple-system"/>
              </a:rPr>
              <a:t>programmers </a:t>
            </a:r>
            <a:r>
              <a:rPr lang="zh-CN" altLang="en-US" b="0" i="0" dirty="0">
                <a:solidFill>
                  <a:srgbClr val="121212"/>
                </a:solidFill>
                <a:effectLst/>
                <a:latin typeface="-apple-system"/>
              </a:rPr>
              <a:t>可以迅速定义一个计算而不用去实现一个新函数。</a:t>
            </a:r>
            <a:r>
              <a:rPr lang="en-US" altLang="zh-CN" b="0" i="0" dirty="0">
                <a:solidFill>
                  <a:srgbClr val="121212"/>
                </a:solidFill>
                <a:effectLst/>
                <a:latin typeface="-apple-system"/>
              </a:rPr>
              <a:t>TVM </a:t>
            </a:r>
            <a:r>
              <a:rPr lang="zh-CN" altLang="en-US" b="0" i="0" dirty="0">
                <a:solidFill>
                  <a:srgbClr val="121212"/>
                </a:solidFill>
                <a:effectLst/>
                <a:latin typeface="-apple-system"/>
              </a:rPr>
              <a:t>使用基于 </a:t>
            </a:r>
            <a:r>
              <a:rPr lang="en-US" altLang="zh-CN" b="0" i="0" dirty="0">
                <a:solidFill>
                  <a:srgbClr val="121212"/>
                </a:solidFill>
                <a:effectLst/>
                <a:latin typeface="-apple-system"/>
              </a:rPr>
              <a:t>lambda </a:t>
            </a:r>
            <a:r>
              <a:rPr lang="zh-CN" altLang="en-US" b="0" i="0" dirty="0">
                <a:solidFill>
                  <a:srgbClr val="121212"/>
                </a:solidFill>
                <a:effectLst/>
                <a:latin typeface="-apple-system"/>
              </a:rPr>
              <a:t>表达式的 </a:t>
            </a:r>
            <a:r>
              <a:rPr lang="en-US" altLang="zh-CN" b="0" i="0" dirty="0">
                <a:solidFill>
                  <a:srgbClr val="121212"/>
                </a:solidFill>
                <a:effectLst/>
                <a:latin typeface="-apple-system"/>
              </a:rPr>
              <a:t>tensor expression</a:t>
            </a:r>
            <a:r>
              <a:rPr lang="zh-CN" altLang="en-US" b="0" i="0" dirty="0">
                <a:solidFill>
                  <a:srgbClr val="121212"/>
                </a:solidFill>
                <a:effectLst/>
                <a:latin typeface="-apple-system"/>
              </a:rPr>
              <a:t>（</a:t>
            </a:r>
            <a:r>
              <a:rPr lang="en-US" altLang="zh-CN" b="0" i="0" dirty="0">
                <a:solidFill>
                  <a:srgbClr val="121212"/>
                </a:solidFill>
                <a:effectLst/>
                <a:latin typeface="-apple-system"/>
              </a:rPr>
              <a:t>TE</a:t>
            </a:r>
            <a:r>
              <a:rPr lang="zh-CN" altLang="en-US" b="0" i="0" dirty="0">
                <a:solidFill>
                  <a:srgbClr val="121212"/>
                </a:solidFill>
                <a:effectLst/>
                <a:latin typeface="-apple-system"/>
              </a:rPr>
              <a:t>）来表示这种 </a:t>
            </a:r>
            <a:r>
              <a:rPr lang="en-US" altLang="zh-CN" b="0" i="0" dirty="0">
                <a:solidFill>
                  <a:srgbClr val="121212"/>
                </a:solidFill>
                <a:effectLst/>
                <a:latin typeface="-apple-system"/>
              </a:rPr>
              <a:t>tensor </a:t>
            </a:r>
            <a:r>
              <a:rPr lang="zh-CN" altLang="en-US" b="0" i="0" dirty="0">
                <a:solidFill>
                  <a:srgbClr val="121212"/>
                </a:solidFill>
                <a:effectLst/>
                <a:latin typeface="-apple-system"/>
              </a:rPr>
              <a:t>计算。在 </a:t>
            </a:r>
            <a:r>
              <a:rPr lang="en-US" altLang="zh-CN" b="0" i="0" dirty="0">
                <a:solidFill>
                  <a:srgbClr val="121212"/>
                </a:solidFill>
                <a:effectLst/>
                <a:latin typeface="-apple-system"/>
              </a:rPr>
              <a:t>TVM </a:t>
            </a:r>
            <a:r>
              <a:rPr lang="zh-CN" altLang="en-US" b="0" i="0" dirty="0">
                <a:solidFill>
                  <a:srgbClr val="121212"/>
                </a:solidFill>
                <a:effectLst/>
                <a:latin typeface="-apple-system"/>
              </a:rPr>
              <a:t>中，算子被 </a:t>
            </a:r>
            <a:r>
              <a:rPr lang="en-US" altLang="zh-CN" b="0" i="0" dirty="0">
                <a:solidFill>
                  <a:srgbClr val="121212"/>
                </a:solidFill>
                <a:effectLst/>
                <a:latin typeface="-apple-system"/>
              </a:rPr>
              <a:t>output tensor </a:t>
            </a:r>
            <a:r>
              <a:rPr lang="zh-CN" altLang="en-US" b="0" i="0" dirty="0">
                <a:solidFill>
                  <a:srgbClr val="121212"/>
                </a:solidFill>
                <a:effectLst/>
                <a:latin typeface="-apple-system"/>
              </a:rPr>
              <a:t>的 </a:t>
            </a:r>
            <a:r>
              <a:rPr lang="en-US" altLang="zh-CN" b="0" i="0" dirty="0">
                <a:solidFill>
                  <a:srgbClr val="121212"/>
                </a:solidFill>
                <a:effectLst/>
                <a:latin typeface="-apple-system"/>
              </a:rPr>
              <a:t>shape </a:t>
            </a:r>
            <a:r>
              <a:rPr lang="zh-CN" altLang="en-US" b="0" i="0" dirty="0">
                <a:solidFill>
                  <a:srgbClr val="121212"/>
                </a:solidFill>
                <a:effectLst/>
                <a:latin typeface="-apple-system"/>
              </a:rPr>
              <a:t>和用于计算的 </a:t>
            </a:r>
            <a:r>
              <a:rPr lang="en-US" altLang="zh-CN" b="0" i="0" dirty="0">
                <a:solidFill>
                  <a:srgbClr val="121212"/>
                </a:solidFill>
                <a:effectLst/>
                <a:latin typeface="-apple-system"/>
              </a:rPr>
              <a:t>lambda </a:t>
            </a:r>
            <a:r>
              <a:rPr lang="zh-CN" altLang="en-US" b="0" i="0" dirty="0">
                <a:solidFill>
                  <a:srgbClr val="121212"/>
                </a:solidFill>
                <a:effectLst/>
                <a:latin typeface="-apple-system"/>
              </a:rPr>
              <a:t>表达式共同定义。</a:t>
            </a:r>
          </a:p>
          <a:p>
            <a:pPr algn="l"/>
            <a:r>
              <a:rPr lang="en-US" altLang="zh-CN" b="1" i="0" dirty="0">
                <a:solidFill>
                  <a:srgbClr val="121212"/>
                </a:solidFill>
                <a:effectLst/>
                <a:latin typeface="-apple-system"/>
              </a:rPr>
              <a:t>(3) Einstein notation:</a:t>
            </a:r>
            <a:r>
              <a:rPr lang="en-US" altLang="zh-CN" b="0" i="0" dirty="0">
                <a:solidFill>
                  <a:srgbClr val="121212"/>
                </a:solidFill>
                <a:effectLst/>
                <a:latin typeface="-apple-system"/>
              </a:rPr>
              <a:t> Einstein </a:t>
            </a:r>
            <a:r>
              <a:rPr lang="zh-CN" altLang="en-US" b="0" i="0" dirty="0">
                <a:solidFill>
                  <a:srgbClr val="121212"/>
                </a:solidFill>
                <a:effectLst/>
                <a:latin typeface="-apple-system"/>
              </a:rPr>
              <a:t>记号，也被称作求和约定，是一种用来表示求和的记号约定。它要比 </a:t>
            </a:r>
            <a:r>
              <a:rPr lang="en-US" altLang="zh-CN" b="0" i="0" dirty="0">
                <a:solidFill>
                  <a:srgbClr val="121212"/>
                </a:solidFill>
                <a:effectLst/>
                <a:latin typeface="-apple-system"/>
              </a:rPr>
              <a:t>lambda </a:t>
            </a:r>
            <a:r>
              <a:rPr lang="zh-CN" altLang="en-US" b="0" i="0" dirty="0">
                <a:solidFill>
                  <a:srgbClr val="121212"/>
                </a:solidFill>
                <a:effectLst/>
                <a:latin typeface="-apple-system"/>
              </a:rPr>
              <a:t>表达式更容易编程。以 </a:t>
            </a:r>
            <a:r>
              <a:rPr lang="en-US" altLang="zh-CN" b="0" i="0" dirty="0">
                <a:solidFill>
                  <a:srgbClr val="121212"/>
                </a:solidFill>
                <a:effectLst/>
                <a:latin typeface="-apple-system"/>
              </a:rPr>
              <a:t>TC </a:t>
            </a:r>
            <a:r>
              <a:rPr lang="zh-CN" altLang="en-US" b="0" i="0" dirty="0">
                <a:solidFill>
                  <a:srgbClr val="121212"/>
                </a:solidFill>
                <a:effectLst/>
                <a:latin typeface="-apple-system"/>
              </a:rPr>
              <a:t>为例，临时变量的 </a:t>
            </a:r>
            <a:r>
              <a:rPr lang="en-US" altLang="zh-CN" b="0" i="0" dirty="0">
                <a:solidFill>
                  <a:srgbClr val="121212"/>
                </a:solidFill>
                <a:effectLst/>
                <a:latin typeface="-apple-system"/>
              </a:rPr>
              <a:t>indexes </a:t>
            </a:r>
            <a:r>
              <a:rPr lang="zh-CN" altLang="en-US" b="0" i="0" dirty="0">
                <a:solidFill>
                  <a:srgbClr val="121212"/>
                </a:solidFill>
                <a:effectLst/>
                <a:latin typeface="-apple-system"/>
              </a:rPr>
              <a:t>不用被特地去定义。</a:t>
            </a:r>
            <a:r>
              <a:rPr lang="en-US" altLang="zh-CN" b="0" i="0" dirty="0">
                <a:solidFill>
                  <a:srgbClr val="121212"/>
                </a:solidFill>
                <a:effectLst/>
                <a:latin typeface="-apple-system"/>
              </a:rPr>
              <a:t>IR </a:t>
            </a:r>
            <a:r>
              <a:rPr lang="zh-CN" altLang="en-US" b="0" i="0" dirty="0">
                <a:solidFill>
                  <a:srgbClr val="121212"/>
                </a:solidFill>
                <a:effectLst/>
                <a:latin typeface="-apple-system"/>
              </a:rPr>
              <a:t>可以基于 </a:t>
            </a:r>
            <a:r>
              <a:rPr lang="en-US" altLang="zh-CN" b="0" i="0" dirty="0">
                <a:solidFill>
                  <a:srgbClr val="121212"/>
                </a:solidFill>
                <a:effectLst/>
                <a:latin typeface="-apple-system"/>
              </a:rPr>
              <a:t>Einstein </a:t>
            </a:r>
            <a:r>
              <a:rPr lang="zh-CN" altLang="en-US" b="0" i="0" dirty="0">
                <a:solidFill>
                  <a:srgbClr val="121212"/>
                </a:solidFill>
                <a:effectLst/>
                <a:latin typeface="-apple-system"/>
              </a:rPr>
              <a:t>记号，通过为定义变量的出现，来自动推断出真实的表达式。在 </a:t>
            </a:r>
            <a:r>
              <a:rPr lang="en-US" altLang="zh-CN" b="0" i="0" dirty="0">
                <a:solidFill>
                  <a:srgbClr val="121212"/>
                </a:solidFill>
                <a:effectLst/>
                <a:latin typeface="-apple-system"/>
              </a:rPr>
              <a:t>Einstein </a:t>
            </a:r>
            <a:r>
              <a:rPr lang="zh-CN" altLang="en-US" b="0" i="0" dirty="0">
                <a:solidFill>
                  <a:srgbClr val="121212"/>
                </a:solidFill>
                <a:effectLst/>
                <a:latin typeface="-apple-system"/>
              </a:rPr>
              <a:t>记号中，</a:t>
            </a:r>
            <a:r>
              <a:rPr lang="en-US" altLang="zh-CN" b="0" i="0" dirty="0">
                <a:solidFill>
                  <a:srgbClr val="121212"/>
                </a:solidFill>
                <a:effectLst/>
                <a:latin typeface="-apple-system"/>
              </a:rPr>
              <a:t>operators </a:t>
            </a:r>
            <a:r>
              <a:rPr lang="zh-CN" altLang="en-US" b="0" i="0" dirty="0">
                <a:solidFill>
                  <a:srgbClr val="121212"/>
                </a:solidFill>
                <a:effectLst/>
                <a:latin typeface="-apple-system"/>
              </a:rPr>
              <a:t>需要是既可以结合又可以交换的。这个限制保证了 </a:t>
            </a:r>
            <a:r>
              <a:rPr lang="en-US" altLang="zh-CN" b="0" i="0" dirty="0">
                <a:solidFill>
                  <a:srgbClr val="121212"/>
                </a:solidFill>
                <a:effectLst/>
                <a:latin typeface="-apple-system"/>
              </a:rPr>
              <a:t>reduction operator </a:t>
            </a:r>
            <a:r>
              <a:rPr lang="zh-CN" altLang="en-US" b="0" i="0" dirty="0">
                <a:solidFill>
                  <a:srgbClr val="121212"/>
                </a:solidFill>
                <a:effectLst/>
                <a:latin typeface="-apple-system"/>
              </a:rPr>
              <a:t>可以以任意顺序被执行，使得进一步的并行成为可能。</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a:p>
            <a:pPr algn="l"/>
            <a:r>
              <a:rPr lang="en-US" altLang="zh-CN" b="1" i="0" dirty="0">
                <a:solidFill>
                  <a:srgbClr val="121212"/>
                </a:solidFill>
                <a:effectLst/>
                <a:latin typeface="-apple-system"/>
              </a:rPr>
              <a:t>(1) Placeholder:</a:t>
            </a:r>
            <a:r>
              <a:rPr lang="en-US" altLang="zh-CN" b="0" i="0" dirty="0">
                <a:solidFill>
                  <a:srgbClr val="121212"/>
                </a:solidFill>
                <a:effectLst/>
                <a:latin typeface="-apple-system"/>
              </a:rPr>
              <a:t> Placeholder </a:t>
            </a:r>
            <a:r>
              <a:rPr lang="zh-CN" altLang="en-US" b="0" i="0" dirty="0">
                <a:solidFill>
                  <a:srgbClr val="121212"/>
                </a:solidFill>
                <a:effectLst/>
                <a:latin typeface="-apple-system"/>
              </a:rPr>
              <a:t>被广泛用于 </a:t>
            </a:r>
            <a:r>
              <a:rPr lang="en-US" altLang="zh-CN" b="0" i="0" dirty="0">
                <a:solidFill>
                  <a:srgbClr val="121212"/>
                </a:solidFill>
                <a:effectLst/>
                <a:latin typeface="-apple-system"/>
              </a:rPr>
              <a:t>symbolic programming</a:t>
            </a:r>
            <a:r>
              <a:rPr lang="zh-CN" altLang="en-US" b="0" i="0" dirty="0">
                <a:solidFill>
                  <a:srgbClr val="121212"/>
                </a:solidFill>
                <a:effectLst/>
                <a:latin typeface="-apple-system"/>
              </a:rPr>
              <a:t>（例如 </a:t>
            </a:r>
            <a:r>
              <a:rPr lang="en-US" altLang="zh-CN" b="0" i="0" dirty="0">
                <a:solidFill>
                  <a:srgbClr val="121212"/>
                </a:solidFill>
                <a:effectLst/>
                <a:latin typeface="-apple-system"/>
              </a:rPr>
              <a:t>Lisp</a:t>
            </a:r>
            <a:r>
              <a:rPr lang="zh-CN" altLang="en-US" b="0" i="0" dirty="0">
                <a:solidFill>
                  <a:srgbClr val="121212"/>
                </a:solidFill>
                <a:effectLst/>
                <a:latin typeface="-apple-system"/>
              </a:rPr>
              <a:t>，</a:t>
            </a:r>
            <a:r>
              <a:rPr lang="en-US" altLang="zh-CN" b="0" i="0" dirty="0" err="1">
                <a:solidFill>
                  <a:srgbClr val="121212"/>
                </a:solidFill>
                <a:effectLst/>
                <a:latin typeface="-apple-system"/>
              </a:rPr>
              <a:t>Tensorflow</a:t>
            </a:r>
            <a:r>
              <a:rPr lang="zh-CN" altLang="en-US" b="0" i="0" dirty="0">
                <a:solidFill>
                  <a:srgbClr val="121212"/>
                </a:solidFill>
                <a:effectLst/>
                <a:latin typeface="-apple-system"/>
              </a:rPr>
              <a:t>）。一个 </a:t>
            </a:r>
            <a:r>
              <a:rPr lang="en-US" altLang="zh-CN" b="0" i="0" dirty="0">
                <a:solidFill>
                  <a:srgbClr val="121212"/>
                </a:solidFill>
                <a:effectLst/>
                <a:latin typeface="-apple-system"/>
              </a:rPr>
              <a:t>placeholder </a:t>
            </a:r>
            <a:r>
              <a:rPr lang="zh-CN" altLang="en-US" b="0" i="0" dirty="0">
                <a:solidFill>
                  <a:srgbClr val="121212"/>
                </a:solidFill>
                <a:effectLst/>
                <a:latin typeface="-apple-system"/>
              </a:rPr>
              <a:t>就是一个带有显式 </a:t>
            </a:r>
            <a:r>
              <a:rPr lang="en-US" altLang="zh-CN" b="0" i="0" dirty="0">
                <a:solidFill>
                  <a:srgbClr val="121212"/>
                </a:solidFill>
                <a:effectLst/>
                <a:latin typeface="-apple-system"/>
              </a:rPr>
              <a:t>shape </a:t>
            </a:r>
            <a:r>
              <a:rPr lang="zh-CN" altLang="en-US" b="0" i="0" dirty="0">
                <a:solidFill>
                  <a:srgbClr val="121212"/>
                </a:solidFill>
                <a:effectLst/>
                <a:latin typeface="-apple-system"/>
              </a:rPr>
              <a:t>信息（例如每个维度的 </a:t>
            </a:r>
            <a:r>
              <a:rPr lang="en-US" altLang="zh-CN" b="0" i="0" dirty="0">
                <a:solidFill>
                  <a:srgbClr val="121212"/>
                </a:solidFill>
                <a:effectLst/>
                <a:latin typeface="-apple-system"/>
              </a:rPr>
              <a:t>size</a:t>
            </a:r>
            <a:r>
              <a:rPr lang="zh-CN" altLang="en-US" b="0" i="0" dirty="0">
                <a:solidFill>
                  <a:srgbClr val="121212"/>
                </a:solidFill>
                <a:effectLst/>
                <a:latin typeface="-apple-system"/>
              </a:rPr>
              <a:t>）的变量，并且这个信息可以随着计算传播。它允许 </a:t>
            </a:r>
            <a:r>
              <a:rPr lang="en-US" altLang="zh-CN" b="0" i="0" dirty="0">
                <a:solidFill>
                  <a:srgbClr val="121212"/>
                </a:solidFill>
                <a:effectLst/>
                <a:latin typeface="-apple-system"/>
              </a:rPr>
              <a:t>programmers </a:t>
            </a:r>
            <a:r>
              <a:rPr lang="zh-CN" altLang="en-US" b="0" i="0" dirty="0">
                <a:solidFill>
                  <a:srgbClr val="121212"/>
                </a:solidFill>
                <a:effectLst/>
                <a:latin typeface="-apple-system"/>
              </a:rPr>
              <a:t>直接去描述算子以及构建计算图，而不用关心具体的数据元素，这有利于计算的“定义”与“执行”在 </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编译器中的分离。此外，使用 </a:t>
            </a:r>
            <a:r>
              <a:rPr lang="en-US" altLang="zh-CN" b="0" i="0" dirty="0">
                <a:solidFill>
                  <a:srgbClr val="121212"/>
                </a:solidFill>
                <a:effectLst/>
                <a:latin typeface="-apple-system"/>
              </a:rPr>
              <a:t>placeholders </a:t>
            </a:r>
            <a:r>
              <a:rPr lang="zh-CN" altLang="en-US" b="0" i="0" dirty="0">
                <a:solidFill>
                  <a:srgbClr val="121212"/>
                </a:solidFill>
                <a:effectLst/>
                <a:latin typeface="-apple-system"/>
              </a:rPr>
              <a:t>也让 </a:t>
            </a:r>
            <a:r>
              <a:rPr lang="en-US" altLang="zh-CN" b="0" i="0" dirty="0">
                <a:solidFill>
                  <a:srgbClr val="121212"/>
                </a:solidFill>
                <a:effectLst/>
                <a:latin typeface="-apple-system"/>
              </a:rPr>
              <a:t>programmers </a:t>
            </a:r>
            <a:r>
              <a:rPr lang="zh-CN" altLang="en-US" b="0" i="0" dirty="0">
                <a:solidFill>
                  <a:srgbClr val="121212"/>
                </a:solidFill>
                <a:effectLst/>
                <a:latin typeface="-apple-system"/>
              </a:rPr>
              <a:t>能很方便地改变 </a:t>
            </a:r>
            <a:r>
              <a:rPr lang="en-US" altLang="zh-CN" b="0" i="0" dirty="0">
                <a:solidFill>
                  <a:srgbClr val="121212"/>
                </a:solidFill>
                <a:effectLst/>
                <a:latin typeface="-apple-system"/>
              </a:rPr>
              <a:t>input/output </a:t>
            </a:r>
            <a:r>
              <a:rPr lang="zh-CN" altLang="en-US" b="0" i="0" dirty="0">
                <a:solidFill>
                  <a:srgbClr val="121212"/>
                </a:solidFill>
                <a:effectLst/>
                <a:latin typeface="-apple-system"/>
              </a:rPr>
              <a:t>以及相关联的中间数据的 </a:t>
            </a:r>
            <a:r>
              <a:rPr lang="en-US" altLang="zh-CN" b="0" i="0" dirty="0">
                <a:solidFill>
                  <a:srgbClr val="121212"/>
                </a:solidFill>
                <a:effectLst/>
                <a:latin typeface="-apple-system"/>
              </a:rPr>
              <a:t>shape</a:t>
            </a:r>
            <a:r>
              <a:rPr lang="zh-CN" altLang="en-US" b="0" i="0" dirty="0">
                <a:solidFill>
                  <a:srgbClr val="121212"/>
                </a:solidFill>
                <a:effectLst/>
                <a:latin typeface="-apple-system"/>
              </a:rPr>
              <a:t>，而不用改变计算定义。</a:t>
            </a:r>
          </a:p>
          <a:p>
            <a:pPr algn="l"/>
            <a:r>
              <a:rPr lang="en-US" altLang="zh-CN" b="1" i="0" dirty="0">
                <a:solidFill>
                  <a:srgbClr val="121212"/>
                </a:solidFill>
                <a:effectLst/>
                <a:latin typeface="-apple-system"/>
              </a:rPr>
              <a:t>(2) Unknown (Dynamic) shape representation:</a:t>
            </a:r>
            <a:r>
              <a:rPr lang="en-US" altLang="zh-CN" b="0" i="0" dirty="0">
                <a:solidFill>
                  <a:srgbClr val="121212"/>
                </a:solidFill>
                <a:effectLst/>
                <a:latin typeface="-apple-system"/>
              </a:rPr>
              <a:t> Unknown </a:t>
            </a:r>
            <a:r>
              <a:rPr lang="zh-CN" altLang="en-US" b="0" i="0" dirty="0">
                <a:solidFill>
                  <a:srgbClr val="121212"/>
                </a:solidFill>
                <a:effectLst/>
                <a:latin typeface="-apple-system"/>
              </a:rPr>
              <a:t>维度在声明 </a:t>
            </a:r>
            <a:r>
              <a:rPr lang="en-US" altLang="zh-CN" b="0" i="0" dirty="0">
                <a:solidFill>
                  <a:srgbClr val="121212"/>
                </a:solidFill>
                <a:effectLst/>
                <a:latin typeface="-apple-system"/>
              </a:rPr>
              <a:t>placeholders </a:t>
            </a:r>
            <a:r>
              <a:rPr lang="zh-CN" altLang="en-US" b="0" i="0" dirty="0">
                <a:solidFill>
                  <a:srgbClr val="121212"/>
                </a:solidFill>
                <a:effectLst/>
                <a:latin typeface="-apple-system"/>
              </a:rPr>
              <a:t>的时候通常都是支持的。例如，</a:t>
            </a:r>
            <a:r>
              <a:rPr lang="en-US" altLang="zh-CN" b="0" i="0" dirty="0">
                <a:solidFill>
                  <a:srgbClr val="121212"/>
                </a:solidFill>
                <a:effectLst/>
                <a:latin typeface="-apple-system"/>
              </a:rPr>
              <a:t>TVM </a:t>
            </a:r>
            <a:r>
              <a:rPr lang="zh-CN" altLang="en-US" b="0" i="0" dirty="0">
                <a:solidFill>
                  <a:srgbClr val="121212"/>
                </a:solidFill>
                <a:effectLst/>
                <a:latin typeface="-apple-system"/>
              </a:rPr>
              <a:t>使用 </a:t>
            </a:r>
            <a:r>
              <a:rPr lang="en-US" altLang="zh-CN" b="0" i="0" dirty="0">
                <a:solidFill>
                  <a:srgbClr val="121212"/>
                </a:solidFill>
                <a:effectLst/>
                <a:latin typeface="-apple-system"/>
              </a:rPr>
              <a:t>Any </a:t>
            </a:r>
            <a:r>
              <a:rPr lang="zh-CN" altLang="en-US" b="0" i="0" dirty="0">
                <a:solidFill>
                  <a:srgbClr val="121212"/>
                </a:solidFill>
                <a:effectLst/>
                <a:latin typeface="-apple-system"/>
              </a:rPr>
              <a:t>来代表 </a:t>
            </a:r>
            <a:r>
              <a:rPr lang="en-US" altLang="zh-CN" b="0" i="0" dirty="0">
                <a:solidFill>
                  <a:srgbClr val="121212"/>
                </a:solidFill>
                <a:effectLst/>
                <a:latin typeface="-apple-system"/>
              </a:rPr>
              <a:t>unknown </a:t>
            </a:r>
            <a:r>
              <a:rPr lang="zh-CN" altLang="en-US" b="0" i="0" dirty="0">
                <a:solidFill>
                  <a:srgbClr val="121212"/>
                </a:solidFill>
                <a:effectLst/>
                <a:latin typeface="-apple-system"/>
              </a:rPr>
              <a:t>维度；</a:t>
            </a:r>
            <a:r>
              <a:rPr lang="en-US" altLang="zh-CN" b="0" i="0" dirty="0">
                <a:solidFill>
                  <a:srgbClr val="121212"/>
                </a:solidFill>
                <a:effectLst/>
                <a:latin typeface="-apple-system"/>
              </a:rPr>
              <a:t>XLA </a:t>
            </a:r>
            <a:r>
              <a:rPr lang="zh-CN" altLang="en-US" b="0" i="0" dirty="0">
                <a:solidFill>
                  <a:srgbClr val="121212"/>
                </a:solidFill>
                <a:effectLst/>
                <a:latin typeface="-apple-system"/>
              </a:rPr>
              <a:t>使用 </a:t>
            </a:r>
            <a:r>
              <a:rPr lang="en-US" altLang="zh-CN" b="0" i="0" dirty="0">
                <a:solidFill>
                  <a:srgbClr val="121212"/>
                </a:solidFill>
                <a:effectLst/>
                <a:latin typeface="-apple-system"/>
              </a:rPr>
              <a:t>None</a:t>
            </a:r>
            <a:r>
              <a:rPr lang="zh-CN" altLang="en-US" b="0" i="0" dirty="0">
                <a:solidFill>
                  <a:srgbClr val="121212"/>
                </a:solidFill>
                <a:effectLst/>
                <a:latin typeface="-apple-system"/>
              </a:rPr>
              <a:t>；</a:t>
            </a:r>
            <a:r>
              <a:rPr lang="en-US" altLang="zh-CN" b="0" i="0" dirty="0" err="1">
                <a:solidFill>
                  <a:srgbClr val="121212"/>
                </a:solidFill>
                <a:effectLst/>
                <a:latin typeface="-apple-system"/>
              </a:rPr>
              <a:t>nGraph</a:t>
            </a:r>
            <a:r>
              <a:rPr lang="en-US" altLang="zh-CN" b="0" i="0" dirty="0">
                <a:solidFill>
                  <a:srgbClr val="121212"/>
                </a:solidFill>
                <a:effectLst/>
                <a:latin typeface="-apple-system"/>
              </a:rPr>
              <a:t> </a:t>
            </a:r>
            <a:r>
              <a:rPr lang="zh-CN" altLang="en-US" b="0" i="0" dirty="0">
                <a:solidFill>
                  <a:srgbClr val="121212"/>
                </a:solidFill>
                <a:effectLst/>
                <a:latin typeface="-apple-system"/>
              </a:rPr>
              <a:t>使用它自己内部的 </a:t>
            </a:r>
            <a:r>
              <a:rPr lang="en-US" altLang="zh-CN" b="0" i="0" dirty="0" err="1">
                <a:solidFill>
                  <a:srgbClr val="121212"/>
                </a:solidFill>
                <a:effectLst/>
                <a:latin typeface="-apple-system"/>
              </a:rPr>
              <a:t>PartialShape</a:t>
            </a:r>
            <a:r>
              <a:rPr lang="en-US" altLang="zh-CN" b="0" i="0" dirty="0">
                <a:solidFill>
                  <a:srgbClr val="121212"/>
                </a:solidFill>
                <a:effectLst/>
                <a:latin typeface="-apple-system"/>
              </a:rPr>
              <a:t> </a:t>
            </a:r>
            <a:r>
              <a:rPr lang="zh-CN" altLang="en-US" b="0" i="0" dirty="0">
                <a:solidFill>
                  <a:srgbClr val="121212"/>
                </a:solidFill>
                <a:effectLst/>
                <a:latin typeface="-apple-system"/>
              </a:rPr>
              <a:t>类。</a:t>
            </a:r>
            <a:r>
              <a:rPr lang="en-US" altLang="zh-CN" b="0" i="0" dirty="0">
                <a:solidFill>
                  <a:srgbClr val="121212"/>
                </a:solidFill>
                <a:effectLst/>
                <a:latin typeface="-apple-system"/>
              </a:rPr>
              <a:t>Unknown shape representation </a:t>
            </a:r>
            <a:r>
              <a:rPr lang="zh-CN" altLang="en-US" b="0" i="0" dirty="0">
                <a:solidFill>
                  <a:srgbClr val="121212"/>
                </a:solidFill>
                <a:effectLst/>
                <a:latin typeface="-apple-system"/>
              </a:rPr>
              <a:t>对于支持动态的 </a:t>
            </a:r>
            <a:r>
              <a:rPr lang="en-US" altLang="zh-CN" b="0" i="0" dirty="0">
                <a:solidFill>
                  <a:srgbClr val="121212"/>
                </a:solidFill>
                <a:effectLst/>
                <a:latin typeface="-apple-system"/>
              </a:rPr>
              <a:t>model </a:t>
            </a:r>
            <a:r>
              <a:rPr lang="zh-CN" altLang="en-US" b="0" i="0" dirty="0">
                <a:solidFill>
                  <a:srgbClr val="121212"/>
                </a:solidFill>
                <a:effectLst/>
                <a:latin typeface="-apple-system"/>
              </a:rPr>
              <a:t>是很重要的。然而，为了完全支持胴体啊 </a:t>
            </a:r>
            <a:r>
              <a:rPr lang="en-US" altLang="zh-CN" b="0" i="0" dirty="0">
                <a:solidFill>
                  <a:srgbClr val="121212"/>
                </a:solidFill>
                <a:effectLst/>
                <a:latin typeface="-apple-system"/>
              </a:rPr>
              <a:t>model</a:t>
            </a:r>
            <a:r>
              <a:rPr lang="zh-CN" altLang="en-US" b="0" i="0" dirty="0">
                <a:solidFill>
                  <a:srgbClr val="121212"/>
                </a:solidFill>
                <a:effectLst/>
                <a:latin typeface="-apple-system"/>
              </a:rPr>
              <a:t>，边界推导和维度检查应该被 </a:t>
            </a:r>
            <a:r>
              <a:rPr lang="en-US" altLang="zh-CN" b="0" i="0" dirty="0">
                <a:solidFill>
                  <a:srgbClr val="121212"/>
                </a:solidFill>
                <a:effectLst/>
                <a:latin typeface="-apple-system"/>
              </a:rPr>
              <a:t>relax</a:t>
            </a:r>
            <a:r>
              <a:rPr lang="zh-CN" altLang="en-US" b="0" i="0" dirty="0">
                <a:solidFill>
                  <a:srgbClr val="121212"/>
                </a:solidFill>
                <a:effectLst/>
                <a:latin typeface="-apple-system"/>
              </a:rPr>
              <a:t>（也就是做 </a:t>
            </a:r>
            <a:r>
              <a:rPr lang="en-US" altLang="zh-CN" b="0" i="0" dirty="0">
                <a:solidFill>
                  <a:srgbClr val="121212"/>
                </a:solidFill>
                <a:effectLst/>
                <a:latin typeface="-apple-system"/>
              </a:rPr>
              <a:t>best-effort </a:t>
            </a:r>
            <a:r>
              <a:rPr lang="zh-CN" altLang="en-US" b="0" i="0" dirty="0">
                <a:solidFill>
                  <a:srgbClr val="121212"/>
                </a:solidFill>
                <a:effectLst/>
                <a:latin typeface="-apple-system"/>
              </a:rPr>
              <a:t>检查就好了）。此外，一些额外的机制应该被引入来保证 </a:t>
            </a:r>
            <a:r>
              <a:rPr lang="en-US" altLang="zh-CN" b="0" i="0" dirty="0">
                <a:solidFill>
                  <a:srgbClr val="121212"/>
                </a:solidFill>
                <a:effectLst/>
                <a:latin typeface="-apple-system"/>
              </a:rPr>
              <a:t>memory </a:t>
            </a:r>
            <a:r>
              <a:rPr lang="zh-CN" altLang="en-US" b="0" i="0" dirty="0">
                <a:solidFill>
                  <a:srgbClr val="121212"/>
                </a:solidFill>
                <a:effectLst/>
                <a:latin typeface="-apple-system"/>
              </a:rPr>
              <a:t>的合法性。</a:t>
            </a:r>
          </a:p>
          <a:p>
            <a:pPr algn="l"/>
            <a:r>
              <a:rPr lang="en-US" altLang="zh-CN" b="1" i="0" dirty="0">
                <a:solidFill>
                  <a:srgbClr val="121212"/>
                </a:solidFill>
                <a:effectLst/>
                <a:latin typeface="-apple-system"/>
              </a:rPr>
              <a:t>(3) Data layout:</a:t>
            </a:r>
            <a:r>
              <a:rPr lang="en-US" altLang="zh-CN" b="0" i="0" dirty="0">
                <a:solidFill>
                  <a:srgbClr val="121212"/>
                </a:solidFill>
                <a:effectLst/>
                <a:latin typeface="-apple-system"/>
              </a:rPr>
              <a:t> Data layout </a:t>
            </a:r>
            <a:r>
              <a:rPr lang="zh-CN" altLang="en-US" b="0" i="0" dirty="0">
                <a:solidFill>
                  <a:srgbClr val="121212"/>
                </a:solidFill>
                <a:effectLst/>
                <a:latin typeface="-apple-system"/>
              </a:rPr>
              <a:t>描述了一个 </a:t>
            </a:r>
            <a:r>
              <a:rPr lang="en-US" altLang="zh-CN" b="0" i="0" dirty="0">
                <a:solidFill>
                  <a:srgbClr val="121212"/>
                </a:solidFill>
                <a:effectLst/>
                <a:latin typeface="-apple-system"/>
              </a:rPr>
              <a:t>tensor </a:t>
            </a:r>
            <a:r>
              <a:rPr lang="zh-CN" altLang="en-US" b="0" i="0" dirty="0">
                <a:solidFill>
                  <a:srgbClr val="121212"/>
                </a:solidFill>
                <a:effectLst/>
                <a:latin typeface="-apple-system"/>
              </a:rPr>
              <a:t>是如何在 </a:t>
            </a:r>
            <a:r>
              <a:rPr lang="en-US" altLang="zh-CN" b="0" i="0" dirty="0">
                <a:solidFill>
                  <a:srgbClr val="121212"/>
                </a:solidFill>
                <a:effectLst/>
                <a:latin typeface="-apple-system"/>
              </a:rPr>
              <a:t>memory </a:t>
            </a:r>
            <a:r>
              <a:rPr lang="zh-CN" altLang="en-US" b="0" i="0" dirty="0">
                <a:solidFill>
                  <a:srgbClr val="121212"/>
                </a:solidFill>
                <a:effectLst/>
                <a:latin typeface="-apple-system"/>
              </a:rPr>
              <a:t>中被组织起来的。它通常是一个从 </a:t>
            </a:r>
            <a:r>
              <a:rPr lang="en-US" altLang="zh-CN" b="0" i="0" dirty="0">
                <a:solidFill>
                  <a:srgbClr val="121212"/>
                </a:solidFill>
                <a:effectLst/>
                <a:latin typeface="-apple-system"/>
              </a:rPr>
              <a:t>logical indices </a:t>
            </a:r>
            <a:r>
              <a:rPr lang="zh-CN" altLang="en-US" b="0" i="0" dirty="0">
                <a:solidFill>
                  <a:srgbClr val="121212"/>
                </a:solidFill>
                <a:effectLst/>
                <a:latin typeface="-apple-system"/>
              </a:rPr>
              <a:t>到 </a:t>
            </a:r>
            <a:r>
              <a:rPr lang="en-US" altLang="zh-CN" b="0" i="0" dirty="0">
                <a:solidFill>
                  <a:srgbClr val="121212"/>
                </a:solidFill>
                <a:effectLst/>
                <a:latin typeface="-apple-system"/>
              </a:rPr>
              <a:t>memory indices </a:t>
            </a:r>
            <a:r>
              <a:rPr lang="zh-CN" altLang="en-US" b="0" i="0" dirty="0">
                <a:solidFill>
                  <a:srgbClr val="121212"/>
                </a:solidFill>
                <a:effectLst/>
                <a:latin typeface="-apple-system"/>
              </a:rPr>
              <a:t>的映射。</a:t>
            </a:r>
            <a:r>
              <a:rPr lang="en-US" altLang="zh-CN" b="0" i="0" dirty="0">
                <a:solidFill>
                  <a:srgbClr val="121212"/>
                </a:solidFill>
                <a:effectLst/>
                <a:latin typeface="-apple-system"/>
              </a:rPr>
              <a:t>Data layout </a:t>
            </a:r>
            <a:r>
              <a:rPr lang="zh-CN" altLang="en-US" b="0" i="0" dirty="0">
                <a:solidFill>
                  <a:srgbClr val="121212"/>
                </a:solidFill>
                <a:effectLst/>
                <a:latin typeface="-apple-system"/>
              </a:rPr>
              <a:t>通常包括维度的顺序（例如 </a:t>
            </a:r>
            <a:r>
              <a:rPr lang="en-US" altLang="zh-CN" b="0" i="0" dirty="0">
                <a:solidFill>
                  <a:srgbClr val="121212"/>
                </a:solidFill>
                <a:effectLst/>
                <a:latin typeface="-apple-system"/>
              </a:rPr>
              <a:t>NCHW </a:t>
            </a:r>
            <a:r>
              <a:rPr lang="zh-CN" altLang="en-US" b="0" i="0" dirty="0">
                <a:solidFill>
                  <a:srgbClr val="121212"/>
                </a:solidFill>
                <a:effectLst/>
                <a:latin typeface="-apple-system"/>
              </a:rPr>
              <a:t>或者 </a:t>
            </a:r>
            <a:r>
              <a:rPr lang="en-US" altLang="zh-CN" b="0" i="0" dirty="0">
                <a:solidFill>
                  <a:srgbClr val="121212"/>
                </a:solidFill>
                <a:effectLst/>
                <a:latin typeface="-apple-system"/>
              </a:rPr>
              <a:t>NHWC</a:t>
            </a:r>
            <a:r>
              <a:rPr lang="zh-CN" altLang="en-US" b="0" i="0" dirty="0">
                <a:solidFill>
                  <a:srgbClr val="121212"/>
                </a:solidFill>
                <a:effectLst/>
                <a:latin typeface="-apple-system"/>
              </a:rPr>
              <a:t>），</a:t>
            </a:r>
            <a:r>
              <a:rPr lang="en-US" altLang="zh-CN" b="0" i="0" dirty="0">
                <a:solidFill>
                  <a:srgbClr val="121212"/>
                </a:solidFill>
                <a:effectLst/>
                <a:latin typeface="-apple-system"/>
              </a:rPr>
              <a:t>tiling</a:t>
            </a:r>
            <a:r>
              <a:rPr lang="zh-CN" altLang="en-US" b="0" i="0" dirty="0">
                <a:solidFill>
                  <a:srgbClr val="121212"/>
                </a:solidFill>
                <a:effectLst/>
                <a:latin typeface="-apple-system"/>
              </a:rPr>
              <a:t>，</a:t>
            </a:r>
            <a:r>
              <a:rPr lang="en-US" altLang="zh-CN" b="0" i="0" dirty="0">
                <a:solidFill>
                  <a:srgbClr val="121212"/>
                </a:solidFill>
                <a:effectLst/>
                <a:latin typeface="-apple-system"/>
              </a:rPr>
              <a:t>padding</a:t>
            </a:r>
            <a:r>
              <a:rPr lang="zh-CN" altLang="en-US" b="0" i="0" dirty="0">
                <a:solidFill>
                  <a:srgbClr val="121212"/>
                </a:solidFill>
                <a:effectLst/>
                <a:latin typeface="-apple-system"/>
              </a:rPr>
              <a:t>，</a:t>
            </a:r>
            <a:r>
              <a:rPr lang="en-US" altLang="zh-CN" b="0" i="0" dirty="0">
                <a:solidFill>
                  <a:srgbClr val="121212"/>
                </a:solidFill>
                <a:effectLst/>
                <a:latin typeface="-apple-system"/>
              </a:rPr>
              <a:t>striding</a:t>
            </a:r>
            <a:r>
              <a:rPr lang="zh-CN" altLang="en-US" b="0" i="0" dirty="0">
                <a:solidFill>
                  <a:srgbClr val="121212"/>
                </a:solidFill>
                <a:effectLst/>
                <a:latin typeface="-apple-system"/>
              </a:rPr>
              <a:t>，等等。</a:t>
            </a:r>
            <a:r>
              <a:rPr lang="en-US" altLang="zh-CN" b="0" i="0" dirty="0">
                <a:solidFill>
                  <a:srgbClr val="121212"/>
                </a:solidFill>
                <a:effectLst/>
                <a:latin typeface="-apple-system"/>
              </a:rPr>
              <a:t>TVM </a:t>
            </a:r>
            <a:r>
              <a:rPr lang="zh-CN" altLang="en-US" b="0" i="0" dirty="0">
                <a:solidFill>
                  <a:srgbClr val="121212"/>
                </a:solidFill>
                <a:effectLst/>
                <a:latin typeface="-apple-system"/>
              </a:rPr>
              <a:t>和 </a:t>
            </a:r>
            <a:r>
              <a:rPr lang="en-US" altLang="zh-CN" b="0" i="0" dirty="0">
                <a:solidFill>
                  <a:srgbClr val="121212"/>
                </a:solidFill>
                <a:effectLst/>
                <a:latin typeface="-apple-system"/>
              </a:rPr>
              <a:t>Glow </a:t>
            </a:r>
            <a:r>
              <a:rPr lang="zh-CN" altLang="en-US" b="0" i="0" dirty="0">
                <a:solidFill>
                  <a:srgbClr val="121212"/>
                </a:solidFill>
                <a:effectLst/>
                <a:latin typeface="-apple-system"/>
              </a:rPr>
              <a:t>将 </a:t>
            </a:r>
            <a:r>
              <a:rPr lang="en-US" altLang="zh-CN" b="0" i="0" dirty="0">
                <a:solidFill>
                  <a:srgbClr val="121212"/>
                </a:solidFill>
                <a:effectLst/>
                <a:latin typeface="-apple-system"/>
              </a:rPr>
              <a:t>data layout </a:t>
            </a:r>
            <a:r>
              <a:rPr lang="zh-CN" altLang="en-US" b="0" i="0" dirty="0">
                <a:solidFill>
                  <a:srgbClr val="121212"/>
                </a:solidFill>
                <a:effectLst/>
                <a:latin typeface="-apple-system"/>
              </a:rPr>
              <a:t>作为算子的参数，并且在计算和优化时要求这些信息。然而，将 </a:t>
            </a:r>
            <a:r>
              <a:rPr lang="en-US" altLang="zh-CN" b="0" i="0" dirty="0">
                <a:solidFill>
                  <a:srgbClr val="121212"/>
                </a:solidFill>
                <a:effectLst/>
                <a:latin typeface="-apple-system"/>
              </a:rPr>
              <a:t>data layout </a:t>
            </a:r>
            <a:r>
              <a:rPr lang="zh-CN" altLang="en-US" b="0" i="0" dirty="0">
                <a:solidFill>
                  <a:srgbClr val="121212"/>
                </a:solidFill>
                <a:effectLst/>
                <a:latin typeface="-apple-system"/>
              </a:rPr>
              <a:t>信息和算子相结合，而不是张量 </a:t>
            </a:r>
            <a:r>
              <a:rPr lang="en-US" altLang="zh-CN" b="0" i="0" dirty="0">
                <a:solidFill>
                  <a:srgbClr val="121212"/>
                </a:solidFill>
                <a:effectLst/>
                <a:latin typeface="-apple-system"/>
              </a:rPr>
              <a:t>/ </a:t>
            </a:r>
            <a:r>
              <a:rPr lang="zh-CN" altLang="en-US" b="0" i="0" dirty="0">
                <a:solidFill>
                  <a:srgbClr val="121212"/>
                </a:solidFill>
                <a:effectLst/>
                <a:latin typeface="-apple-system"/>
              </a:rPr>
              <a:t>数据本身，使得一些算子能够以符合直觉的方式实现，并且降低了编译的 </a:t>
            </a:r>
            <a:r>
              <a:rPr lang="en-US" altLang="zh-CN" b="0" i="0" dirty="0">
                <a:solidFill>
                  <a:srgbClr val="121212"/>
                </a:solidFill>
                <a:effectLst/>
                <a:latin typeface="-apple-system"/>
              </a:rPr>
              <a:t>overhead</a:t>
            </a:r>
            <a:r>
              <a:rPr lang="zh-CN" altLang="en-US" b="0" i="0" dirty="0">
                <a:solidFill>
                  <a:srgbClr val="121212"/>
                </a:solidFill>
                <a:effectLst/>
                <a:latin typeface="-apple-system"/>
              </a:rPr>
              <a:t>。</a:t>
            </a:r>
            <a:r>
              <a:rPr lang="en-US" altLang="zh-CN" b="0" i="0" dirty="0">
                <a:solidFill>
                  <a:srgbClr val="121212"/>
                </a:solidFill>
                <a:effectLst/>
                <a:latin typeface="-apple-system"/>
              </a:rPr>
              <a:t>XLA </a:t>
            </a:r>
            <a:r>
              <a:rPr lang="zh-CN" altLang="en-US" b="0" i="0" dirty="0">
                <a:solidFill>
                  <a:srgbClr val="121212"/>
                </a:solidFill>
                <a:effectLst/>
                <a:latin typeface="-apple-system"/>
              </a:rPr>
              <a:t>将 </a:t>
            </a:r>
            <a:r>
              <a:rPr lang="en-US" altLang="zh-CN" b="0" i="0" dirty="0">
                <a:solidFill>
                  <a:srgbClr val="121212"/>
                </a:solidFill>
                <a:effectLst/>
                <a:latin typeface="-apple-system"/>
              </a:rPr>
              <a:t>data layout </a:t>
            </a:r>
            <a:r>
              <a:rPr lang="zh-CN" altLang="en-US" b="0" i="0" dirty="0">
                <a:solidFill>
                  <a:srgbClr val="121212"/>
                </a:solidFill>
                <a:effectLst/>
                <a:latin typeface="-apple-system"/>
              </a:rPr>
              <a:t>表示成和后端 </a:t>
            </a:r>
            <a:r>
              <a:rPr lang="en-US" altLang="zh-CN" b="0" i="0" dirty="0">
                <a:solidFill>
                  <a:srgbClr val="121212"/>
                </a:solidFill>
                <a:effectLst/>
                <a:latin typeface="-apple-system"/>
              </a:rPr>
              <a:t>hardware </a:t>
            </a:r>
            <a:r>
              <a:rPr lang="zh-CN" altLang="en-US" b="0" i="0" dirty="0">
                <a:solidFill>
                  <a:srgbClr val="121212"/>
                </a:solidFill>
                <a:effectLst/>
                <a:latin typeface="-apple-system"/>
              </a:rPr>
              <a:t>有关的 </a:t>
            </a:r>
            <a:r>
              <a:rPr lang="en-US" altLang="zh-CN" b="0" i="0" dirty="0">
                <a:solidFill>
                  <a:srgbClr val="121212"/>
                </a:solidFill>
                <a:effectLst/>
                <a:latin typeface="-apple-system"/>
              </a:rPr>
              <a:t>constraints</a:t>
            </a:r>
            <a:r>
              <a:rPr lang="zh-CN" altLang="en-US" b="0" i="0" dirty="0">
                <a:solidFill>
                  <a:srgbClr val="121212"/>
                </a:solidFill>
                <a:effectLst/>
                <a:latin typeface="-apple-system"/>
              </a:rPr>
              <a:t>。</a:t>
            </a:r>
            <a:r>
              <a:rPr lang="en-US" altLang="zh-CN" b="0" i="0" dirty="0">
                <a:solidFill>
                  <a:srgbClr val="121212"/>
                </a:solidFill>
                <a:effectLst/>
                <a:latin typeface="-apple-system"/>
              </a:rPr>
              <a:t>Relay </a:t>
            </a:r>
            <a:r>
              <a:rPr lang="zh-CN" altLang="en-US" b="0" i="0" dirty="0">
                <a:solidFill>
                  <a:srgbClr val="121212"/>
                </a:solidFill>
                <a:effectLst/>
                <a:latin typeface="-apple-system"/>
              </a:rPr>
              <a:t>和 </a:t>
            </a:r>
            <a:r>
              <a:rPr lang="en-US" altLang="zh-CN" b="0" i="0" dirty="0">
                <a:solidFill>
                  <a:srgbClr val="121212"/>
                </a:solidFill>
                <a:effectLst/>
                <a:latin typeface="-apple-system"/>
              </a:rPr>
              <a:t>MLIR </a:t>
            </a:r>
            <a:r>
              <a:rPr lang="zh-CN" altLang="en-US" b="0" i="0" dirty="0">
                <a:solidFill>
                  <a:srgbClr val="121212"/>
                </a:solidFill>
                <a:effectLst/>
                <a:latin typeface="-apple-system"/>
              </a:rPr>
              <a:t>即将把 </a:t>
            </a:r>
            <a:r>
              <a:rPr lang="en-US" altLang="zh-CN" b="0" i="0" dirty="0">
                <a:solidFill>
                  <a:srgbClr val="121212"/>
                </a:solidFill>
                <a:effectLst/>
                <a:latin typeface="-apple-system"/>
              </a:rPr>
              <a:t>data layout information </a:t>
            </a:r>
            <a:r>
              <a:rPr lang="zh-CN" altLang="en-US" b="0" i="0" dirty="0">
                <a:solidFill>
                  <a:srgbClr val="121212"/>
                </a:solidFill>
                <a:effectLst/>
                <a:latin typeface="-apple-system"/>
              </a:rPr>
              <a:t>加到 </a:t>
            </a:r>
            <a:r>
              <a:rPr lang="en-US" altLang="zh-CN" b="0" i="0" dirty="0">
                <a:solidFill>
                  <a:srgbClr val="121212"/>
                </a:solidFill>
                <a:effectLst/>
                <a:latin typeface="-apple-system"/>
              </a:rPr>
              <a:t>tensors </a:t>
            </a:r>
            <a:r>
              <a:rPr lang="zh-CN" altLang="en-US" b="0" i="0" dirty="0">
                <a:solidFill>
                  <a:srgbClr val="121212"/>
                </a:solidFill>
                <a:effectLst/>
                <a:latin typeface="-apple-system"/>
              </a:rPr>
              <a:t>的 </a:t>
            </a:r>
            <a:r>
              <a:rPr lang="en-US" altLang="zh-CN" b="0" i="0" dirty="0">
                <a:solidFill>
                  <a:srgbClr val="121212"/>
                </a:solidFill>
                <a:effectLst/>
                <a:latin typeface="-apple-system"/>
              </a:rPr>
              <a:t>type systems </a:t>
            </a:r>
            <a:r>
              <a:rPr lang="zh-CN" altLang="en-US" b="0" i="0" dirty="0">
                <a:solidFill>
                  <a:srgbClr val="121212"/>
                </a:solidFill>
                <a:effectLst/>
                <a:latin typeface="-apple-system"/>
              </a:rPr>
              <a:t>中。</a:t>
            </a:r>
          </a:p>
          <a:p>
            <a:r>
              <a:rPr lang="en-US" altLang="zh-CN" b="1" i="0" dirty="0">
                <a:solidFill>
                  <a:srgbClr val="121212"/>
                </a:solidFill>
                <a:effectLst/>
                <a:latin typeface="-apple-system"/>
              </a:rPr>
              <a:t>(4) Bound inference:</a:t>
            </a:r>
            <a:r>
              <a:rPr lang="en-US" altLang="zh-CN" b="0" i="0" dirty="0">
                <a:solidFill>
                  <a:srgbClr val="121212"/>
                </a:solidFill>
                <a:effectLst/>
                <a:latin typeface="-apple-system"/>
              </a:rPr>
              <a:t> </a:t>
            </a:r>
            <a:r>
              <a:rPr lang="zh-CN" altLang="en-US" b="0" i="0" dirty="0">
                <a:solidFill>
                  <a:srgbClr val="121212"/>
                </a:solidFill>
                <a:effectLst/>
                <a:latin typeface="-apple-system"/>
              </a:rPr>
              <a:t>边界推导被用于在编译一个 </a:t>
            </a:r>
            <a:r>
              <a:rPr lang="en-US" altLang="zh-CN" b="0" i="0" dirty="0">
                <a:solidFill>
                  <a:srgbClr val="121212"/>
                </a:solidFill>
                <a:effectLst/>
                <a:latin typeface="-apple-system"/>
              </a:rPr>
              <a:t>DL models </a:t>
            </a:r>
            <a:r>
              <a:rPr lang="zh-CN" altLang="en-US" b="0" i="0" dirty="0">
                <a:solidFill>
                  <a:srgbClr val="121212"/>
                </a:solidFill>
                <a:effectLst/>
                <a:latin typeface="-apple-system"/>
              </a:rPr>
              <a:t>时确定 </a:t>
            </a:r>
            <a:r>
              <a:rPr lang="en-US" altLang="zh-CN" b="0" i="0" dirty="0">
                <a:solidFill>
                  <a:srgbClr val="121212"/>
                </a:solidFill>
                <a:effectLst/>
                <a:latin typeface="-apple-system"/>
              </a:rPr>
              <a:t>iterators </a:t>
            </a:r>
            <a:r>
              <a:rPr lang="zh-CN" altLang="en-US" b="0" i="0" dirty="0">
                <a:solidFill>
                  <a:srgbClr val="121212"/>
                </a:solidFill>
                <a:effectLst/>
                <a:latin typeface="-apple-system"/>
              </a:rPr>
              <a:t>的边界。尽管 </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编译器中的 </a:t>
            </a:r>
            <a:r>
              <a:rPr lang="en-US" altLang="zh-CN" b="0" i="0" dirty="0">
                <a:solidFill>
                  <a:srgbClr val="121212"/>
                </a:solidFill>
                <a:effectLst/>
                <a:latin typeface="-apple-system"/>
              </a:rPr>
              <a:t>tensor </a:t>
            </a:r>
            <a:r>
              <a:rPr lang="zh-CN" altLang="en-US" b="0" i="0" dirty="0">
                <a:solidFill>
                  <a:srgbClr val="121212"/>
                </a:solidFill>
                <a:effectLst/>
                <a:latin typeface="-apple-system"/>
              </a:rPr>
              <a:t>表示用来描述 </a:t>
            </a:r>
            <a:r>
              <a:rPr lang="en-US" altLang="zh-CN" b="0" i="0" dirty="0">
                <a:solidFill>
                  <a:srgbClr val="121212"/>
                </a:solidFill>
                <a:effectLst/>
                <a:latin typeface="-apple-system"/>
              </a:rPr>
              <a:t>inputs/outputs </a:t>
            </a:r>
            <a:r>
              <a:rPr lang="zh-CN" altLang="en-US" b="0" i="0" dirty="0">
                <a:solidFill>
                  <a:srgbClr val="121212"/>
                </a:solidFill>
                <a:effectLst/>
                <a:latin typeface="-apple-system"/>
              </a:rPr>
              <a:t>很方便，它也给推导 </a:t>
            </a:r>
            <a:r>
              <a:rPr lang="en-US" altLang="zh-CN" b="0" i="0" dirty="0">
                <a:solidFill>
                  <a:srgbClr val="121212"/>
                </a:solidFill>
                <a:effectLst/>
                <a:latin typeface="-apple-system"/>
              </a:rPr>
              <a:t>iterator </a:t>
            </a:r>
            <a:r>
              <a:rPr lang="zh-CN" altLang="en-US" b="0" i="0" dirty="0">
                <a:solidFill>
                  <a:srgbClr val="121212"/>
                </a:solidFill>
                <a:effectLst/>
                <a:latin typeface="-apple-system"/>
              </a:rPr>
              <a:t>的边界带来了很大的挑战。边界推导通常会递归地、迭代地被执行，主要依据计算图本身以及已知的 </a:t>
            </a:r>
            <a:r>
              <a:rPr lang="en-US" altLang="zh-CN" b="0" i="0" dirty="0">
                <a:solidFill>
                  <a:srgbClr val="121212"/>
                </a:solidFill>
                <a:effectLst/>
                <a:latin typeface="-apple-system"/>
              </a:rPr>
              <a:t>placeholders </a:t>
            </a:r>
            <a:r>
              <a:rPr lang="zh-CN" altLang="en-US" b="0" i="0" dirty="0">
                <a:solidFill>
                  <a:srgbClr val="121212"/>
                </a:solidFill>
                <a:effectLst/>
                <a:latin typeface="-apple-system"/>
              </a:rPr>
              <a:t>这些信息。例如，在 </a:t>
            </a:r>
            <a:r>
              <a:rPr lang="en-US" altLang="zh-CN" b="0" i="0" dirty="0">
                <a:solidFill>
                  <a:srgbClr val="121212"/>
                </a:solidFill>
                <a:effectLst/>
                <a:latin typeface="-apple-system"/>
              </a:rPr>
              <a:t>TVM </a:t>
            </a:r>
            <a:r>
              <a:rPr lang="zh-CN" altLang="en-US" b="0" i="0" dirty="0">
                <a:solidFill>
                  <a:srgbClr val="121212"/>
                </a:solidFill>
                <a:effectLst/>
                <a:latin typeface="-apple-system"/>
              </a:rPr>
              <a:t>中，</a:t>
            </a:r>
            <a:r>
              <a:rPr lang="en-US" altLang="zh-CN" b="0" i="0" dirty="0">
                <a:solidFill>
                  <a:srgbClr val="121212"/>
                </a:solidFill>
                <a:effectLst/>
                <a:latin typeface="-apple-system"/>
              </a:rPr>
              <a:t>iterators </a:t>
            </a:r>
            <a:r>
              <a:rPr lang="zh-CN" altLang="en-US" b="0" i="0" dirty="0">
                <a:solidFill>
                  <a:srgbClr val="121212"/>
                </a:solidFill>
                <a:effectLst/>
                <a:latin typeface="-apple-system"/>
              </a:rPr>
              <a:t>形成了一个有向无环超图（</a:t>
            </a:r>
            <a:r>
              <a:rPr lang="en-US" altLang="zh-CN" b="0" i="0" dirty="0">
                <a:solidFill>
                  <a:srgbClr val="121212"/>
                </a:solidFill>
                <a:effectLst/>
                <a:latin typeface="-apple-system"/>
              </a:rPr>
              <a:t>hyper graph</a:t>
            </a:r>
            <a:r>
              <a:rPr lang="zh-CN" altLang="en-US" b="0" i="0" dirty="0">
                <a:solidFill>
                  <a:srgbClr val="121212"/>
                </a:solidFill>
                <a:effectLst/>
                <a:latin typeface="-apple-system"/>
              </a:rPr>
              <a:t>），图中每个 </a:t>
            </a:r>
            <a:r>
              <a:rPr lang="en-US" altLang="zh-CN" b="0" i="0" dirty="0">
                <a:solidFill>
                  <a:srgbClr val="121212"/>
                </a:solidFill>
                <a:effectLst/>
                <a:latin typeface="-apple-system"/>
              </a:rPr>
              <a:t>node </a:t>
            </a:r>
            <a:r>
              <a:rPr lang="zh-CN" altLang="en-US" b="0" i="0" dirty="0">
                <a:solidFill>
                  <a:srgbClr val="121212"/>
                </a:solidFill>
                <a:effectLst/>
                <a:latin typeface="-apple-system"/>
              </a:rPr>
              <a:t>代表着一个 </a:t>
            </a:r>
            <a:r>
              <a:rPr lang="en-US" altLang="zh-CN" b="0" i="0" dirty="0">
                <a:solidFill>
                  <a:srgbClr val="121212"/>
                </a:solidFill>
                <a:effectLst/>
                <a:latin typeface="-apple-system"/>
              </a:rPr>
              <a:t>iterator</a:t>
            </a:r>
            <a:r>
              <a:rPr lang="zh-CN" altLang="en-US" b="0" i="0" dirty="0">
                <a:solidFill>
                  <a:srgbClr val="121212"/>
                </a:solidFill>
                <a:effectLst/>
                <a:latin typeface="-apple-system"/>
              </a:rPr>
              <a:t>，每个 </a:t>
            </a:r>
            <a:r>
              <a:rPr lang="en-US" altLang="zh-CN" b="0" i="0" dirty="0">
                <a:solidFill>
                  <a:srgbClr val="121212"/>
                </a:solidFill>
                <a:effectLst/>
                <a:latin typeface="-apple-system"/>
              </a:rPr>
              <a:t>hyper-edge </a:t>
            </a:r>
            <a:r>
              <a:rPr lang="zh-CN" altLang="en-US" b="0" i="0" dirty="0">
                <a:solidFill>
                  <a:srgbClr val="121212"/>
                </a:solidFill>
                <a:effectLst/>
                <a:latin typeface="-apple-system"/>
              </a:rPr>
              <a:t>代表着两个或多个 </a:t>
            </a:r>
            <a:r>
              <a:rPr lang="en-US" altLang="zh-CN" b="0" i="0" dirty="0">
                <a:solidFill>
                  <a:srgbClr val="121212"/>
                </a:solidFill>
                <a:effectLst/>
                <a:latin typeface="-apple-system"/>
              </a:rPr>
              <a:t>iterators </a:t>
            </a:r>
            <a:r>
              <a:rPr lang="zh-CN" altLang="en-US" b="0" i="0" dirty="0">
                <a:solidFill>
                  <a:srgbClr val="121212"/>
                </a:solidFill>
                <a:effectLst/>
                <a:latin typeface="-apple-system"/>
              </a:rPr>
              <a:t>之间的 </a:t>
            </a:r>
            <a:r>
              <a:rPr lang="en-US" altLang="zh-CN" b="0" i="0" dirty="0">
                <a:solidFill>
                  <a:srgbClr val="121212"/>
                </a:solidFill>
                <a:effectLst/>
                <a:latin typeface="-apple-system"/>
              </a:rPr>
              <a:t>relation</a:t>
            </a:r>
            <a:r>
              <a:rPr lang="zh-CN" altLang="en-US" b="0" i="0" dirty="0">
                <a:solidFill>
                  <a:srgbClr val="121212"/>
                </a:solidFill>
                <a:effectLst/>
                <a:latin typeface="-apple-system"/>
              </a:rPr>
              <a:t>（例如 </a:t>
            </a:r>
            <a:r>
              <a:rPr lang="en-US" altLang="zh-CN" b="0" i="0" dirty="0">
                <a:solidFill>
                  <a:srgbClr val="121212"/>
                </a:solidFill>
                <a:effectLst/>
                <a:latin typeface="-apple-system"/>
              </a:rPr>
              <a:t>split</a:t>
            </a:r>
            <a:r>
              <a:rPr lang="zh-CN" altLang="en-US" b="0" i="0" dirty="0">
                <a:solidFill>
                  <a:srgbClr val="121212"/>
                </a:solidFill>
                <a:effectLst/>
                <a:latin typeface="-apple-system"/>
              </a:rPr>
              <a:t>，</a:t>
            </a:r>
            <a:r>
              <a:rPr lang="en-US" altLang="zh-CN" b="0" i="0" dirty="0">
                <a:solidFill>
                  <a:srgbClr val="121212"/>
                </a:solidFill>
                <a:effectLst/>
                <a:latin typeface="-apple-system"/>
              </a:rPr>
              <a:t>fuse </a:t>
            </a:r>
            <a:r>
              <a:rPr lang="zh-CN" altLang="en-US" b="0" i="0" dirty="0">
                <a:solidFill>
                  <a:srgbClr val="121212"/>
                </a:solidFill>
                <a:effectLst/>
                <a:latin typeface="-apple-system"/>
              </a:rPr>
              <a:t>或者 </a:t>
            </a:r>
            <a:r>
              <a:rPr lang="en-US" altLang="zh-CN" b="0" i="0" dirty="0">
                <a:solidFill>
                  <a:srgbClr val="121212"/>
                </a:solidFill>
                <a:effectLst/>
                <a:latin typeface="-apple-system"/>
              </a:rPr>
              <a:t>rebase</a:t>
            </a:r>
            <a:r>
              <a:rPr lang="zh-CN" altLang="en-US" b="0" i="0" dirty="0">
                <a:solidFill>
                  <a:srgbClr val="121212"/>
                </a:solidFill>
                <a:effectLst/>
                <a:latin typeface="-apple-system"/>
              </a:rPr>
              <a:t>）。一旦 </a:t>
            </a:r>
            <a:r>
              <a:rPr lang="en-US" altLang="zh-CN" b="0" i="0" dirty="0">
                <a:solidFill>
                  <a:srgbClr val="121212"/>
                </a:solidFill>
                <a:effectLst/>
                <a:latin typeface="-apple-system"/>
              </a:rPr>
              <a:t>root iterator </a:t>
            </a:r>
            <a:r>
              <a:rPr lang="zh-CN" altLang="en-US" b="0" i="0" dirty="0">
                <a:solidFill>
                  <a:srgbClr val="121212"/>
                </a:solidFill>
                <a:effectLst/>
                <a:latin typeface="-apple-system"/>
              </a:rPr>
              <a:t>的 </a:t>
            </a:r>
            <a:r>
              <a:rPr lang="en-US" altLang="zh-CN" b="0" i="0" dirty="0">
                <a:solidFill>
                  <a:srgbClr val="121212"/>
                </a:solidFill>
                <a:effectLst/>
                <a:latin typeface="-apple-system"/>
              </a:rPr>
              <a:t>bound </a:t>
            </a:r>
            <a:r>
              <a:rPr lang="zh-CN" altLang="en-US" b="0" i="0" dirty="0">
                <a:solidFill>
                  <a:srgbClr val="121212"/>
                </a:solidFill>
                <a:effectLst/>
                <a:latin typeface="-apple-system"/>
              </a:rPr>
              <a:t>被确定了（基于 </a:t>
            </a:r>
            <a:r>
              <a:rPr lang="en-US" altLang="zh-CN" b="0" i="0" dirty="0">
                <a:solidFill>
                  <a:srgbClr val="121212"/>
                </a:solidFill>
                <a:effectLst/>
                <a:latin typeface="-apple-system"/>
              </a:rPr>
              <a:t>placeholders </a:t>
            </a:r>
            <a:r>
              <a:rPr lang="zh-CN" altLang="en-US" b="0" i="0" dirty="0">
                <a:solidFill>
                  <a:srgbClr val="121212"/>
                </a:solidFill>
                <a:effectLst/>
                <a:latin typeface="-apple-system"/>
              </a:rPr>
              <a:t>的 </a:t>
            </a:r>
            <a:r>
              <a:rPr lang="en-US" altLang="zh-CN" b="0" i="0" dirty="0">
                <a:solidFill>
                  <a:srgbClr val="121212"/>
                </a:solidFill>
                <a:effectLst/>
                <a:latin typeface="-apple-system"/>
              </a:rPr>
              <a:t>shape</a:t>
            </a:r>
            <a:r>
              <a:rPr lang="zh-CN" altLang="en-US" b="0" i="0" dirty="0">
                <a:solidFill>
                  <a:srgbClr val="121212"/>
                </a:solidFill>
                <a:effectLst/>
                <a:latin typeface="-apple-system"/>
              </a:rPr>
              <a:t>），其它 </a:t>
            </a:r>
            <a:r>
              <a:rPr lang="en-US" altLang="zh-CN" b="0" i="0" dirty="0">
                <a:solidFill>
                  <a:srgbClr val="121212"/>
                </a:solidFill>
                <a:effectLst/>
                <a:latin typeface="-apple-system"/>
              </a:rPr>
              <a:t>iterators </a:t>
            </a:r>
            <a:r>
              <a:rPr lang="zh-CN" altLang="en-US" b="0" i="0" dirty="0">
                <a:solidFill>
                  <a:srgbClr val="121212"/>
                </a:solidFill>
                <a:effectLst/>
                <a:latin typeface="-apple-system"/>
              </a:rPr>
              <a:t>的 </a:t>
            </a:r>
            <a:r>
              <a:rPr lang="en-US" altLang="zh-CN" b="0" i="0" dirty="0">
                <a:solidFill>
                  <a:srgbClr val="121212"/>
                </a:solidFill>
                <a:effectLst/>
                <a:latin typeface="-apple-system"/>
              </a:rPr>
              <a:t>bound </a:t>
            </a:r>
            <a:r>
              <a:rPr lang="zh-CN" altLang="en-US" b="0" i="0" dirty="0">
                <a:solidFill>
                  <a:srgbClr val="121212"/>
                </a:solidFill>
                <a:effectLst/>
                <a:latin typeface="-apple-system"/>
              </a:rPr>
              <a:t>可以递归地通过这些 </a:t>
            </a:r>
            <a:r>
              <a:rPr lang="en-US" altLang="zh-CN" b="0" i="0" dirty="0">
                <a:solidFill>
                  <a:srgbClr val="121212"/>
                </a:solidFill>
                <a:effectLst/>
                <a:latin typeface="-apple-system"/>
              </a:rPr>
              <a:t>relations </a:t>
            </a:r>
            <a:r>
              <a:rPr lang="zh-CN" altLang="en-US" b="0" i="0" dirty="0">
                <a:solidFill>
                  <a:srgbClr val="121212"/>
                </a:solidFill>
                <a:effectLst/>
                <a:latin typeface="-apple-system"/>
              </a:rPr>
              <a:t>来确定。</a:t>
            </a:r>
            <a:endParaRPr lang="en-US" altLang="zh-CN" b="0" i="0" dirty="0">
              <a:solidFill>
                <a:srgbClr val="121212"/>
              </a:solidFill>
              <a:effectLst/>
              <a:latin typeface="-apple-system"/>
            </a:endParaRPr>
          </a:p>
          <a:p>
            <a:endParaRPr lang="en-US" altLang="zh-CN" dirty="0"/>
          </a:p>
          <a:p>
            <a:pPr algn="l"/>
            <a:r>
              <a:rPr lang="en-US" altLang="zh-CN" b="1" i="0" dirty="0">
                <a:solidFill>
                  <a:srgbClr val="121212"/>
                </a:solidFill>
                <a:effectLst/>
                <a:latin typeface="-apple-system"/>
              </a:rPr>
              <a:t>(1) Broadcast:</a:t>
            </a:r>
            <a:r>
              <a:rPr lang="en-US" altLang="zh-CN" b="0" i="0" dirty="0">
                <a:solidFill>
                  <a:srgbClr val="121212"/>
                </a:solidFill>
                <a:effectLst/>
                <a:latin typeface="-apple-system"/>
              </a:rPr>
              <a:t> Broadcast </a:t>
            </a:r>
            <a:r>
              <a:rPr lang="zh-CN" altLang="en-US" b="0" i="0" dirty="0">
                <a:solidFill>
                  <a:srgbClr val="121212"/>
                </a:solidFill>
                <a:effectLst/>
                <a:latin typeface="-apple-system"/>
              </a:rPr>
              <a:t>算子可以复制数据，并且生成一个有着合适 </a:t>
            </a:r>
            <a:r>
              <a:rPr lang="en-US" altLang="zh-CN" b="0" i="0" dirty="0">
                <a:solidFill>
                  <a:srgbClr val="121212"/>
                </a:solidFill>
                <a:effectLst/>
                <a:latin typeface="-apple-system"/>
              </a:rPr>
              <a:t>shape </a:t>
            </a:r>
            <a:r>
              <a:rPr lang="zh-CN" altLang="en-US" b="0" i="0" dirty="0">
                <a:solidFill>
                  <a:srgbClr val="121212"/>
                </a:solidFill>
                <a:effectLst/>
                <a:latin typeface="-apple-system"/>
              </a:rPr>
              <a:t>的新数据。如果没有这种算子，输入 </a:t>
            </a:r>
            <a:r>
              <a:rPr lang="en-US" altLang="zh-CN" b="0" i="0" dirty="0">
                <a:solidFill>
                  <a:srgbClr val="121212"/>
                </a:solidFill>
                <a:effectLst/>
                <a:latin typeface="-apple-system"/>
              </a:rPr>
              <a:t>tensor </a:t>
            </a:r>
            <a:r>
              <a:rPr lang="zh-CN" altLang="en-US" b="0" i="0" dirty="0">
                <a:solidFill>
                  <a:srgbClr val="121212"/>
                </a:solidFill>
                <a:effectLst/>
                <a:latin typeface="-apple-system"/>
              </a:rPr>
              <a:t>的 </a:t>
            </a:r>
            <a:r>
              <a:rPr lang="en-US" altLang="zh-CN" b="0" i="0" dirty="0">
                <a:solidFill>
                  <a:srgbClr val="121212"/>
                </a:solidFill>
                <a:effectLst/>
                <a:latin typeface="-apple-system"/>
              </a:rPr>
              <a:t>shapes </a:t>
            </a:r>
            <a:r>
              <a:rPr lang="zh-CN" altLang="en-US" b="0" i="0" dirty="0">
                <a:solidFill>
                  <a:srgbClr val="121212"/>
                </a:solidFill>
                <a:effectLst/>
                <a:latin typeface="-apple-system"/>
              </a:rPr>
              <a:t>会更复杂。例如，对于一个 </a:t>
            </a:r>
            <a:r>
              <a:rPr lang="en-US" altLang="zh-CN" b="0" i="0" dirty="0">
                <a:solidFill>
                  <a:srgbClr val="121212"/>
                </a:solidFill>
                <a:effectLst/>
                <a:latin typeface="-apple-system"/>
              </a:rPr>
              <a:t>add</a:t>
            </a:r>
            <a:r>
              <a:rPr lang="zh-CN" altLang="en-US" b="0" i="0" dirty="0">
                <a:solidFill>
                  <a:srgbClr val="121212"/>
                </a:solidFill>
                <a:effectLst/>
                <a:latin typeface="-apple-system"/>
              </a:rPr>
              <a:t>，输入的 </a:t>
            </a:r>
            <a:r>
              <a:rPr lang="en-US" altLang="zh-CN" b="0" i="0" dirty="0">
                <a:solidFill>
                  <a:srgbClr val="121212"/>
                </a:solidFill>
                <a:effectLst/>
                <a:latin typeface="-apple-system"/>
              </a:rPr>
              <a:t>tensors </a:t>
            </a:r>
            <a:r>
              <a:rPr lang="zh-CN" altLang="en-US" b="0" i="0" dirty="0">
                <a:solidFill>
                  <a:srgbClr val="121212"/>
                </a:solidFill>
                <a:effectLst/>
                <a:latin typeface="-apple-system"/>
              </a:rPr>
              <a:t>需要是相同的 </a:t>
            </a:r>
            <a:r>
              <a:rPr lang="en-US" altLang="zh-CN" b="0" i="0" dirty="0">
                <a:solidFill>
                  <a:srgbClr val="121212"/>
                </a:solidFill>
                <a:effectLst/>
                <a:latin typeface="-apple-system"/>
              </a:rPr>
              <a:t>shape</a:t>
            </a:r>
            <a:r>
              <a:rPr lang="zh-CN" altLang="en-US" b="0" i="0" dirty="0">
                <a:solidFill>
                  <a:srgbClr val="121212"/>
                </a:solidFill>
                <a:effectLst/>
                <a:latin typeface="-apple-system"/>
              </a:rPr>
              <a:t>。一些编译器例如 </a:t>
            </a:r>
            <a:r>
              <a:rPr lang="en-US" altLang="zh-CN" b="0" i="0" dirty="0">
                <a:solidFill>
                  <a:srgbClr val="121212"/>
                </a:solidFill>
                <a:effectLst/>
                <a:latin typeface="-apple-system"/>
              </a:rPr>
              <a:t>XLA </a:t>
            </a:r>
            <a:r>
              <a:rPr lang="zh-CN" altLang="en-US" b="0" i="0" dirty="0">
                <a:solidFill>
                  <a:srgbClr val="121212"/>
                </a:solidFill>
                <a:effectLst/>
                <a:latin typeface="-apple-system"/>
              </a:rPr>
              <a:t>和 </a:t>
            </a:r>
            <a:r>
              <a:rPr lang="en-US" altLang="zh-CN" b="0" i="0" dirty="0">
                <a:solidFill>
                  <a:srgbClr val="121212"/>
                </a:solidFill>
                <a:effectLst/>
                <a:latin typeface="-apple-system"/>
              </a:rPr>
              <a:t>Relay </a:t>
            </a:r>
            <a:r>
              <a:rPr lang="zh-CN" altLang="en-US" b="0" i="0" dirty="0">
                <a:solidFill>
                  <a:srgbClr val="121212"/>
                </a:solidFill>
                <a:effectLst/>
                <a:latin typeface="-apple-system"/>
              </a:rPr>
              <a:t>通过引入 </a:t>
            </a:r>
            <a:r>
              <a:rPr lang="en-US" altLang="zh-CN" b="0" i="0" dirty="0">
                <a:solidFill>
                  <a:srgbClr val="121212"/>
                </a:solidFill>
                <a:effectLst/>
                <a:latin typeface="-apple-system"/>
              </a:rPr>
              <a:t>broadcasting </a:t>
            </a:r>
            <a:r>
              <a:rPr lang="zh-CN" altLang="en-US" b="0" i="0" dirty="0">
                <a:solidFill>
                  <a:srgbClr val="121212"/>
                </a:solidFill>
                <a:effectLst/>
                <a:latin typeface="-apple-system"/>
              </a:rPr>
              <a:t>算子来放松这种限制。例如，</a:t>
            </a:r>
            <a:r>
              <a:rPr lang="en-US" altLang="zh-CN" b="0" i="0" dirty="0">
                <a:solidFill>
                  <a:srgbClr val="121212"/>
                </a:solidFill>
                <a:effectLst/>
                <a:latin typeface="-apple-system"/>
              </a:rPr>
              <a:t>XLA </a:t>
            </a:r>
            <a:r>
              <a:rPr lang="zh-CN" altLang="en-US" b="0" i="0" dirty="0">
                <a:solidFill>
                  <a:srgbClr val="121212"/>
                </a:solidFill>
                <a:effectLst/>
                <a:latin typeface="-apple-system"/>
              </a:rPr>
              <a:t>允许一个 </a:t>
            </a:r>
            <a:r>
              <a:rPr lang="en-US" altLang="zh-CN" b="0" i="0" dirty="0">
                <a:solidFill>
                  <a:srgbClr val="121212"/>
                </a:solidFill>
                <a:effectLst/>
                <a:latin typeface="-apple-system"/>
              </a:rPr>
              <a:t>matrix </a:t>
            </a:r>
            <a:r>
              <a:rPr lang="zh-CN" altLang="en-US" b="0" i="0" dirty="0">
                <a:solidFill>
                  <a:srgbClr val="121212"/>
                </a:solidFill>
                <a:effectLst/>
                <a:latin typeface="-apple-system"/>
              </a:rPr>
              <a:t>和一个 </a:t>
            </a:r>
            <a:r>
              <a:rPr lang="en-US" altLang="zh-CN" b="0" i="0" dirty="0">
                <a:solidFill>
                  <a:srgbClr val="121212"/>
                </a:solidFill>
                <a:effectLst/>
                <a:latin typeface="-apple-system"/>
              </a:rPr>
              <a:t>vector </a:t>
            </a:r>
            <a:r>
              <a:rPr lang="zh-CN" altLang="en-US" b="0" i="0" dirty="0">
                <a:solidFill>
                  <a:srgbClr val="121212"/>
                </a:solidFill>
                <a:effectLst/>
                <a:latin typeface="-apple-system"/>
              </a:rPr>
              <a:t>的加法，方式就是将 </a:t>
            </a:r>
            <a:r>
              <a:rPr lang="en-US" altLang="zh-CN" b="0" i="0" dirty="0">
                <a:solidFill>
                  <a:srgbClr val="121212"/>
                </a:solidFill>
                <a:effectLst/>
                <a:latin typeface="-apple-system"/>
              </a:rPr>
              <a:t>vector </a:t>
            </a:r>
            <a:r>
              <a:rPr lang="zh-CN" altLang="en-US" b="0" i="0" dirty="0">
                <a:solidFill>
                  <a:srgbClr val="121212"/>
                </a:solidFill>
                <a:effectLst/>
                <a:latin typeface="-apple-system"/>
              </a:rPr>
              <a:t>沿着缺少的那个维度复制，直到它和 </a:t>
            </a:r>
            <a:r>
              <a:rPr lang="en-US" altLang="zh-CN" b="0" i="0" dirty="0">
                <a:solidFill>
                  <a:srgbClr val="121212"/>
                </a:solidFill>
                <a:effectLst/>
                <a:latin typeface="-apple-system"/>
              </a:rPr>
              <a:t>matrix shape </a:t>
            </a:r>
            <a:r>
              <a:rPr lang="zh-CN" altLang="en-US" b="0" i="0" dirty="0">
                <a:solidFill>
                  <a:srgbClr val="121212"/>
                </a:solidFill>
                <a:effectLst/>
                <a:latin typeface="-apple-system"/>
              </a:rPr>
              <a:t>匹配。（其实就是最常说的那种 </a:t>
            </a:r>
            <a:r>
              <a:rPr lang="en-US" altLang="zh-CN" b="0" i="0" dirty="0">
                <a:solidFill>
                  <a:srgbClr val="121212"/>
                </a:solidFill>
                <a:effectLst/>
                <a:latin typeface="-apple-system"/>
              </a:rPr>
              <a:t>broadcasting </a:t>
            </a:r>
            <a:r>
              <a:rPr lang="zh-CN" altLang="en-US" b="0" i="0" dirty="0">
                <a:solidFill>
                  <a:srgbClr val="121212"/>
                </a:solidFill>
                <a:effectLst/>
                <a:latin typeface="-apple-system"/>
              </a:rPr>
              <a:t>啦）</a:t>
            </a:r>
          </a:p>
          <a:p>
            <a:pPr algn="l"/>
            <a:r>
              <a:rPr lang="en-US" altLang="zh-CN" b="1" i="0" dirty="0">
                <a:solidFill>
                  <a:srgbClr val="121212"/>
                </a:solidFill>
                <a:effectLst/>
                <a:latin typeface="-apple-system"/>
              </a:rPr>
              <a:t>(2) Control flow:</a:t>
            </a:r>
            <a:r>
              <a:rPr lang="en-US" altLang="zh-CN" b="0" i="0" dirty="0">
                <a:solidFill>
                  <a:srgbClr val="121212"/>
                </a:solidFill>
                <a:effectLst/>
                <a:latin typeface="-apple-system"/>
              </a:rPr>
              <a:t> </a:t>
            </a:r>
            <a:r>
              <a:rPr lang="zh-CN" altLang="en-US" b="0" i="0" dirty="0">
                <a:solidFill>
                  <a:srgbClr val="121212"/>
                </a:solidFill>
                <a:effectLst/>
                <a:latin typeface="-apple-system"/>
              </a:rPr>
              <a:t>当我们需要表示复杂的、</a:t>
            </a:r>
            <a:r>
              <a:rPr lang="en-US" altLang="zh-CN" b="0" i="0" dirty="0">
                <a:solidFill>
                  <a:srgbClr val="121212"/>
                </a:solidFill>
                <a:effectLst/>
                <a:latin typeface="-apple-system"/>
              </a:rPr>
              <a:t>flexible </a:t>
            </a:r>
            <a:r>
              <a:rPr lang="zh-CN" altLang="en-US" b="0" i="0" dirty="0">
                <a:solidFill>
                  <a:srgbClr val="121212"/>
                </a:solidFill>
                <a:effectLst/>
                <a:latin typeface="-apple-system"/>
              </a:rPr>
              <a:t>的 </a:t>
            </a:r>
            <a:r>
              <a:rPr lang="en-US" altLang="zh-CN" b="0" i="0" dirty="0">
                <a:solidFill>
                  <a:srgbClr val="121212"/>
                </a:solidFill>
                <a:effectLst/>
                <a:latin typeface="-apple-system"/>
              </a:rPr>
              <a:t>models </a:t>
            </a:r>
            <a:r>
              <a:rPr lang="zh-CN" altLang="en-US" b="0" i="0" dirty="0">
                <a:solidFill>
                  <a:srgbClr val="121212"/>
                </a:solidFill>
                <a:effectLst/>
                <a:latin typeface="-apple-system"/>
              </a:rPr>
              <a:t>时，控制流是必要的。一些模型（例如 </a:t>
            </a:r>
            <a:r>
              <a:rPr lang="en-US" altLang="zh-CN" b="0" i="0" dirty="0">
                <a:solidFill>
                  <a:srgbClr val="121212"/>
                </a:solidFill>
                <a:effectLst/>
                <a:latin typeface="-apple-system"/>
              </a:rPr>
              <a:t>RNN </a:t>
            </a:r>
            <a:r>
              <a:rPr lang="zh-CN" altLang="en-US" b="0" i="0" dirty="0">
                <a:solidFill>
                  <a:srgbClr val="121212"/>
                </a:solidFill>
                <a:effectLst/>
                <a:latin typeface="-apple-system"/>
              </a:rPr>
              <a:t>和强化学习）依赖于循环的关系以及一些数据有关的条件执行，这些就需要 </a:t>
            </a:r>
            <a:r>
              <a:rPr lang="en-US" altLang="zh-CN" b="0" i="0" dirty="0">
                <a:solidFill>
                  <a:srgbClr val="121212"/>
                </a:solidFill>
                <a:effectLst/>
                <a:latin typeface="-apple-system"/>
              </a:rPr>
              <a:t>control-flow</a:t>
            </a:r>
            <a:r>
              <a:rPr lang="zh-CN" altLang="en-US" b="0" i="0" dirty="0">
                <a:solidFill>
                  <a:srgbClr val="121212"/>
                </a:solidFill>
                <a:effectLst/>
                <a:latin typeface="-apple-system"/>
              </a:rPr>
              <a:t>。如果 </a:t>
            </a:r>
            <a:r>
              <a:rPr lang="en-US" altLang="zh-CN" b="0" i="0" dirty="0">
                <a:solidFill>
                  <a:srgbClr val="121212"/>
                </a:solidFill>
                <a:effectLst/>
                <a:latin typeface="-apple-system"/>
              </a:rPr>
              <a:t>graph IR </a:t>
            </a:r>
            <a:r>
              <a:rPr lang="zh-CN" altLang="en-US" b="0" i="0" dirty="0">
                <a:solidFill>
                  <a:srgbClr val="121212"/>
                </a:solidFill>
                <a:effectLst/>
                <a:latin typeface="-apple-system"/>
              </a:rPr>
              <a:t>里没有支持 </a:t>
            </a:r>
            <a:r>
              <a:rPr lang="en-US" altLang="zh-CN" b="0" i="0" dirty="0">
                <a:solidFill>
                  <a:srgbClr val="121212"/>
                </a:solidFill>
                <a:effectLst/>
                <a:latin typeface="-apple-system"/>
              </a:rPr>
              <a:t>control flow</a:t>
            </a:r>
            <a:r>
              <a:rPr lang="zh-CN" altLang="en-US" b="0" i="0" dirty="0">
                <a:solidFill>
                  <a:srgbClr val="121212"/>
                </a:solidFill>
                <a:effectLst/>
                <a:latin typeface="-apple-system"/>
              </a:rPr>
              <a:t>，这些 </a:t>
            </a:r>
            <a:r>
              <a:rPr lang="en-US" altLang="zh-CN" b="0" i="0" dirty="0">
                <a:solidFill>
                  <a:srgbClr val="121212"/>
                </a:solidFill>
                <a:effectLst/>
                <a:latin typeface="-apple-system"/>
              </a:rPr>
              <a:t>models </a:t>
            </a:r>
            <a:r>
              <a:rPr lang="zh-CN" altLang="en-US" b="0" i="0" dirty="0">
                <a:solidFill>
                  <a:srgbClr val="121212"/>
                </a:solidFill>
                <a:effectLst/>
                <a:latin typeface="-apple-system"/>
              </a:rPr>
              <a:t>必须依赖于宿主语言中的 </a:t>
            </a:r>
            <a:r>
              <a:rPr lang="en-US" altLang="zh-CN" b="0" i="0" dirty="0">
                <a:solidFill>
                  <a:srgbClr val="121212"/>
                </a:solidFill>
                <a:effectLst/>
                <a:latin typeface="-apple-system"/>
              </a:rPr>
              <a:t>control flow</a:t>
            </a:r>
            <a:r>
              <a:rPr lang="zh-CN" altLang="en-US" b="0" i="0" dirty="0">
                <a:solidFill>
                  <a:srgbClr val="121212"/>
                </a:solidFill>
                <a:effectLst/>
                <a:latin typeface="-apple-system"/>
              </a:rPr>
              <a:t>（常见的就是 </a:t>
            </a:r>
            <a:r>
              <a:rPr lang="en-US" altLang="zh-CN" b="0" i="0" dirty="0">
                <a:solidFill>
                  <a:srgbClr val="121212"/>
                </a:solidFill>
                <a:effectLst/>
                <a:latin typeface="-apple-system"/>
              </a:rPr>
              <a:t>Python</a:t>
            </a:r>
            <a:r>
              <a:rPr lang="zh-CN" altLang="en-US" b="0" i="0" dirty="0">
                <a:solidFill>
                  <a:srgbClr val="121212"/>
                </a:solidFill>
                <a:effectLst/>
                <a:latin typeface="-apple-system"/>
              </a:rPr>
              <a:t>，也就是说用 </a:t>
            </a:r>
            <a:r>
              <a:rPr lang="en-US" altLang="zh-CN" b="0" i="0" dirty="0">
                <a:solidFill>
                  <a:srgbClr val="121212"/>
                </a:solidFill>
                <a:effectLst/>
                <a:latin typeface="-apple-system"/>
              </a:rPr>
              <a:t>Python </a:t>
            </a:r>
            <a:r>
              <a:rPr lang="zh-CN" altLang="en-US" b="0" i="0" dirty="0">
                <a:solidFill>
                  <a:srgbClr val="121212"/>
                </a:solidFill>
                <a:effectLst/>
                <a:latin typeface="-apple-system"/>
              </a:rPr>
              <a:t>里的 </a:t>
            </a:r>
            <a:r>
              <a:rPr lang="en-US" altLang="zh-CN" b="0" i="0" dirty="0">
                <a:solidFill>
                  <a:srgbClr val="121212"/>
                </a:solidFill>
                <a:effectLst/>
                <a:latin typeface="-apple-system"/>
              </a:rPr>
              <a:t>if </a:t>
            </a:r>
            <a:r>
              <a:rPr lang="zh-CN" altLang="en-US" b="0" i="0" dirty="0">
                <a:solidFill>
                  <a:srgbClr val="121212"/>
                </a:solidFill>
                <a:effectLst/>
                <a:latin typeface="-apple-system"/>
              </a:rPr>
              <a:t>和 </a:t>
            </a:r>
            <a:r>
              <a:rPr lang="en-US" altLang="zh-CN" b="0" i="0" dirty="0">
                <a:solidFill>
                  <a:srgbClr val="121212"/>
                </a:solidFill>
                <a:effectLst/>
                <a:latin typeface="-apple-system"/>
              </a:rPr>
              <a:t>while</a:t>
            </a:r>
            <a:r>
              <a:rPr lang="zh-CN" altLang="en-US" b="0" i="0" dirty="0">
                <a:solidFill>
                  <a:srgbClr val="121212"/>
                </a:solidFill>
                <a:effectLst/>
                <a:latin typeface="-apple-system"/>
              </a:rPr>
              <a:t>）或者做 </a:t>
            </a:r>
            <a:r>
              <a:rPr lang="en-US" altLang="zh-CN" b="0" i="0" dirty="0">
                <a:solidFill>
                  <a:srgbClr val="121212"/>
                </a:solidFill>
                <a:effectLst/>
                <a:latin typeface="-apple-system"/>
              </a:rPr>
              <a:t>static unrolling</a:t>
            </a:r>
            <a:r>
              <a:rPr lang="zh-CN" altLang="en-US" b="0" i="0" dirty="0">
                <a:solidFill>
                  <a:srgbClr val="121212"/>
                </a:solidFill>
                <a:effectLst/>
                <a:latin typeface="-apple-system"/>
              </a:rPr>
              <a:t>，这些都会导致计算性能下降。</a:t>
            </a:r>
            <a:r>
              <a:rPr lang="en-US" altLang="zh-CN" b="0" i="0" dirty="0">
                <a:solidFill>
                  <a:srgbClr val="121212"/>
                </a:solidFill>
                <a:effectLst/>
                <a:latin typeface="-apple-system"/>
              </a:rPr>
              <a:t>Relay </a:t>
            </a:r>
            <a:r>
              <a:rPr lang="zh-CN" altLang="en-US" b="0" i="0" dirty="0">
                <a:solidFill>
                  <a:srgbClr val="121212"/>
                </a:solidFill>
                <a:effectLst/>
                <a:latin typeface="-apple-system"/>
              </a:rPr>
              <a:t>注意到任意的控制流都可以被 </a:t>
            </a:r>
            <a:r>
              <a:rPr lang="en-US" altLang="zh-CN" b="0" i="0" dirty="0">
                <a:solidFill>
                  <a:srgbClr val="121212"/>
                </a:solidFill>
                <a:effectLst/>
                <a:latin typeface="-apple-system"/>
              </a:rPr>
              <a:t>recursion </a:t>
            </a:r>
            <a:r>
              <a:rPr lang="zh-CN" altLang="en-US" b="0" i="0" dirty="0">
                <a:solidFill>
                  <a:srgbClr val="121212"/>
                </a:solidFill>
                <a:effectLst/>
                <a:latin typeface="-apple-system"/>
              </a:rPr>
              <a:t>和 </a:t>
            </a:r>
            <a:r>
              <a:rPr lang="en-US" altLang="zh-CN" b="0" i="0" dirty="0">
                <a:solidFill>
                  <a:srgbClr val="121212"/>
                </a:solidFill>
                <a:effectLst/>
                <a:latin typeface="-apple-system"/>
              </a:rPr>
              <a:t>pattern </a:t>
            </a:r>
            <a:r>
              <a:rPr lang="zh-CN" altLang="en-US" b="0" i="0" dirty="0">
                <a:solidFill>
                  <a:srgbClr val="121212"/>
                </a:solidFill>
                <a:effectLst/>
                <a:latin typeface="-apple-system"/>
              </a:rPr>
              <a:t>实现（这已经被函数编程的相关理论证明了）。因此，它提供了 </a:t>
            </a:r>
            <a:r>
              <a:rPr lang="en-US" altLang="zh-CN" b="0" i="0" dirty="0">
                <a:solidFill>
                  <a:srgbClr val="121212"/>
                </a:solidFill>
                <a:effectLst/>
                <a:latin typeface="-apple-system"/>
              </a:rPr>
              <a:t>if </a:t>
            </a:r>
            <a:r>
              <a:rPr lang="zh-CN" altLang="en-US" b="0" i="0" dirty="0">
                <a:solidFill>
                  <a:srgbClr val="121212"/>
                </a:solidFill>
                <a:effectLst/>
                <a:latin typeface="-apple-system"/>
              </a:rPr>
              <a:t>算子和 </a:t>
            </a:r>
            <a:r>
              <a:rPr lang="en-US" altLang="zh-CN" b="0" i="0" dirty="0">
                <a:solidFill>
                  <a:srgbClr val="121212"/>
                </a:solidFill>
                <a:effectLst/>
                <a:latin typeface="-apple-system"/>
              </a:rPr>
              <a:t>recursive </a:t>
            </a:r>
            <a:r>
              <a:rPr lang="zh-CN" altLang="en-US" b="0" i="0" dirty="0">
                <a:solidFill>
                  <a:srgbClr val="121212"/>
                </a:solidFill>
                <a:effectLst/>
                <a:latin typeface="-apple-system"/>
              </a:rPr>
              <a:t>函数来实现 </a:t>
            </a:r>
            <a:r>
              <a:rPr lang="en-US" altLang="zh-CN" b="0" i="0" dirty="0">
                <a:solidFill>
                  <a:srgbClr val="121212"/>
                </a:solidFill>
                <a:effectLst/>
                <a:latin typeface="-apple-system"/>
              </a:rPr>
              <a:t>control flow</a:t>
            </a:r>
            <a:r>
              <a:rPr lang="zh-CN" altLang="en-US" b="0" i="0" dirty="0">
                <a:solidFill>
                  <a:srgbClr val="121212"/>
                </a:solidFill>
                <a:effectLst/>
                <a:latin typeface="-apple-system"/>
              </a:rPr>
              <a:t>。而在另一边，</a:t>
            </a:r>
            <a:r>
              <a:rPr lang="en-US" altLang="zh-CN" b="0" i="0" dirty="0">
                <a:solidFill>
                  <a:srgbClr val="121212"/>
                </a:solidFill>
                <a:effectLst/>
                <a:latin typeface="-apple-system"/>
              </a:rPr>
              <a:t>XLA </a:t>
            </a:r>
            <a:r>
              <a:rPr lang="zh-CN" altLang="en-US" b="0" i="0" dirty="0">
                <a:solidFill>
                  <a:srgbClr val="121212"/>
                </a:solidFill>
                <a:effectLst/>
                <a:latin typeface="-apple-system"/>
              </a:rPr>
              <a:t>通过一些特殊的 </a:t>
            </a:r>
            <a:r>
              <a:rPr lang="en-US" altLang="zh-CN" b="0" i="0" dirty="0">
                <a:solidFill>
                  <a:srgbClr val="121212"/>
                </a:solidFill>
                <a:effectLst/>
                <a:latin typeface="-apple-system"/>
              </a:rPr>
              <a:t>HLO </a:t>
            </a:r>
            <a:r>
              <a:rPr lang="zh-CN" altLang="en-US" b="0" i="0" dirty="0">
                <a:solidFill>
                  <a:srgbClr val="121212"/>
                </a:solidFill>
                <a:effectLst/>
                <a:latin typeface="-apple-system"/>
              </a:rPr>
              <a:t>算子例如 </a:t>
            </a:r>
            <a:r>
              <a:rPr lang="en-US" altLang="zh-CN" b="0" i="0" dirty="0">
                <a:solidFill>
                  <a:srgbClr val="121212"/>
                </a:solidFill>
                <a:effectLst/>
                <a:latin typeface="-apple-system"/>
              </a:rPr>
              <a:t>while </a:t>
            </a:r>
            <a:r>
              <a:rPr lang="zh-CN" altLang="en-US" b="0" i="0" dirty="0">
                <a:solidFill>
                  <a:srgbClr val="121212"/>
                </a:solidFill>
                <a:effectLst/>
                <a:latin typeface="-apple-system"/>
              </a:rPr>
              <a:t>和 </a:t>
            </a:r>
            <a:r>
              <a:rPr lang="en-US" altLang="zh-CN" b="0" i="0" dirty="0">
                <a:solidFill>
                  <a:srgbClr val="121212"/>
                </a:solidFill>
                <a:effectLst/>
                <a:latin typeface="-apple-system"/>
              </a:rPr>
              <a:t>conditional </a:t>
            </a:r>
            <a:r>
              <a:rPr lang="zh-CN" altLang="en-US" b="0" i="0" dirty="0">
                <a:solidFill>
                  <a:srgbClr val="121212"/>
                </a:solidFill>
                <a:effectLst/>
                <a:latin typeface="-apple-system"/>
              </a:rPr>
              <a:t>来表示 </a:t>
            </a:r>
            <a:r>
              <a:rPr lang="en-US" altLang="zh-CN" b="0" i="0" dirty="0">
                <a:solidFill>
                  <a:srgbClr val="121212"/>
                </a:solidFill>
                <a:effectLst/>
                <a:latin typeface="-apple-system"/>
              </a:rPr>
              <a:t>control flow</a:t>
            </a:r>
            <a:r>
              <a:rPr lang="zh-CN" altLang="en-US" b="0" i="0" dirty="0">
                <a:solidFill>
                  <a:srgbClr val="121212"/>
                </a:solidFill>
                <a:effectLst/>
                <a:latin typeface="-apple-system"/>
              </a:rPr>
              <a:t>。</a:t>
            </a:r>
          </a:p>
          <a:p>
            <a:pPr algn="l"/>
            <a:r>
              <a:rPr lang="en-US" altLang="zh-CN" b="1" i="0" dirty="0">
                <a:solidFill>
                  <a:srgbClr val="121212"/>
                </a:solidFill>
                <a:effectLst/>
                <a:latin typeface="-apple-system"/>
              </a:rPr>
              <a:t>(3) Derivative:</a:t>
            </a:r>
            <a:r>
              <a:rPr lang="en-US" altLang="zh-CN" b="0" i="0" dirty="0">
                <a:solidFill>
                  <a:srgbClr val="121212"/>
                </a:solidFill>
                <a:effectLst/>
                <a:latin typeface="-apple-system"/>
              </a:rPr>
              <a:t> </a:t>
            </a:r>
            <a:r>
              <a:rPr lang="zh-CN" altLang="en-US" b="0" i="0" dirty="0">
                <a:solidFill>
                  <a:srgbClr val="121212"/>
                </a:solidFill>
                <a:effectLst/>
                <a:latin typeface="-apple-system"/>
              </a:rPr>
              <a:t>一个 </a:t>
            </a:r>
            <a:r>
              <a:rPr lang="en-US" altLang="zh-CN" b="0" i="0" dirty="0">
                <a:solidFill>
                  <a:srgbClr val="121212"/>
                </a:solidFill>
                <a:effectLst/>
                <a:latin typeface="-apple-system"/>
              </a:rPr>
              <a:t>Op </a:t>
            </a:r>
            <a:r>
              <a:rPr lang="zh-CN" altLang="en-US" b="0" i="0" dirty="0">
                <a:solidFill>
                  <a:srgbClr val="121212"/>
                </a:solidFill>
                <a:effectLst/>
                <a:latin typeface="-apple-system"/>
              </a:rPr>
              <a:t>的 </a:t>
            </a:r>
            <a:r>
              <a:rPr lang="en-US" altLang="zh-CN" b="0" i="0" dirty="0">
                <a:solidFill>
                  <a:srgbClr val="121212"/>
                </a:solidFill>
                <a:effectLst/>
                <a:latin typeface="-apple-system"/>
              </a:rPr>
              <a:t>derivative </a:t>
            </a:r>
            <a:r>
              <a:rPr lang="zh-CN" altLang="en-US" b="0" i="0" dirty="0">
                <a:solidFill>
                  <a:srgbClr val="121212"/>
                </a:solidFill>
                <a:effectLst/>
                <a:latin typeface="-apple-system"/>
              </a:rPr>
              <a:t>算子接受 </a:t>
            </a:r>
            <a:r>
              <a:rPr lang="en-US" altLang="zh-CN" b="0" i="0" dirty="0">
                <a:solidFill>
                  <a:srgbClr val="121212"/>
                </a:solidFill>
                <a:effectLst/>
                <a:latin typeface="-apple-system"/>
              </a:rPr>
              <a:t>output </a:t>
            </a:r>
            <a:r>
              <a:rPr lang="zh-CN" altLang="en-US" b="0" i="0" dirty="0">
                <a:solidFill>
                  <a:srgbClr val="121212"/>
                </a:solidFill>
                <a:effectLst/>
                <a:latin typeface="-apple-system"/>
              </a:rPr>
              <a:t>的梯度和 </a:t>
            </a:r>
            <a:r>
              <a:rPr lang="en-US" altLang="zh-CN" b="0" i="0" dirty="0">
                <a:solidFill>
                  <a:srgbClr val="121212"/>
                </a:solidFill>
                <a:effectLst/>
                <a:latin typeface="-apple-system"/>
              </a:rPr>
              <a:t>input </a:t>
            </a:r>
            <a:r>
              <a:rPr lang="zh-CN" altLang="en-US" b="0" i="0" dirty="0">
                <a:solidFill>
                  <a:srgbClr val="121212"/>
                </a:solidFill>
                <a:effectLst/>
                <a:latin typeface="-apple-system"/>
              </a:rPr>
              <a:t>数据作为它的输入，然后计算 </a:t>
            </a:r>
            <a:r>
              <a:rPr lang="en-US" altLang="zh-CN" b="0" i="0" dirty="0">
                <a:solidFill>
                  <a:srgbClr val="121212"/>
                </a:solidFill>
                <a:effectLst/>
                <a:latin typeface="-apple-system"/>
              </a:rPr>
              <a:t>Op </a:t>
            </a:r>
            <a:r>
              <a:rPr lang="zh-CN" altLang="en-US" b="0" i="0" dirty="0">
                <a:solidFill>
                  <a:srgbClr val="121212"/>
                </a:solidFill>
                <a:effectLst/>
                <a:latin typeface="-apple-system"/>
              </a:rPr>
              <a:t>的梯度。尽管一些 </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编译器（例如 </a:t>
            </a:r>
            <a:r>
              <a:rPr lang="en-US" altLang="zh-CN" b="0" i="0" dirty="0">
                <a:solidFill>
                  <a:srgbClr val="121212"/>
                </a:solidFill>
                <a:effectLst/>
                <a:latin typeface="-apple-system"/>
              </a:rPr>
              <a:t>TVM </a:t>
            </a:r>
            <a:r>
              <a:rPr lang="zh-CN" altLang="en-US" b="0" i="0" dirty="0">
                <a:solidFill>
                  <a:srgbClr val="121212"/>
                </a:solidFill>
                <a:effectLst/>
                <a:latin typeface="-apple-system"/>
              </a:rPr>
              <a:t>和 </a:t>
            </a:r>
            <a:r>
              <a:rPr lang="en-US" altLang="zh-CN" b="0" i="0" dirty="0">
                <a:solidFill>
                  <a:srgbClr val="121212"/>
                </a:solidFill>
                <a:effectLst/>
                <a:latin typeface="-apple-system"/>
              </a:rPr>
              <a:t>TC</a:t>
            </a:r>
            <a:r>
              <a:rPr lang="zh-CN" altLang="en-US" b="0" i="0" dirty="0">
                <a:solidFill>
                  <a:srgbClr val="121212"/>
                </a:solidFill>
                <a:effectLst/>
                <a:latin typeface="-apple-system"/>
              </a:rPr>
              <a:t>）支持自动求导，它们在应用链式法则时候需要 </a:t>
            </a:r>
            <a:r>
              <a:rPr lang="en-US" altLang="zh-CN" b="0" i="0" dirty="0">
                <a:solidFill>
                  <a:srgbClr val="121212"/>
                </a:solidFill>
                <a:effectLst/>
                <a:latin typeface="-apple-system"/>
              </a:rPr>
              <a:t>high-level IR </a:t>
            </a:r>
            <a:r>
              <a:rPr lang="zh-CN" altLang="en-US" b="0" i="0" dirty="0">
                <a:solidFill>
                  <a:srgbClr val="121212"/>
                </a:solidFill>
                <a:effectLst/>
                <a:latin typeface="-apple-system"/>
              </a:rPr>
              <a:t>中所有算子的导数。</a:t>
            </a:r>
            <a:r>
              <a:rPr lang="en-US" altLang="zh-CN" b="0" i="0" dirty="0">
                <a:solidFill>
                  <a:srgbClr val="121212"/>
                </a:solidFill>
                <a:effectLst/>
                <a:latin typeface="-apple-system"/>
              </a:rPr>
              <a:t>TVM </a:t>
            </a:r>
            <a:r>
              <a:rPr lang="zh-CN" altLang="en-US" b="0" i="0" dirty="0">
                <a:solidFill>
                  <a:srgbClr val="121212"/>
                </a:solidFill>
                <a:effectLst/>
                <a:latin typeface="-apple-system"/>
              </a:rPr>
              <a:t>正在支持代数算子和 </a:t>
            </a:r>
            <a:r>
              <a:rPr lang="en-US" altLang="zh-CN" b="0" i="0" dirty="0">
                <a:solidFill>
                  <a:srgbClr val="121212"/>
                </a:solidFill>
                <a:effectLst/>
                <a:latin typeface="-apple-system"/>
              </a:rPr>
              <a:t>NN </a:t>
            </a:r>
            <a:r>
              <a:rPr lang="zh-CN" altLang="en-US" b="0" i="0" dirty="0">
                <a:solidFill>
                  <a:srgbClr val="121212"/>
                </a:solidFill>
                <a:effectLst/>
                <a:latin typeface="-apple-system"/>
              </a:rPr>
              <a:t>算子的导数。</a:t>
            </a:r>
            <a:r>
              <a:rPr lang="en-US" altLang="zh-CN" b="0" i="0" dirty="0">
                <a:solidFill>
                  <a:srgbClr val="121212"/>
                </a:solidFill>
                <a:effectLst/>
                <a:latin typeface="-apple-system"/>
              </a:rPr>
              <a:t>Programmers </a:t>
            </a:r>
            <a:r>
              <a:rPr lang="zh-CN" altLang="en-US" b="0" i="0" dirty="0">
                <a:solidFill>
                  <a:srgbClr val="121212"/>
                </a:solidFill>
                <a:effectLst/>
                <a:latin typeface="-apple-system"/>
              </a:rPr>
              <a:t>可以用这些内置的导数算子来实现 </a:t>
            </a:r>
            <a:r>
              <a:rPr lang="en-US" altLang="zh-CN" b="0" i="0" dirty="0">
                <a:solidFill>
                  <a:srgbClr val="121212"/>
                </a:solidFill>
                <a:effectLst/>
                <a:latin typeface="-apple-system"/>
              </a:rPr>
              <a:t>customized operators </a:t>
            </a:r>
            <a:r>
              <a:rPr lang="zh-CN" altLang="en-US" b="0" i="0" dirty="0">
                <a:solidFill>
                  <a:srgbClr val="121212"/>
                </a:solidFill>
                <a:effectLst/>
                <a:latin typeface="-apple-system"/>
              </a:rPr>
              <a:t>的导数。相比之下，</a:t>
            </a:r>
            <a:r>
              <a:rPr lang="en-US" altLang="zh-CN" b="0" i="0" dirty="0" err="1">
                <a:solidFill>
                  <a:srgbClr val="121212"/>
                </a:solidFill>
                <a:effectLst/>
                <a:latin typeface="-apple-system"/>
              </a:rPr>
              <a:t>PlaidML</a:t>
            </a:r>
            <a:r>
              <a:rPr lang="en-US" altLang="zh-CN" b="0" i="0" dirty="0">
                <a:solidFill>
                  <a:srgbClr val="121212"/>
                </a:solidFill>
                <a:effectLst/>
                <a:latin typeface="-apple-system"/>
              </a:rPr>
              <a:t> </a:t>
            </a:r>
            <a:r>
              <a:rPr lang="zh-CN" altLang="en-US" b="0" i="0" dirty="0">
                <a:solidFill>
                  <a:srgbClr val="121212"/>
                </a:solidFill>
                <a:effectLst/>
                <a:latin typeface="-apple-system"/>
              </a:rPr>
              <a:t>可以自动生成导数算子，即使是 </a:t>
            </a:r>
            <a:r>
              <a:rPr lang="en-US" altLang="zh-CN" b="0" i="0" dirty="0">
                <a:solidFill>
                  <a:srgbClr val="121212"/>
                </a:solidFill>
                <a:effectLst/>
                <a:latin typeface="-apple-system"/>
              </a:rPr>
              <a:t>customized operators</a:t>
            </a:r>
            <a:r>
              <a:rPr lang="zh-CN" altLang="en-US" b="0" i="0" dirty="0">
                <a:solidFill>
                  <a:srgbClr val="121212"/>
                </a:solidFill>
                <a:effectLst/>
                <a:latin typeface="-apple-system"/>
              </a:rPr>
              <a:t>。特别地，那些不能提供导数的 </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编译器也没有能力来进行 </a:t>
            </a:r>
            <a:r>
              <a:rPr lang="en-US" altLang="zh-CN" b="0" i="0" dirty="0">
                <a:solidFill>
                  <a:srgbClr val="121212"/>
                </a:solidFill>
                <a:effectLst/>
                <a:latin typeface="-apple-system"/>
              </a:rPr>
              <a:t>model training</a:t>
            </a:r>
            <a:r>
              <a:rPr lang="zh-CN" altLang="en-US" b="0" i="0" dirty="0">
                <a:solidFill>
                  <a:srgbClr val="121212"/>
                </a:solidFill>
                <a:effectLst/>
                <a:latin typeface="-apple-system"/>
              </a:rPr>
              <a:t>。</a:t>
            </a:r>
          </a:p>
          <a:p>
            <a:pPr algn="l"/>
            <a:r>
              <a:rPr lang="en-US" altLang="zh-CN" b="1" i="0" dirty="0">
                <a:solidFill>
                  <a:srgbClr val="121212"/>
                </a:solidFill>
                <a:effectLst/>
                <a:latin typeface="-apple-system"/>
              </a:rPr>
              <a:t>(4) Customized operators:</a:t>
            </a:r>
            <a:r>
              <a:rPr lang="en-US" altLang="zh-CN" b="0" i="0" dirty="0">
                <a:solidFill>
                  <a:srgbClr val="121212"/>
                </a:solidFill>
                <a:effectLst/>
                <a:latin typeface="-apple-system"/>
              </a:rPr>
              <a:t> </a:t>
            </a:r>
            <a:r>
              <a:rPr lang="zh-CN" altLang="en-US" b="0" i="0" dirty="0">
                <a:solidFill>
                  <a:srgbClr val="121212"/>
                </a:solidFill>
                <a:effectLst/>
                <a:latin typeface="-apple-system"/>
              </a:rPr>
              <a:t>它允许 </a:t>
            </a:r>
            <a:r>
              <a:rPr lang="en-US" altLang="zh-CN" b="0" i="0" dirty="0">
                <a:solidFill>
                  <a:srgbClr val="121212"/>
                </a:solidFill>
                <a:effectLst/>
                <a:latin typeface="-apple-system"/>
              </a:rPr>
              <a:t>programmers </a:t>
            </a:r>
            <a:r>
              <a:rPr lang="zh-CN" altLang="en-US" b="0" i="0" dirty="0">
                <a:solidFill>
                  <a:srgbClr val="121212"/>
                </a:solidFill>
                <a:effectLst/>
                <a:latin typeface="-apple-system"/>
              </a:rPr>
              <a:t>为了特定目的来定义自己的算子。给 </a:t>
            </a:r>
            <a:r>
              <a:rPr lang="en-US" altLang="zh-CN" b="0" i="0" dirty="0">
                <a:solidFill>
                  <a:srgbClr val="121212"/>
                </a:solidFill>
                <a:effectLst/>
                <a:latin typeface="-apple-system"/>
              </a:rPr>
              <a:t>customized operators </a:t>
            </a:r>
            <a:r>
              <a:rPr lang="zh-CN" altLang="en-US" b="0" i="0" dirty="0">
                <a:solidFill>
                  <a:srgbClr val="121212"/>
                </a:solidFill>
                <a:effectLst/>
                <a:latin typeface="-apple-system"/>
              </a:rPr>
              <a:t>提供支持能提升 </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编译器的扩展性。例如，当在 </a:t>
            </a:r>
            <a:r>
              <a:rPr lang="en-US" altLang="zh-CN" b="0" i="0" dirty="0">
                <a:solidFill>
                  <a:srgbClr val="121212"/>
                </a:solidFill>
                <a:effectLst/>
                <a:latin typeface="-apple-system"/>
              </a:rPr>
              <a:t>Glow </a:t>
            </a:r>
            <a:r>
              <a:rPr lang="zh-CN" altLang="en-US" b="0" i="0" dirty="0">
                <a:solidFill>
                  <a:srgbClr val="121212"/>
                </a:solidFill>
                <a:effectLst/>
                <a:latin typeface="-apple-system"/>
              </a:rPr>
              <a:t>定义新 </a:t>
            </a:r>
            <a:r>
              <a:rPr lang="en-US" altLang="zh-CN" b="0" i="0" dirty="0">
                <a:solidFill>
                  <a:srgbClr val="121212"/>
                </a:solidFill>
                <a:effectLst/>
                <a:latin typeface="-apple-system"/>
              </a:rPr>
              <a:t>operators </a:t>
            </a:r>
            <a:r>
              <a:rPr lang="zh-CN" altLang="en-US" b="0" i="0" dirty="0">
                <a:solidFill>
                  <a:srgbClr val="121212"/>
                </a:solidFill>
                <a:effectLst/>
                <a:latin typeface="-apple-system"/>
              </a:rPr>
              <a:t>时，</a:t>
            </a:r>
            <a:r>
              <a:rPr lang="en-US" altLang="zh-CN" b="0" i="0" dirty="0">
                <a:solidFill>
                  <a:srgbClr val="121212"/>
                </a:solidFill>
                <a:effectLst/>
                <a:latin typeface="-apple-system"/>
              </a:rPr>
              <a:t>programmers </a:t>
            </a:r>
            <a:r>
              <a:rPr lang="zh-CN" altLang="en-US" b="0" i="0" dirty="0">
                <a:solidFill>
                  <a:srgbClr val="121212"/>
                </a:solidFill>
                <a:effectLst/>
                <a:latin typeface="-apple-system"/>
              </a:rPr>
              <a:t>需要实现逻辑和 </a:t>
            </a:r>
            <a:r>
              <a:rPr lang="en-US" altLang="zh-CN" b="0" i="0" dirty="0">
                <a:solidFill>
                  <a:srgbClr val="121212"/>
                </a:solidFill>
                <a:effectLst/>
                <a:latin typeface="-apple-system"/>
              </a:rPr>
              <a:t>node </a:t>
            </a:r>
            <a:r>
              <a:rPr lang="zh-CN" altLang="en-US" b="0" i="0" dirty="0">
                <a:solidFill>
                  <a:srgbClr val="121212"/>
                </a:solidFill>
                <a:effectLst/>
                <a:latin typeface="-apple-system"/>
              </a:rPr>
              <a:t>封装。此外，还有一些额外的工作，例如 </a:t>
            </a:r>
            <a:r>
              <a:rPr lang="en-US" altLang="zh-CN" b="0" i="0" dirty="0">
                <a:solidFill>
                  <a:srgbClr val="121212"/>
                </a:solidFill>
                <a:effectLst/>
                <a:latin typeface="-apple-system"/>
              </a:rPr>
              <a:t>lowering </a:t>
            </a:r>
            <a:r>
              <a:rPr lang="zh-CN" altLang="en-US" b="0" i="0" dirty="0">
                <a:solidFill>
                  <a:srgbClr val="121212"/>
                </a:solidFill>
                <a:effectLst/>
                <a:latin typeface="-apple-system"/>
              </a:rPr>
              <a:t>的步骤，</a:t>
            </a:r>
            <a:r>
              <a:rPr lang="en-US" altLang="zh-CN" b="0" i="0" dirty="0">
                <a:solidFill>
                  <a:srgbClr val="121212"/>
                </a:solidFill>
                <a:effectLst/>
                <a:latin typeface="-apple-system"/>
              </a:rPr>
              <a:t>IR </a:t>
            </a:r>
            <a:r>
              <a:rPr lang="zh-CN" altLang="en-US" b="0" i="0" dirty="0">
                <a:solidFill>
                  <a:srgbClr val="121212"/>
                </a:solidFill>
                <a:effectLst/>
                <a:latin typeface="-apple-system"/>
              </a:rPr>
              <a:t>生成，指令生成，如果有必要的话。作为对比的，</a:t>
            </a:r>
            <a:r>
              <a:rPr lang="en-US" altLang="zh-CN" b="0" i="0" dirty="0">
                <a:solidFill>
                  <a:srgbClr val="121212"/>
                </a:solidFill>
                <a:effectLst/>
                <a:latin typeface="-apple-system"/>
              </a:rPr>
              <a:t>TVM </a:t>
            </a:r>
            <a:r>
              <a:rPr lang="zh-CN" altLang="en-US" b="0" i="0" dirty="0">
                <a:solidFill>
                  <a:srgbClr val="121212"/>
                </a:solidFill>
                <a:effectLst/>
                <a:latin typeface="-apple-system"/>
              </a:rPr>
              <a:t>和 </a:t>
            </a:r>
            <a:r>
              <a:rPr lang="en-US" altLang="zh-CN" b="0" i="0" dirty="0">
                <a:solidFill>
                  <a:srgbClr val="121212"/>
                </a:solidFill>
                <a:effectLst/>
                <a:latin typeface="-apple-system"/>
              </a:rPr>
              <a:t>TC </a:t>
            </a:r>
            <a:r>
              <a:rPr lang="zh-CN" altLang="en-US" b="0" i="0" dirty="0">
                <a:solidFill>
                  <a:srgbClr val="121212"/>
                </a:solidFill>
                <a:effectLst/>
                <a:latin typeface="-apple-system"/>
              </a:rPr>
              <a:t>在描述计算实现的时不需要那么麻烦。特别地，</a:t>
            </a:r>
            <a:r>
              <a:rPr lang="en-US" altLang="zh-CN" b="0" i="0" dirty="0">
                <a:solidFill>
                  <a:srgbClr val="121212"/>
                </a:solidFill>
                <a:effectLst/>
                <a:latin typeface="-apple-system"/>
              </a:rPr>
              <a:t>TVM </a:t>
            </a:r>
            <a:r>
              <a:rPr lang="zh-CN" altLang="en-US" b="0" i="0" dirty="0">
                <a:solidFill>
                  <a:srgbClr val="121212"/>
                </a:solidFill>
                <a:effectLst/>
                <a:latin typeface="-apple-system"/>
              </a:rPr>
              <a:t>的用户</a:t>
            </a:r>
            <a:r>
              <a:rPr lang="en-US" altLang="zh-CN" b="0" i="0" dirty="0">
                <a:solidFill>
                  <a:srgbClr val="121212"/>
                </a:solidFill>
                <a:effectLst/>
                <a:latin typeface="-apple-system"/>
              </a:rPr>
              <a:t>u</a:t>
            </a:r>
            <a:r>
              <a:rPr lang="zh-CN" altLang="en-US" b="0" i="0" dirty="0">
                <a:solidFill>
                  <a:srgbClr val="121212"/>
                </a:solidFill>
                <a:effectLst/>
                <a:latin typeface="-apple-system"/>
              </a:rPr>
              <a:t>只需要描述 </a:t>
            </a:r>
            <a:r>
              <a:rPr lang="en-US" altLang="zh-CN" b="0" i="0" dirty="0">
                <a:solidFill>
                  <a:srgbClr val="121212"/>
                </a:solidFill>
                <a:effectLst/>
                <a:latin typeface="-apple-system"/>
              </a:rPr>
              <a:t>computation </a:t>
            </a:r>
            <a:r>
              <a:rPr lang="zh-CN" altLang="en-US" b="0" i="0" dirty="0">
                <a:solidFill>
                  <a:srgbClr val="121212"/>
                </a:solidFill>
                <a:effectLst/>
                <a:latin typeface="-apple-system"/>
              </a:rPr>
              <a:t>和 </a:t>
            </a:r>
            <a:r>
              <a:rPr lang="en-US" altLang="zh-CN" b="0" i="0" dirty="0">
                <a:solidFill>
                  <a:srgbClr val="121212"/>
                </a:solidFill>
                <a:effectLst/>
                <a:latin typeface="-apple-system"/>
              </a:rPr>
              <a:t>schedule</a:t>
            </a:r>
            <a:r>
              <a:rPr lang="zh-CN" altLang="en-US" b="0" i="0" dirty="0">
                <a:solidFill>
                  <a:srgbClr val="121212"/>
                </a:solidFill>
                <a:effectLst/>
                <a:latin typeface="-apple-system"/>
              </a:rPr>
              <a:t>，以及声明 </a:t>
            </a:r>
            <a:r>
              <a:rPr lang="en-US" altLang="zh-CN" b="0" i="0" dirty="0">
                <a:solidFill>
                  <a:srgbClr val="121212"/>
                </a:solidFill>
                <a:effectLst/>
                <a:latin typeface="-apple-system"/>
              </a:rPr>
              <a:t>input/output </a:t>
            </a:r>
            <a:r>
              <a:rPr lang="zh-CN" altLang="en-US" b="0" i="0" dirty="0">
                <a:solidFill>
                  <a:srgbClr val="121212"/>
                </a:solidFill>
                <a:effectLst/>
                <a:latin typeface="-apple-system"/>
              </a:rPr>
              <a:t>的 </a:t>
            </a:r>
            <a:r>
              <a:rPr lang="en-US" altLang="zh-CN" b="0" i="0" dirty="0">
                <a:solidFill>
                  <a:srgbClr val="121212"/>
                </a:solidFill>
                <a:effectLst/>
                <a:latin typeface="-apple-system"/>
              </a:rPr>
              <a:t>shape</a:t>
            </a:r>
            <a:r>
              <a:rPr lang="zh-CN" altLang="en-US" b="0" i="0" dirty="0">
                <a:solidFill>
                  <a:srgbClr val="121212"/>
                </a:solidFill>
                <a:effectLst/>
                <a:latin typeface="-apple-system"/>
              </a:rPr>
              <a:t>。此外，</a:t>
            </a:r>
            <a:r>
              <a:rPr lang="en-US" altLang="zh-CN" b="0" i="0" dirty="0">
                <a:solidFill>
                  <a:srgbClr val="121212"/>
                </a:solidFill>
                <a:effectLst/>
                <a:latin typeface="-apple-system"/>
              </a:rPr>
              <a:t>TVM </a:t>
            </a:r>
            <a:r>
              <a:rPr lang="zh-CN" altLang="en-US" b="0" i="0" dirty="0">
                <a:solidFill>
                  <a:srgbClr val="121212"/>
                </a:solidFill>
                <a:effectLst/>
                <a:latin typeface="-apple-system"/>
              </a:rPr>
              <a:t>的 </a:t>
            </a:r>
            <a:r>
              <a:rPr lang="en-US" altLang="zh-CN" b="0" i="0" dirty="0">
                <a:solidFill>
                  <a:srgbClr val="121212"/>
                </a:solidFill>
                <a:effectLst/>
                <a:latin typeface="-apple-system"/>
              </a:rPr>
              <a:t>customized </a:t>
            </a:r>
            <a:r>
              <a:rPr lang="zh-CN" altLang="en-US" b="0" i="0" dirty="0">
                <a:solidFill>
                  <a:srgbClr val="121212"/>
                </a:solidFill>
                <a:effectLst/>
                <a:latin typeface="-apple-system"/>
              </a:rPr>
              <a:t>的算子能通过 </a:t>
            </a:r>
            <a:r>
              <a:rPr lang="en-US" altLang="zh-CN" b="0" i="0" dirty="0">
                <a:solidFill>
                  <a:srgbClr val="121212"/>
                </a:solidFill>
                <a:effectLst/>
                <a:latin typeface="-apple-system"/>
              </a:rPr>
              <a:t>hooks </a:t>
            </a:r>
            <a:r>
              <a:rPr lang="zh-CN" altLang="en-US" b="0" i="0" dirty="0">
                <a:solidFill>
                  <a:srgbClr val="121212"/>
                </a:solidFill>
                <a:effectLst/>
                <a:latin typeface="-apple-system"/>
              </a:rPr>
              <a:t>和 </a:t>
            </a:r>
            <a:r>
              <a:rPr lang="en-US" altLang="zh-CN" b="0" i="0" dirty="0">
                <a:solidFill>
                  <a:srgbClr val="121212"/>
                </a:solidFill>
                <a:effectLst/>
                <a:latin typeface="-apple-system"/>
              </a:rPr>
              <a:t>Python </a:t>
            </a:r>
            <a:r>
              <a:rPr lang="zh-CN" altLang="en-US" b="0" i="0" dirty="0">
                <a:solidFill>
                  <a:srgbClr val="121212"/>
                </a:solidFill>
                <a:effectLst/>
                <a:latin typeface="-apple-system"/>
              </a:rPr>
              <a:t>函数相结合，这进一步减少了 </a:t>
            </a:r>
            <a:r>
              <a:rPr lang="en-US" altLang="zh-CN" b="0" i="0" dirty="0">
                <a:solidFill>
                  <a:srgbClr val="121212"/>
                </a:solidFill>
                <a:effectLst/>
                <a:latin typeface="-apple-system"/>
              </a:rPr>
              <a:t>programmers </a:t>
            </a:r>
            <a:r>
              <a:rPr lang="zh-CN" altLang="en-US" b="0" i="0" dirty="0">
                <a:solidFill>
                  <a:srgbClr val="121212"/>
                </a:solidFill>
                <a:effectLst/>
                <a:latin typeface="-apple-system"/>
              </a:rPr>
              <a:t>的负担。</a:t>
            </a:r>
          </a:p>
          <a:p>
            <a:endParaRPr lang="zh-CN" altLang="en-US" dirty="0"/>
          </a:p>
        </p:txBody>
      </p:sp>
      <p:sp>
        <p:nvSpPr>
          <p:cNvPr id="4" name="灯片编号占位符 3"/>
          <p:cNvSpPr>
            <a:spLocks noGrp="1"/>
          </p:cNvSpPr>
          <p:nvPr>
            <p:ph type="sldNum" sz="quarter" idx="5"/>
          </p:nvPr>
        </p:nvSpPr>
        <p:spPr/>
        <p:txBody>
          <a:bodyPr/>
          <a:lstStyle/>
          <a:p>
            <a:fld id="{71767062-FE3F-4DCA-944B-8248E8533D3E}" type="slidenum">
              <a:rPr lang="zh-CN" altLang="en-US" smtClean="0"/>
              <a:t>11</a:t>
            </a:fld>
            <a:endParaRPr lang="zh-CN" altLang="en-US"/>
          </a:p>
        </p:txBody>
      </p:sp>
    </p:spTree>
    <p:extLst>
      <p:ext uri="{BB962C8B-B14F-4D97-AF65-F5344CB8AC3E}">
        <p14:creationId xmlns:p14="http://schemas.microsoft.com/office/powerpoint/2010/main" val="373209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21212"/>
                </a:solidFill>
                <a:effectLst/>
                <a:latin typeface="-apple-system"/>
              </a:rPr>
              <a:t>Halide </a:t>
            </a:r>
            <a:r>
              <a:rPr lang="zh-CN" altLang="en-US" b="0" i="0" dirty="0">
                <a:solidFill>
                  <a:srgbClr val="121212"/>
                </a:solidFill>
                <a:effectLst/>
                <a:latin typeface="-apple-system"/>
              </a:rPr>
              <a:t>的基本设计哲学是计算（</a:t>
            </a:r>
            <a:r>
              <a:rPr lang="en-US" altLang="zh-CN" b="0" i="0" dirty="0">
                <a:solidFill>
                  <a:srgbClr val="121212"/>
                </a:solidFill>
                <a:effectLst/>
                <a:latin typeface="-apple-system"/>
              </a:rPr>
              <a:t>computation</a:t>
            </a:r>
            <a:r>
              <a:rPr lang="zh-CN" altLang="en-US" b="0" i="0" dirty="0">
                <a:solidFill>
                  <a:srgbClr val="121212"/>
                </a:solidFill>
                <a:effectLst/>
                <a:latin typeface="-apple-system"/>
              </a:rPr>
              <a:t>）与调度（</a:t>
            </a:r>
            <a:r>
              <a:rPr lang="en-US" altLang="zh-CN" b="0" i="0" dirty="0">
                <a:solidFill>
                  <a:srgbClr val="121212"/>
                </a:solidFill>
                <a:effectLst/>
                <a:latin typeface="-apple-system"/>
              </a:rPr>
              <a:t>schedule</a:t>
            </a:r>
            <a:r>
              <a:rPr lang="zh-CN" altLang="en-US" b="0" i="0" dirty="0">
                <a:solidFill>
                  <a:srgbClr val="121212"/>
                </a:solidFill>
                <a:effectLst/>
                <a:latin typeface="-apple-system"/>
              </a:rPr>
              <a:t>）的分离。</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多面体模型使用线性规划，仿射变换和其它数学方法来优化基于 </a:t>
            </a:r>
            <a:r>
              <a:rPr lang="en-US" altLang="zh-CN" b="0" i="0" dirty="0">
                <a:solidFill>
                  <a:srgbClr val="121212"/>
                </a:solidFill>
                <a:effectLst/>
                <a:latin typeface="-apple-system"/>
              </a:rPr>
              <a:t>loop </a:t>
            </a:r>
            <a:r>
              <a:rPr lang="zh-CN" altLang="en-US" b="0" i="0" dirty="0">
                <a:solidFill>
                  <a:srgbClr val="121212"/>
                </a:solidFill>
                <a:effectLst/>
                <a:latin typeface="-apple-system"/>
              </a:rPr>
              <a:t>的、静态 </a:t>
            </a:r>
            <a:r>
              <a:rPr lang="en-US" altLang="zh-CN" b="0" i="0" dirty="0">
                <a:solidFill>
                  <a:srgbClr val="121212"/>
                </a:solidFill>
                <a:effectLst/>
                <a:latin typeface="-apple-system"/>
              </a:rPr>
              <a:t>control-flow</a:t>
            </a:r>
            <a:r>
              <a:rPr lang="zh-CN" altLang="en-US" b="0" i="0" dirty="0">
                <a:solidFill>
                  <a:srgbClr val="121212"/>
                </a:solidFill>
                <a:effectLst/>
                <a:latin typeface="-apple-system"/>
              </a:rPr>
              <a:t>、静态 </a:t>
            </a:r>
            <a:r>
              <a:rPr lang="en-US" altLang="zh-CN" b="0" i="0" dirty="0">
                <a:solidFill>
                  <a:srgbClr val="121212"/>
                </a:solidFill>
                <a:effectLst/>
                <a:latin typeface="-apple-system"/>
              </a:rPr>
              <a:t>bounds </a:t>
            </a:r>
            <a:r>
              <a:rPr lang="zh-CN" altLang="en-US" b="0" i="0" dirty="0">
                <a:solidFill>
                  <a:srgbClr val="121212"/>
                </a:solidFill>
                <a:effectLst/>
                <a:latin typeface="-apple-system"/>
              </a:rPr>
              <a:t>的代码。和 </a:t>
            </a:r>
            <a:r>
              <a:rPr lang="en-US" altLang="zh-CN" b="0" i="0" dirty="0">
                <a:solidFill>
                  <a:srgbClr val="121212"/>
                </a:solidFill>
                <a:effectLst/>
                <a:latin typeface="-apple-system"/>
              </a:rPr>
              <a:t>Halide </a:t>
            </a:r>
            <a:r>
              <a:rPr lang="zh-CN" altLang="en-US" b="0" i="0" dirty="0">
                <a:solidFill>
                  <a:srgbClr val="121212"/>
                </a:solidFill>
                <a:effectLst/>
                <a:latin typeface="-apple-system"/>
              </a:rPr>
              <a:t>不同的是，内存引用和循环的边界可以是任意的多面体。基于多面体的 </a:t>
            </a:r>
            <a:r>
              <a:rPr lang="en-US" altLang="zh-CN" b="0" i="0" dirty="0">
                <a:solidFill>
                  <a:srgbClr val="121212"/>
                </a:solidFill>
                <a:effectLst/>
                <a:latin typeface="-apple-system"/>
              </a:rPr>
              <a:t>IR </a:t>
            </a:r>
            <a:r>
              <a:rPr lang="zh-CN" altLang="en-US" b="0" i="0" dirty="0">
                <a:solidFill>
                  <a:srgbClr val="121212"/>
                </a:solidFill>
                <a:effectLst/>
                <a:latin typeface="-apple-system"/>
              </a:rPr>
              <a:t>很容易能够进行许多多面体变换（例如 </a:t>
            </a:r>
            <a:r>
              <a:rPr lang="en-US" altLang="zh-CN" b="0" i="0" dirty="0">
                <a:solidFill>
                  <a:srgbClr val="121212"/>
                </a:solidFill>
                <a:effectLst/>
                <a:latin typeface="-apple-system"/>
              </a:rPr>
              <a:t>fusion</a:t>
            </a:r>
            <a:r>
              <a:rPr lang="zh-CN" altLang="en-US" b="0" i="0" dirty="0">
                <a:solidFill>
                  <a:srgbClr val="121212"/>
                </a:solidFill>
                <a:effectLst/>
                <a:latin typeface="-apple-system"/>
              </a:rPr>
              <a:t>，</a:t>
            </a:r>
            <a:r>
              <a:rPr lang="en-US" altLang="zh-CN" b="0" i="0" dirty="0">
                <a:solidFill>
                  <a:srgbClr val="121212"/>
                </a:solidFill>
                <a:effectLst/>
                <a:latin typeface="-apple-system"/>
              </a:rPr>
              <a:t>tiling</a:t>
            </a:r>
            <a:r>
              <a:rPr lang="zh-CN" altLang="en-US" b="0" i="0" dirty="0">
                <a:solidFill>
                  <a:srgbClr val="121212"/>
                </a:solidFill>
                <a:effectLst/>
                <a:latin typeface="-apple-system"/>
              </a:rPr>
              <a:t>，</a:t>
            </a:r>
            <a:r>
              <a:rPr lang="en-US" altLang="zh-CN" b="0" i="0" dirty="0">
                <a:solidFill>
                  <a:srgbClr val="121212"/>
                </a:solidFill>
                <a:effectLst/>
                <a:latin typeface="-apple-system"/>
              </a:rPr>
              <a:t>sinking </a:t>
            </a:r>
            <a:r>
              <a:rPr lang="zh-CN" altLang="en-US" b="0" i="0" dirty="0">
                <a:solidFill>
                  <a:srgbClr val="121212"/>
                </a:solidFill>
                <a:effectLst/>
                <a:latin typeface="-apple-system"/>
              </a:rPr>
              <a:t>和 </a:t>
            </a:r>
            <a:r>
              <a:rPr lang="en-US" altLang="zh-CN" b="0" i="0" dirty="0">
                <a:solidFill>
                  <a:srgbClr val="121212"/>
                </a:solidFill>
                <a:effectLst/>
                <a:latin typeface="-apple-system"/>
              </a:rPr>
              <a:t>mapping</a:t>
            </a:r>
            <a:r>
              <a:rPr lang="zh-CN" altLang="en-US" b="0" i="0" dirty="0">
                <a:solidFill>
                  <a:srgbClr val="121212"/>
                </a:solidFill>
                <a:effectLst/>
                <a:latin typeface="-apple-system"/>
              </a:rPr>
              <a:t>），这同时包含了设备有关优化和设备无关优化。</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大多数 </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编译器使用的 </a:t>
            </a:r>
            <a:r>
              <a:rPr lang="en-US" altLang="zh-CN" b="0" i="0" dirty="0">
                <a:solidFill>
                  <a:srgbClr val="121212"/>
                </a:solidFill>
                <a:effectLst/>
                <a:latin typeface="-apple-system"/>
              </a:rPr>
              <a:t>low-level IR </a:t>
            </a:r>
            <a:r>
              <a:rPr lang="zh-CN" altLang="en-US" b="0" i="0" dirty="0">
                <a:solidFill>
                  <a:srgbClr val="121212"/>
                </a:solidFill>
                <a:effectLst/>
                <a:latin typeface="-apple-system"/>
              </a:rPr>
              <a:t>能最终被 </a:t>
            </a:r>
            <a:r>
              <a:rPr lang="en-US" altLang="zh-CN" b="0" i="0" dirty="0">
                <a:solidFill>
                  <a:srgbClr val="121212"/>
                </a:solidFill>
                <a:effectLst/>
                <a:latin typeface="-apple-system"/>
              </a:rPr>
              <a:t>lower </a:t>
            </a:r>
            <a:r>
              <a:rPr lang="zh-CN" altLang="en-US" b="0" i="0" dirty="0">
                <a:solidFill>
                  <a:srgbClr val="121212"/>
                </a:solidFill>
                <a:effectLst/>
                <a:latin typeface="-apple-system"/>
              </a:rPr>
              <a:t>到 </a:t>
            </a:r>
            <a:r>
              <a:rPr lang="en-US" altLang="zh-CN" b="0" i="0" dirty="0">
                <a:solidFill>
                  <a:srgbClr val="121212"/>
                </a:solidFill>
                <a:effectLst/>
                <a:latin typeface="-apple-system"/>
              </a:rPr>
              <a:t>LLVM IR</a:t>
            </a:r>
            <a:r>
              <a:rPr lang="zh-CN" altLang="en-US" b="0" i="0" dirty="0">
                <a:solidFill>
                  <a:srgbClr val="121212"/>
                </a:solidFill>
                <a:effectLst/>
                <a:latin typeface="-apple-system"/>
              </a:rPr>
              <a:t>，然后从 </a:t>
            </a:r>
            <a:r>
              <a:rPr lang="en-US" altLang="zh-CN" b="0" i="0" dirty="0">
                <a:solidFill>
                  <a:srgbClr val="121212"/>
                </a:solidFill>
                <a:effectLst/>
                <a:latin typeface="-apple-system"/>
              </a:rPr>
              <a:t>LLVM </a:t>
            </a:r>
            <a:r>
              <a:rPr lang="zh-CN" altLang="en-US" b="0" i="0" dirty="0">
                <a:solidFill>
                  <a:srgbClr val="121212"/>
                </a:solidFill>
                <a:effectLst/>
                <a:latin typeface="-apple-system"/>
              </a:rPr>
              <a:t>的成熟优化器与代码生成器中获益。进一步地，</a:t>
            </a:r>
            <a:r>
              <a:rPr lang="en-US" altLang="zh-CN" b="0" i="0" dirty="0">
                <a:solidFill>
                  <a:srgbClr val="121212"/>
                </a:solidFill>
                <a:effectLst/>
                <a:latin typeface="-apple-system"/>
              </a:rPr>
              <a:t>LLVM </a:t>
            </a:r>
            <a:r>
              <a:rPr lang="zh-CN" altLang="en-US" b="0" i="0" dirty="0">
                <a:solidFill>
                  <a:srgbClr val="121212"/>
                </a:solidFill>
                <a:effectLst/>
                <a:latin typeface="-apple-system"/>
              </a:rPr>
              <a:t>可以显式地从，</a:t>
            </a:r>
            <a:r>
              <a:rPr lang="en-US" altLang="zh-CN" b="0" i="0" dirty="0">
                <a:solidFill>
                  <a:srgbClr val="121212"/>
                </a:solidFill>
                <a:effectLst/>
                <a:latin typeface="-apple-system"/>
              </a:rPr>
              <a:t>from scratch</a:t>
            </a:r>
            <a:r>
              <a:rPr lang="zh-CN" altLang="en-US" b="0" i="0" dirty="0">
                <a:solidFill>
                  <a:srgbClr val="121212"/>
                </a:solidFill>
                <a:effectLst/>
                <a:latin typeface="-apple-system"/>
              </a:rPr>
              <a:t>地，给专用加速器设计 </a:t>
            </a:r>
            <a:r>
              <a:rPr lang="en-US" altLang="zh-CN" b="0" i="0" dirty="0">
                <a:solidFill>
                  <a:srgbClr val="121212"/>
                </a:solidFill>
                <a:effectLst/>
                <a:latin typeface="-apple-system"/>
              </a:rPr>
              <a:t>customized </a:t>
            </a:r>
            <a:r>
              <a:rPr lang="zh-CN" altLang="en-US" b="0" i="0" dirty="0">
                <a:solidFill>
                  <a:srgbClr val="121212"/>
                </a:solidFill>
                <a:effectLst/>
                <a:latin typeface="-apple-system"/>
              </a:rPr>
              <a:t>的指令集。然而，如果直接把代码转成 </a:t>
            </a:r>
            <a:r>
              <a:rPr lang="en-US" altLang="zh-CN" b="0" i="0" dirty="0">
                <a:solidFill>
                  <a:srgbClr val="121212"/>
                </a:solidFill>
                <a:effectLst/>
                <a:latin typeface="-apple-system"/>
              </a:rPr>
              <a:t>LLVM IR</a:t>
            </a:r>
            <a:r>
              <a:rPr lang="zh-CN" altLang="en-US" b="0" i="0" dirty="0">
                <a:solidFill>
                  <a:srgbClr val="121212"/>
                </a:solidFill>
                <a:effectLst/>
                <a:latin typeface="-apple-system"/>
              </a:rPr>
              <a:t>，传统的编译器可能会生成相对较差的代码。为了避免这种情况，</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编译器通常通过两种方法来实现硬件特化的加速：</a:t>
            </a:r>
            <a:r>
              <a:rPr lang="en-US" altLang="zh-CN" b="0" i="0" dirty="0">
                <a:solidFill>
                  <a:srgbClr val="121212"/>
                </a:solidFill>
                <a:effectLst/>
                <a:latin typeface="-apple-system"/>
              </a:rPr>
              <a:t>(1) </a:t>
            </a:r>
            <a:r>
              <a:rPr lang="zh-CN" altLang="en-US" b="0" i="0" dirty="0">
                <a:solidFill>
                  <a:srgbClr val="121212"/>
                </a:solidFill>
                <a:effectLst/>
                <a:latin typeface="-apple-system"/>
              </a:rPr>
              <a:t>在 </a:t>
            </a:r>
            <a:r>
              <a:rPr lang="en-US" altLang="zh-CN" b="0" i="0" dirty="0">
                <a:solidFill>
                  <a:srgbClr val="121212"/>
                </a:solidFill>
                <a:effectLst/>
                <a:latin typeface="-apple-system"/>
              </a:rPr>
              <a:t>LLVM IR </a:t>
            </a:r>
            <a:r>
              <a:rPr lang="zh-CN" altLang="en-US" b="0" i="0" dirty="0">
                <a:solidFill>
                  <a:srgbClr val="121212"/>
                </a:solidFill>
                <a:effectLst/>
                <a:latin typeface="-apple-system"/>
              </a:rPr>
              <a:t>的基础上，做 </a:t>
            </a:r>
            <a:r>
              <a:rPr lang="en-US" altLang="zh-CN" b="0" i="0" dirty="0">
                <a:solidFill>
                  <a:srgbClr val="121212"/>
                </a:solidFill>
                <a:effectLst/>
                <a:latin typeface="-apple-system"/>
              </a:rPr>
              <a:t>target </a:t>
            </a:r>
            <a:r>
              <a:rPr lang="zh-CN" altLang="en-US" b="0" i="0" dirty="0">
                <a:solidFill>
                  <a:srgbClr val="121212"/>
                </a:solidFill>
                <a:effectLst/>
                <a:latin typeface="-apple-system"/>
              </a:rPr>
              <a:t>有关的循环变换（</a:t>
            </a:r>
            <a:r>
              <a:rPr lang="en-US" altLang="zh-CN" b="0" i="0" dirty="0">
                <a:solidFill>
                  <a:srgbClr val="121212"/>
                </a:solidFill>
                <a:effectLst/>
                <a:latin typeface="-apple-system"/>
              </a:rPr>
              <a:t>Halide-based IR </a:t>
            </a:r>
            <a:r>
              <a:rPr lang="zh-CN" altLang="en-US" b="0" i="0" dirty="0">
                <a:solidFill>
                  <a:srgbClr val="121212"/>
                </a:solidFill>
                <a:effectLst/>
                <a:latin typeface="-apple-system"/>
              </a:rPr>
              <a:t>和多面体 </a:t>
            </a:r>
            <a:r>
              <a:rPr lang="en-US" altLang="zh-CN" b="0" i="0" dirty="0">
                <a:solidFill>
                  <a:srgbClr val="121212"/>
                </a:solidFill>
                <a:effectLst/>
                <a:latin typeface="-apple-system"/>
              </a:rPr>
              <a:t>IR </a:t>
            </a:r>
            <a:r>
              <a:rPr lang="zh-CN" altLang="en-US" b="0" i="0" dirty="0">
                <a:solidFill>
                  <a:srgbClr val="121212"/>
                </a:solidFill>
                <a:effectLst/>
                <a:latin typeface="-apple-system"/>
              </a:rPr>
              <a:t>的方法）；</a:t>
            </a:r>
            <a:r>
              <a:rPr lang="en-US" altLang="zh-CN" b="0" i="0" dirty="0">
                <a:solidFill>
                  <a:srgbClr val="121212"/>
                </a:solidFill>
                <a:effectLst/>
                <a:latin typeface="-apple-system"/>
              </a:rPr>
              <a:t>(2) </a:t>
            </a:r>
            <a:r>
              <a:rPr lang="zh-CN" altLang="en-US" b="0" i="0" dirty="0">
                <a:solidFill>
                  <a:srgbClr val="121212"/>
                </a:solidFill>
                <a:effectLst/>
                <a:latin typeface="-apple-system"/>
              </a:rPr>
              <a:t>为优化 </a:t>
            </a:r>
            <a:r>
              <a:rPr lang="en-US" altLang="zh-CN" b="0" i="0" dirty="0">
                <a:solidFill>
                  <a:srgbClr val="121212"/>
                </a:solidFill>
                <a:effectLst/>
                <a:latin typeface="-apple-system"/>
              </a:rPr>
              <a:t>pass </a:t>
            </a:r>
            <a:r>
              <a:rPr lang="zh-CN" altLang="en-US" b="0" i="0" dirty="0">
                <a:solidFill>
                  <a:srgbClr val="121212"/>
                </a:solidFill>
                <a:effectLst/>
                <a:latin typeface="-apple-system"/>
              </a:rPr>
              <a:t>提供额外的关于硬件 </a:t>
            </a:r>
            <a:r>
              <a:rPr lang="en-US" altLang="zh-CN" b="0" i="0" dirty="0">
                <a:solidFill>
                  <a:srgbClr val="121212"/>
                </a:solidFill>
                <a:effectLst/>
                <a:latin typeface="-apple-system"/>
              </a:rPr>
              <a:t>target </a:t>
            </a:r>
            <a:r>
              <a:rPr lang="zh-CN" altLang="en-US" b="0" i="0" dirty="0">
                <a:solidFill>
                  <a:srgbClr val="121212"/>
                </a:solidFill>
                <a:effectLst/>
                <a:latin typeface="-apple-system"/>
              </a:rPr>
              <a:t>的信息。大多数 </a:t>
            </a:r>
            <a:r>
              <a:rPr lang="en-US" altLang="zh-CN" b="0" i="0" dirty="0">
                <a:solidFill>
                  <a:srgbClr val="121212"/>
                </a:solidFill>
                <a:effectLst/>
                <a:latin typeface="-apple-system"/>
              </a:rPr>
              <a:t>DL </a:t>
            </a:r>
            <a:r>
              <a:rPr lang="zh-CN" altLang="en-US" b="0" i="0" dirty="0">
                <a:solidFill>
                  <a:srgbClr val="121212"/>
                </a:solidFill>
                <a:effectLst/>
                <a:latin typeface="-apple-system"/>
              </a:rPr>
              <a:t>编译器同时采用了两种方法，但是强调的部分不同。一般来讲，更倾向于前端用户的编译器（</a:t>
            </a:r>
            <a:r>
              <a:rPr lang="en-US" altLang="zh-CN" b="0" i="0" dirty="0">
                <a:solidFill>
                  <a:srgbClr val="121212"/>
                </a:solidFill>
                <a:effectLst/>
                <a:latin typeface="-apple-system"/>
              </a:rPr>
              <a:t>TC</a:t>
            </a:r>
            <a:r>
              <a:rPr lang="zh-CN" altLang="en-US" b="0" i="0" dirty="0">
                <a:solidFill>
                  <a:srgbClr val="121212"/>
                </a:solidFill>
                <a:effectLst/>
                <a:latin typeface="-apple-system"/>
              </a:rPr>
              <a:t>，</a:t>
            </a:r>
            <a:r>
              <a:rPr lang="en-US" altLang="zh-CN" b="0" i="0" dirty="0">
                <a:solidFill>
                  <a:srgbClr val="121212"/>
                </a:solidFill>
                <a:effectLst/>
                <a:latin typeface="-apple-system"/>
              </a:rPr>
              <a:t>TVM</a:t>
            </a:r>
            <a:r>
              <a:rPr lang="zh-CN" altLang="en-US" b="0" i="0" dirty="0">
                <a:solidFill>
                  <a:srgbClr val="121212"/>
                </a:solidFill>
                <a:effectLst/>
                <a:latin typeface="-apple-system"/>
              </a:rPr>
              <a:t>，</a:t>
            </a:r>
            <a:r>
              <a:rPr lang="en-US" altLang="zh-CN" b="0" i="0" dirty="0">
                <a:solidFill>
                  <a:srgbClr val="121212"/>
                </a:solidFill>
                <a:effectLst/>
                <a:latin typeface="-apple-system"/>
              </a:rPr>
              <a:t>XLA</a:t>
            </a:r>
            <a:r>
              <a:rPr lang="zh-CN" altLang="en-US" b="0" i="0" dirty="0">
                <a:solidFill>
                  <a:srgbClr val="121212"/>
                </a:solidFill>
                <a:effectLst/>
                <a:latin typeface="-apple-system"/>
              </a:rPr>
              <a:t>，</a:t>
            </a:r>
            <a:r>
              <a:rPr lang="en-US" altLang="zh-CN" b="0" i="0" dirty="0" err="1">
                <a:solidFill>
                  <a:srgbClr val="121212"/>
                </a:solidFill>
                <a:effectLst/>
                <a:latin typeface="-apple-system"/>
              </a:rPr>
              <a:t>nGraph</a:t>
            </a:r>
            <a:r>
              <a:rPr lang="zh-CN" altLang="en-US" b="0" i="0" dirty="0">
                <a:solidFill>
                  <a:srgbClr val="121212"/>
                </a:solidFill>
                <a:effectLst/>
                <a:latin typeface="-apple-system"/>
              </a:rPr>
              <a:t>）会更关注 </a:t>
            </a:r>
            <a:r>
              <a:rPr lang="en-US" altLang="zh-CN" b="0" i="0" dirty="0">
                <a:solidFill>
                  <a:srgbClr val="121212"/>
                </a:solidFill>
                <a:effectLst/>
                <a:latin typeface="-apple-system"/>
              </a:rPr>
              <a:t>(1)</a:t>
            </a:r>
            <a:r>
              <a:rPr lang="zh-CN" altLang="en-US" b="0" i="0" dirty="0">
                <a:solidFill>
                  <a:srgbClr val="121212"/>
                </a:solidFill>
                <a:effectLst/>
                <a:latin typeface="-apple-system"/>
              </a:rPr>
              <a:t>，而更倾向于后端开发者的编译器（</a:t>
            </a:r>
            <a:r>
              <a:rPr lang="en-US" altLang="zh-CN" b="0" i="0" dirty="0">
                <a:solidFill>
                  <a:srgbClr val="121212"/>
                </a:solidFill>
                <a:effectLst/>
                <a:latin typeface="-apple-system"/>
              </a:rPr>
              <a:t>Glow</a:t>
            </a:r>
            <a:r>
              <a:rPr lang="zh-CN" altLang="en-US" b="0" i="0" dirty="0">
                <a:solidFill>
                  <a:srgbClr val="121212"/>
                </a:solidFill>
                <a:effectLst/>
                <a:latin typeface="-apple-system"/>
              </a:rPr>
              <a:t>，</a:t>
            </a:r>
            <a:r>
              <a:rPr lang="en-US" altLang="zh-CN" b="0" i="0" dirty="0" err="1">
                <a:solidFill>
                  <a:srgbClr val="121212"/>
                </a:solidFill>
                <a:effectLst/>
                <a:latin typeface="-apple-system"/>
              </a:rPr>
              <a:t>PlaidML</a:t>
            </a:r>
            <a:r>
              <a:rPr lang="en-US" altLang="zh-CN" b="0" i="0" dirty="0">
                <a:solidFill>
                  <a:srgbClr val="121212"/>
                </a:solidFill>
                <a:effectLst/>
                <a:latin typeface="-apple-system"/>
              </a:rPr>
              <a:t> </a:t>
            </a:r>
            <a:r>
              <a:rPr lang="zh-CN" altLang="en-US" b="0" i="0" dirty="0">
                <a:solidFill>
                  <a:srgbClr val="121212"/>
                </a:solidFill>
                <a:effectLst/>
                <a:latin typeface="-apple-system"/>
              </a:rPr>
              <a:t>和 </a:t>
            </a:r>
            <a:r>
              <a:rPr lang="en-US" altLang="zh-CN" b="0" i="0" dirty="0">
                <a:solidFill>
                  <a:srgbClr val="121212"/>
                </a:solidFill>
                <a:effectLst/>
                <a:latin typeface="-apple-system"/>
              </a:rPr>
              <a:t>MLIR</a:t>
            </a:r>
            <a:r>
              <a:rPr lang="zh-CN" altLang="en-US" b="0" i="0" dirty="0">
                <a:solidFill>
                  <a:srgbClr val="121212"/>
                </a:solidFill>
                <a:effectLst/>
                <a:latin typeface="-apple-system"/>
              </a:rPr>
              <a:t>）会更关注 </a:t>
            </a:r>
            <a:r>
              <a:rPr lang="en-US" altLang="zh-CN" b="0" i="0" dirty="0">
                <a:solidFill>
                  <a:srgbClr val="121212"/>
                </a:solidFill>
                <a:effectLst/>
                <a:latin typeface="-apple-system"/>
              </a:rPr>
              <a:t>(2)</a:t>
            </a:r>
            <a:r>
              <a:rPr lang="zh-CN" altLang="en-US" b="0" i="0" dirty="0">
                <a:solidFill>
                  <a:srgbClr val="121212"/>
                </a:solidFill>
                <a:effectLst/>
                <a:latin typeface="-apple-system"/>
              </a:rPr>
              <a:t>。</a:t>
            </a:r>
          </a:p>
          <a:p>
            <a:pPr algn="l"/>
            <a:r>
              <a:rPr lang="en-US" altLang="zh-CN" b="0" i="0" dirty="0">
                <a:solidFill>
                  <a:srgbClr val="121212"/>
                </a:solidFill>
                <a:effectLst/>
                <a:latin typeface="-apple-system"/>
              </a:rPr>
              <a:t>DL </a:t>
            </a:r>
            <a:r>
              <a:rPr lang="zh-CN" altLang="en-US" b="0" i="0" dirty="0">
                <a:solidFill>
                  <a:srgbClr val="121212"/>
                </a:solidFill>
                <a:effectLst/>
                <a:latin typeface="-apple-system"/>
              </a:rPr>
              <a:t>编译器里的编译策略可以粗略被分为两类：</a:t>
            </a:r>
            <a:r>
              <a:rPr lang="en-US" altLang="zh-CN" b="0" i="0" dirty="0">
                <a:solidFill>
                  <a:srgbClr val="121212"/>
                </a:solidFill>
                <a:effectLst/>
                <a:latin typeface="-apple-system"/>
              </a:rPr>
              <a:t>just-in-time</a:t>
            </a:r>
            <a:r>
              <a:rPr lang="zh-CN" altLang="en-US" b="0" i="0" dirty="0">
                <a:solidFill>
                  <a:srgbClr val="121212"/>
                </a:solidFill>
                <a:effectLst/>
                <a:latin typeface="-apple-system"/>
              </a:rPr>
              <a:t>（</a:t>
            </a:r>
            <a:r>
              <a:rPr lang="en-US" altLang="zh-CN" b="0" i="0" dirty="0">
                <a:solidFill>
                  <a:srgbClr val="121212"/>
                </a:solidFill>
                <a:effectLst/>
                <a:latin typeface="-apple-system"/>
              </a:rPr>
              <a:t>JIT</a:t>
            </a:r>
            <a:r>
              <a:rPr lang="zh-CN" altLang="en-US" b="0" i="0" dirty="0">
                <a:solidFill>
                  <a:srgbClr val="121212"/>
                </a:solidFill>
                <a:effectLst/>
                <a:latin typeface="-apple-system"/>
              </a:rPr>
              <a:t>）和 </a:t>
            </a:r>
            <a:r>
              <a:rPr lang="en-US" altLang="zh-CN" b="0" i="0" dirty="0">
                <a:solidFill>
                  <a:srgbClr val="121212"/>
                </a:solidFill>
                <a:effectLst/>
                <a:latin typeface="-apple-system"/>
              </a:rPr>
              <a:t>ahead-of-time</a:t>
            </a:r>
            <a:r>
              <a:rPr lang="zh-CN" altLang="en-US" b="0" i="0" dirty="0">
                <a:solidFill>
                  <a:srgbClr val="121212"/>
                </a:solidFill>
                <a:effectLst/>
                <a:latin typeface="-apple-system"/>
              </a:rPr>
              <a:t>（</a:t>
            </a:r>
            <a:r>
              <a:rPr lang="en-US" altLang="zh-CN" b="0" i="0" dirty="0">
                <a:solidFill>
                  <a:srgbClr val="121212"/>
                </a:solidFill>
                <a:effectLst/>
                <a:latin typeface="-apple-system"/>
              </a:rPr>
              <a:t>AOT</a:t>
            </a:r>
            <a:r>
              <a:rPr lang="zh-CN" altLang="en-US" b="0" i="0" dirty="0">
                <a:solidFill>
                  <a:srgbClr val="121212"/>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71767062-FE3F-4DCA-944B-8248E8533D3E}" type="slidenum">
              <a:rPr lang="zh-CN" altLang="en-US" smtClean="0"/>
              <a:t>12</a:t>
            </a:fld>
            <a:endParaRPr lang="zh-CN" altLang="en-US"/>
          </a:p>
        </p:txBody>
      </p:sp>
    </p:spTree>
    <p:extLst>
      <p:ext uri="{BB962C8B-B14F-4D97-AF65-F5344CB8AC3E}">
        <p14:creationId xmlns:p14="http://schemas.microsoft.com/office/powerpoint/2010/main" val="2572999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06928-A608-427B-B05F-B2AFA3F0BD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5D0F6D-DFCC-8D6D-D7E6-929B1C201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0CFFE5-79F5-5343-DD71-6F0CF9562AE7}"/>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5" name="页脚占位符 4">
            <a:extLst>
              <a:ext uri="{FF2B5EF4-FFF2-40B4-BE49-F238E27FC236}">
                <a16:creationId xmlns:a16="http://schemas.microsoft.com/office/drawing/2014/main" id="{9EBADA71-5A85-7EB8-8E80-FCC1E84CE6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C392A2-63BE-4716-7223-B22A4AAFA489}"/>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254538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67915-5808-BADC-7918-D4B3E5AE4E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14C70B-F7E3-7EDD-4A36-3E50BFC87B9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131A43-00C8-91E1-0B59-BE2B0C7D0191}"/>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5" name="页脚占位符 4">
            <a:extLst>
              <a:ext uri="{FF2B5EF4-FFF2-40B4-BE49-F238E27FC236}">
                <a16:creationId xmlns:a16="http://schemas.microsoft.com/office/drawing/2014/main" id="{9A2733F2-1994-5137-58ED-5E32E6FA9D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1934AB-69A4-E4F6-32F2-740AACA0202C}"/>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240654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5C5E47-C888-CC91-C78C-B6ADC19573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0C151C-CC05-B8FB-7642-4C7F4851DB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FB3AA1-9C53-6C43-494B-834BB72C7342}"/>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5" name="页脚占位符 4">
            <a:extLst>
              <a:ext uri="{FF2B5EF4-FFF2-40B4-BE49-F238E27FC236}">
                <a16:creationId xmlns:a16="http://schemas.microsoft.com/office/drawing/2014/main" id="{350EB28C-38C9-1963-B0C9-93B9A18398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A7A66D-2496-74A8-C184-C2ED959995E4}"/>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288343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930DB-D278-FB8B-B80F-CDFDDC3F1B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0E9B9E-AC20-194B-0E5E-E0C3A838EB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646595-FB19-ABB9-8302-EC98F706AE32}"/>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5" name="页脚占位符 4">
            <a:extLst>
              <a:ext uri="{FF2B5EF4-FFF2-40B4-BE49-F238E27FC236}">
                <a16:creationId xmlns:a16="http://schemas.microsoft.com/office/drawing/2014/main" id="{DD061DE5-FF3F-EE89-D7A4-FB2FC8BACF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0DD2D7-0F5D-0F8C-E1EA-8BE952A7AF97}"/>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34581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67CBD-43A2-3212-CC74-DDAC33B3FC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AB26897-B784-84E6-36C4-342EC80D9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C85B65A-AA2F-E048-49DB-59A418786679}"/>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5" name="页脚占位符 4">
            <a:extLst>
              <a:ext uri="{FF2B5EF4-FFF2-40B4-BE49-F238E27FC236}">
                <a16:creationId xmlns:a16="http://schemas.microsoft.com/office/drawing/2014/main" id="{AB1662EB-D083-D552-5FD0-D02EBBD4B0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E021D5-B4B9-0F7D-B729-3BC86FDAD4F0}"/>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216263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25C66-ED0E-D465-23AD-B0B3765715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A1F25D-8446-CC47-B846-2CF58968C2E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713C31D-9EC0-A5D5-4497-7866809864F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E29836-F2B6-10CE-BEC8-A3B0F24F20FD}"/>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6" name="页脚占位符 5">
            <a:extLst>
              <a:ext uri="{FF2B5EF4-FFF2-40B4-BE49-F238E27FC236}">
                <a16:creationId xmlns:a16="http://schemas.microsoft.com/office/drawing/2014/main" id="{AF858A29-5521-1510-2A17-07C57D6CDD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E28121-0206-360F-326A-58E23C5061F7}"/>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282201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AF2AE-113C-A772-EFC9-6471553FE81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59AD05-F20C-B801-BB30-113CBA406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E3B674-0ABA-0772-8699-A88B69EE2C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75B1C64-141C-A93A-DC40-4212CA57F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6FDBF9-A87B-DFA9-7AF3-26EDD5A30C2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633DAC-5B48-E831-462C-9075DD040202}"/>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8" name="页脚占位符 7">
            <a:extLst>
              <a:ext uri="{FF2B5EF4-FFF2-40B4-BE49-F238E27FC236}">
                <a16:creationId xmlns:a16="http://schemas.microsoft.com/office/drawing/2014/main" id="{55CB9B64-2A9C-840F-6C81-D628DE30B2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3E43DAD-E234-126F-AD9F-FAB307618BC9}"/>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368479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209A2-5D04-BEDB-9314-9089DDF94A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DA76840-E106-FB1D-E15B-BCF06B9E5109}"/>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4" name="页脚占位符 3">
            <a:extLst>
              <a:ext uri="{FF2B5EF4-FFF2-40B4-BE49-F238E27FC236}">
                <a16:creationId xmlns:a16="http://schemas.microsoft.com/office/drawing/2014/main" id="{643A3DB9-5FD1-799E-BE03-FB419C0F81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7649FD-07F6-2A40-C6D3-E7F8A71A0227}"/>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40131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8CC867-D428-5CC6-987D-FAD7DB814D2F}"/>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3" name="页脚占位符 2">
            <a:extLst>
              <a:ext uri="{FF2B5EF4-FFF2-40B4-BE49-F238E27FC236}">
                <a16:creationId xmlns:a16="http://schemas.microsoft.com/office/drawing/2014/main" id="{D025728C-4F49-4597-5C45-71E0E63D53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0039A6-0C5B-A35B-F6E1-C8BBF7F91B9C}"/>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75816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2D36B-6031-0FC0-C735-BBCD3EC523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F7734C-10FC-3767-ACC0-AAAB284AC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FBB557-7082-7067-4979-A0A313D0D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67B9DA-936E-6CD7-7880-D2A12DE41F26}"/>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6" name="页脚占位符 5">
            <a:extLst>
              <a:ext uri="{FF2B5EF4-FFF2-40B4-BE49-F238E27FC236}">
                <a16:creationId xmlns:a16="http://schemas.microsoft.com/office/drawing/2014/main" id="{93425CCA-8E5D-7F52-CE08-762E667EE4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9F1B96-F79E-518A-C342-67E136F30ED5}"/>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74238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0C905-1C57-ACD4-BF8C-25730EAB71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DA8560-01F8-204A-5122-339FDD4B45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AA01-C31A-3370-A0B6-F498E1A7F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7232B8-7BAC-EF07-919C-B844339FF656}"/>
              </a:ext>
            </a:extLst>
          </p:cNvPr>
          <p:cNvSpPr>
            <a:spLocks noGrp="1"/>
          </p:cNvSpPr>
          <p:nvPr>
            <p:ph type="dt" sz="half" idx="10"/>
          </p:nvPr>
        </p:nvSpPr>
        <p:spPr/>
        <p:txBody>
          <a:bodyPr/>
          <a:lstStyle/>
          <a:p>
            <a:fld id="{AD19AD8F-EBA1-48C8-9591-39FC18AF5AB3}" type="datetimeFigureOut">
              <a:rPr lang="zh-CN" altLang="en-US" smtClean="0"/>
              <a:t>2023/10/10</a:t>
            </a:fld>
            <a:endParaRPr lang="zh-CN" altLang="en-US"/>
          </a:p>
        </p:txBody>
      </p:sp>
      <p:sp>
        <p:nvSpPr>
          <p:cNvPr id="6" name="页脚占位符 5">
            <a:extLst>
              <a:ext uri="{FF2B5EF4-FFF2-40B4-BE49-F238E27FC236}">
                <a16:creationId xmlns:a16="http://schemas.microsoft.com/office/drawing/2014/main" id="{1470B202-8B09-3B92-EC85-1C1D6ECA5A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87E21B-77D2-D7CF-05E4-59487412F9A6}"/>
              </a:ext>
            </a:extLst>
          </p:cNvPr>
          <p:cNvSpPr>
            <a:spLocks noGrp="1"/>
          </p:cNvSpPr>
          <p:nvPr>
            <p:ph type="sldNum" sz="quarter" idx="12"/>
          </p:nvPr>
        </p:nvSpPr>
        <p:spPr/>
        <p:txBody>
          <a:body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305175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AB91A8-6336-C53B-7AB3-C1B29B6C1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1113F6-A880-931E-614E-4D5C233DC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B4EDF7-3AC5-F950-63DD-E8F7317B7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9AD8F-EBA1-48C8-9591-39FC18AF5AB3}" type="datetimeFigureOut">
              <a:rPr lang="zh-CN" altLang="en-US" smtClean="0"/>
              <a:t>2023/10/10</a:t>
            </a:fld>
            <a:endParaRPr lang="zh-CN" altLang="en-US"/>
          </a:p>
        </p:txBody>
      </p:sp>
      <p:sp>
        <p:nvSpPr>
          <p:cNvPr id="5" name="页脚占位符 4">
            <a:extLst>
              <a:ext uri="{FF2B5EF4-FFF2-40B4-BE49-F238E27FC236}">
                <a16:creationId xmlns:a16="http://schemas.microsoft.com/office/drawing/2014/main" id="{C2F37C6A-109D-799A-0338-E744C2BE5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A30369-BE40-CFA3-7DB7-B69979672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A2819-E062-4D2E-ABBA-DBEC569F98AD}" type="slidenum">
              <a:rPr lang="zh-CN" altLang="en-US" smtClean="0"/>
              <a:t>‹#›</a:t>
            </a:fld>
            <a:endParaRPr lang="zh-CN" altLang="en-US"/>
          </a:p>
        </p:txBody>
      </p:sp>
    </p:spTree>
    <p:extLst>
      <p:ext uri="{BB962C8B-B14F-4D97-AF65-F5344CB8AC3E}">
        <p14:creationId xmlns:p14="http://schemas.microsoft.com/office/powerpoint/2010/main" val="3575731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5E82BC-6A0C-2ED0-6246-AC18FA8661E6}"/>
              </a:ext>
            </a:extLst>
          </p:cNvPr>
          <p:cNvSpPr txBox="1"/>
          <p:nvPr/>
        </p:nvSpPr>
        <p:spPr>
          <a:xfrm>
            <a:off x="2050210" y="2474893"/>
            <a:ext cx="8091579" cy="954107"/>
          </a:xfrm>
          <a:prstGeom prst="rect">
            <a:avLst/>
          </a:prstGeom>
          <a:noFill/>
        </p:spPr>
        <p:txBody>
          <a:bodyPr wrap="square" rtlCol="0">
            <a:spAutoFit/>
          </a:bodyPr>
          <a:lstStyle/>
          <a:p>
            <a:pPr algn="ctr"/>
            <a:r>
              <a:rPr lang="en-US" altLang="zh-CN" sz="2800" dirty="0">
                <a:latin typeface="Times New Roman" panose="02020603050405020304" pitchFamily="18" charset="0"/>
                <a:ea typeface="楷体" panose="02010609060101010101" pitchFamily="49" charset="-122"/>
              </a:rPr>
              <a:t>An In-depth Comparison of Compilers for Deep Neural Networks on Hardware</a:t>
            </a:r>
            <a:endParaRPr lang="zh-CN" altLang="en-US"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9507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65F9E6-4966-E220-590E-1BCDD38D4550}"/>
              </a:ext>
            </a:extLst>
          </p:cNvPr>
          <p:cNvSpPr txBox="1"/>
          <p:nvPr/>
        </p:nvSpPr>
        <p:spPr>
          <a:xfrm>
            <a:off x="463446" y="1139253"/>
            <a:ext cx="5490148" cy="3108543"/>
          </a:xfrm>
          <a:prstGeom prst="rect">
            <a:avLst/>
          </a:prstGeom>
          <a:noFill/>
        </p:spPr>
        <p:txBody>
          <a:bodyPr wrap="square" rtlCol="0">
            <a:spAutoFit/>
          </a:bodyPr>
          <a:lstStyle/>
          <a:p>
            <a:r>
              <a:rPr lang="en-US" altLang="zh-CN" sz="2800" dirty="0">
                <a:latin typeface="Times New Roman" panose="02020603050405020304" pitchFamily="18" charset="0"/>
                <a:ea typeface="楷体" panose="02010609060101010101" pitchFamily="49" charset="-122"/>
              </a:rPr>
              <a:t>DL Hardware</a:t>
            </a:r>
            <a:r>
              <a:rPr lang="zh-CN" altLang="en-US" sz="2800" dirty="0">
                <a:latin typeface="Times New Roman" panose="02020603050405020304" pitchFamily="18" charset="0"/>
                <a:ea typeface="楷体" panose="02010609060101010101" pitchFamily="49" charset="-122"/>
              </a:rPr>
              <a:t>：</a:t>
            </a:r>
            <a:endParaRPr lang="en-US" altLang="zh-CN" sz="2800" dirty="0">
              <a:latin typeface="Times New Roman" panose="02020603050405020304" pitchFamily="18" charset="0"/>
              <a:ea typeface="楷体" panose="02010609060101010101" pitchFamily="49" charset="-122"/>
            </a:endParaRPr>
          </a:p>
          <a:p>
            <a:pPr marL="342900" indent="-342900">
              <a:buAutoNum type="arabicParenR"/>
            </a:pPr>
            <a:r>
              <a:rPr lang="zh-CN" altLang="en-US" sz="2800" dirty="0">
                <a:latin typeface="Times New Roman" panose="02020603050405020304" pitchFamily="18" charset="0"/>
                <a:ea typeface="楷体" panose="02010609060101010101" pitchFamily="49" charset="-122"/>
              </a:rPr>
              <a:t>具有软硬件协同设计的通用硬件；（</a:t>
            </a:r>
            <a:r>
              <a:rPr lang="en-US" altLang="zh-CN" sz="2800" dirty="0">
                <a:latin typeface="Times New Roman" panose="02020603050405020304" pitchFamily="18" charset="0"/>
                <a:ea typeface="楷体" panose="02010609060101010101" pitchFamily="49" charset="-122"/>
              </a:rPr>
              <a:t>GPU)</a:t>
            </a:r>
            <a:r>
              <a:rPr lang="zh-CN" altLang="en-US" sz="2800" dirty="0">
                <a:latin typeface="Times New Roman" panose="02020603050405020304" pitchFamily="18" charset="0"/>
                <a:ea typeface="楷体" panose="02010609060101010101" pitchFamily="49" charset="-122"/>
              </a:rPr>
              <a:t> </a:t>
            </a:r>
            <a:endParaRPr lang="en-US" altLang="zh-CN" sz="2800" dirty="0">
              <a:latin typeface="Times New Roman" panose="02020603050405020304" pitchFamily="18" charset="0"/>
              <a:ea typeface="楷体" panose="02010609060101010101" pitchFamily="49" charset="-122"/>
            </a:endParaRPr>
          </a:p>
          <a:p>
            <a:pPr marL="342900" indent="-342900">
              <a:buAutoNum type="arabicParenR"/>
            </a:pPr>
            <a:r>
              <a:rPr lang="zh-CN" altLang="en-US" sz="2800" dirty="0">
                <a:latin typeface="Times New Roman" panose="02020603050405020304" pitchFamily="18" charset="0"/>
                <a:ea typeface="楷体" panose="02010609060101010101" pitchFamily="49" charset="-122"/>
              </a:rPr>
              <a:t>完全为</a:t>
            </a:r>
            <a:r>
              <a:rPr lang="en-US" altLang="zh-CN" sz="2800" dirty="0">
                <a:latin typeface="Times New Roman" panose="02020603050405020304" pitchFamily="18" charset="0"/>
                <a:ea typeface="楷体" panose="02010609060101010101" pitchFamily="49" charset="-122"/>
              </a:rPr>
              <a:t>DL</a:t>
            </a:r>
            <a:r>
              <a:rPr lang="zh-CN" altLang="en-US" sz="2800" dirty="0">
                <a:latin typeface="Times New Roman" panose="02020603050405020304" pitchFamily="18" charset="0"/>
                <a:ea typeface="楷体" panose="02010609060101010101" pitchFamily="49" charset="-122"/>
              </a:rPr>
              <a:t>模型定制的专用硬件；（</a:t>
            </a:r>
            <a:r>
              <a:rPr lang="en-US" altLang="zh-CN" sz="2800" dirty="0">
                <a:latin typeface="Times New Roman" panose="02020603050405020304" pitchFamily="18" charset="0"/>
                <a:ea typeface="楷体" panose="02010609060101010101" pitchFamily="49" charset="-122"/>
              </a:rPr>
              <a:t>TPU</a:t>
            </a:r>
            <a:r>
              <a:rPr lang="zh-CN" altLang="en-US" sz="2800" dirty="0">
                <a:latin typeface="Times New Roman" panose="02020603050405020304" pitchFamily="18" charset="0"/>
                <a:ea typeface="楷体" panose="02010609060101010101" pitchFamily="49" charset="-122"/>
              </a:rPr>
              <a:t>）</a:t>
            </a:r>
            <a:endParaRPr lang="en-US" altLang="zh-CN" sz="2800" dirty="0">
              <a:latin typeface="Times New Roman" panose="02020603050405020304" pitchFamily="18" charset="0"/>
              <a:ea typeface="楷体" panose="02010609060101010101" pitchFamily="49" charset="-122"/>
            </a:endParaRPr>
          </a:p>
          <a:p>
            <a:pPr marL="342900" indent="-342900">
              <a:buAutoNum type="arabicParenR"/>
            </a:pPr>
            <a:r>
              <a:rPr lang="zh-CN" altLang="en-US" sz="2800" dirty="0">
                <a:latin typeface="Times New Roman" panose="02020603050405020304" pitchFamily="18" charset="0"/>
                <a:ea typeface="楷体" panose="02010609060101010101" pitchFamily="49" charset="-122"/>
              </a:rPr>
              <a:t>受生物脑科学启发的神经形态硬件。</a:t>
            </a:r>
          </a:p>
        </p:txBody>
      </p:sp>
      <p:sp>
        <p:nvSpPr>
          <p:cNvPr id="3" name="文本框 2">
            <a:extLst>
              <a:ext uri="{FF2B5EF4-FFF2-40B4-BE49-F238E27FC236}">
                <a16:creationId xmlns:a16="http://schemas.microsoft.com/office/drawing/2014/main" id="{10C67AB8-CFE1-F2E9-0CCE-56B94B365566}"/>
              </a:ext>
            </a:extLst>
          </p:cNvPr>
          <p:cNvSpPr txBox="1"/>
          <p:nvPr/>
        </p:nvSpPr>
        <p:spPr>
          <a:xfrm>
            <a:off x="6238408" y="2001026"/>
            <a:ext cx="5956091" cy="1384995"/>
          </a:xfrm>
          <a:prstGeom prst="rect">
            <a:avLst/>
          </a:prstGeom>
          <a:noFill/>
        </p:spPr>
        <p:txBody>
          <a:bodyPr wrap="square" rtlCol="0">
            <a:spAutoFit/>
          </a:bodyPr>
          <a:lstStyle/>
          <a:p>
            <a:r>
              <a:rPr lang="en-US" altLang="zh-CN" sz="2800" dirty="0">
                <a:latin typeface="Times New Roman" panose="02020603050405020304" pitchFamily="18" charset="0"/>
                <a:ea typeface="楷体" panose="02010609060101010101" pitchFamily="49" charset="-122"/>
              </a:rPr>
              <a:t>Hardware-specific DL Code Generator</a:t>
            </a:r>
            <a:r>
              <a:rPr lang="zh-CN" altLang="en-US" sz="2800" dirty="0">
                <a:latin typeface="Times New Roman" panose="02020603050405020304" pitchFamily="18" charset="0"/>
                <a:ea typeface="楷体" panose="02010609060101010101" pitchFamily="49" charset="-122"/>
              </a:rPr>
              <a:t>：</a:t>
            </a:r>
            <a:endParaRPr lang="en-US" altLang="zh-CN" sz="2800" dirty="0">
              <a:latin typeface="Times New Roman" panose="02020603050405020304" pitchFamily="18" charset="0"/>
              <a:ea typeface="楷体" panose="02010609060101010101" pitchFamily="49" charset="-122"/>
            </a:endParaRPr>
          </a:p>
          <a:p>
            <a:pPr marL="342900" indent="-342900">
              <a:buAutoNum type="arabicParenR"/>
            </a:pPr>
            <a:r>
              <a:rPr lang="en-US" altLang="zh-CN" sz="2800" dirty="0">
                <a:latin typeface="Times New Roman" panose="02020603050405020304" pitchFamily="18" charset="0"/>
                <a:ea typeface="楷体" panose="02010609060101010101" pitchFamily="49" charset="-122"/>
              </a:rPr>
              <a:t>Processor</a:t>
            </a: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architecture;</a:t>
            </a:r>
          </a:p>
          <a:p>
            <a:pPr marL="342900" indent="-342900">
              <a:buAutoNum type="arabicParenR"/>
            </a:pPr>
            <a:r>
              <a:rPr lang="en-US" altLang="zh-CN" sz="2800" dirty="0">
                <a:latin typeface="Times New Roman" panose="02020603050405020304" pitchFamily="18" charset="0"/>
                <a:ea typeface="楷体" panose="02010609060101010101" pitchFamily="49" charset="-122"/>
              </a:rPr>
              <a:t>Streaming architecture.</a:t>
            </a:r>
            <a:endParaRPr lang="zh-CN" altLang="en-US"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64056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D05666F-0966-6F66-E297-6419FD79D92B}"/>
              </a:ext>
            </a:extLst>
          </p:cNvPr>
          <p:cNvSpPr txBox="1"/>
          <p:nvPr/>
        </p:nvSpPr>
        <p:spPr>
          <a:xfrm>
            <a:off x="4613224" y="0"/>
            <a:ext cx="7438869" cy="6740307"/>
          </a:xfrm>
          <a:prstGeom prst="rect">
            <a:avLst/>
          </a:prstGeom>
          <a:noFill/>
        </p:spPr>
        <p:txBody>
          <a:bodyPr wrap="square" rtlCol="0">
            <a:spAutoFit/>
          </a:bodyPr>
          <a:lstStyle/>
          <a:p>
            <a:r>
              <a:rPr lang="en-US" altLang="zh-CN" sz="2400" dirty="0">
                <a:latin typeface="Times New Roman" panose="02020603050405020304" pitchFamily="18" charset="0"/>
                <a:ea typeface="楷体" panose="02010609060101010101" pitchFamily="49" charset="-122"/>
              </a:rPr>
              <a:t>Representation:</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DAG-based IR;</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Let-binding-based IR;</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Representing Tensor Computation:</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Function-based;</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Lambda-expression;</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Einstein Notion.</a:t>
            </a:r>
          </a:p>
          <a:p>
            <a:r>
              <a:rPr lang="en-US" altLang="zh-CN" sz="2400" dirty="0">
                <a:latin typeface="Times New Roman" panose="02020603050405020304" pitchFamily="18" charset="0"/>
                <a:ea typeface="楷体" panose="02010609060101010101" pitchFamily="49" charset="-122"/>
              </a:rPr>
              <a:t>Implementation:</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Data representation:</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Placeholder</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Unknown(Dynamic) shape representation;</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Data layout;</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Bound inference.</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Operator support:</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Broadcast;</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Control flow;</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Derivative;</a:t>
            </a:r>
          </a:p>
          <a:p>
            <a:pPr marL="1428750" lvl="2" indent="-514350">
              <a:buFont typeface="+mj-lt"/>
              <a:buAutoNum type="alphaLcParenR"/>
            </a:pPr>
            <a:r>
              <a:rPr lang="en-US" altLang="zh-CN" sz="2400" dirty="0">
                <a:latin typeface="Times New Roman" panose="02020603050405020304" pitchFamily="18" charset="0"/>
                <a:ea typeface="楷体" panose="02010609060101010101" pitchFamily="49" charset="-122"/>
              </a:rPr>
              <a:t>Customized operators.</a:t>
            </a:r>
          </a:p>
        </p:txBody>
      </p:sp>
      <p:sp>
        <p:nvSpPr>
          <p:cNvPr id="4" name="文本框 3">
            <a:extLst>
              <a:ext uri="{FF2B5EF4-FFF2-40B4-BE49-F238E27FC236}">
                <a16:creationId xmlns:a16="http://schemas.microsoft.com/office/drawing/2014/main" id="{F7C7095D-DAD1-E338-0FCA-4E7172996DAF}"/>
              </a:ext>
            </a:extLst>
          </p:cNvPr>
          <p:cNvSpPr txBox="1"/>
          <p:nvPr/>
        </p:nvSpPr>
        <p:spPr>
          <a:xfrm>
            <a:off x="417228" y="2890391"/>
            <a:ext cx="2640766" cy="1077218"/>
          </a:xfrm>
          <a:prstGeom prst="rect">
            <a:avLst/>
          </a:prstGeom>
          <a:noFill/>
        </p:spPr>
        <p:txBody>
          <a:bodyPr wrap="square" rtlCol="0">
            <a:spAutoFit/>
          </a:bodyPr>
          <a:lstStyle/>
          <a:p>
            <a:r>
              <a:rPr lang="en-US" altLang="zh-CN" sz="3200" dirty="0">
                <a:latin typeface="Times New Roman" panose="02020603050405020304" pitchFamily="18" charset="0"/>
                <a:ea typeface="楷体" panose="02010609060101010101" pitchFamily="49" charset="-122"/>
              </a:rPr>
              <a:t>High-level IR</a:t>
            </a:r>
          </a:p>
          <a:p>
            <a:r>
              <a:rPr lang="en-US" altLang="zh-CN" sz="3200" dirty="0">
                <a:latin typeface="Times New Roman" panose="02020603050405020304" pitchFamily="18" charset="0"/>
                <a:ea typeface="楷体" panose="02010609060101010101" pitchFamily="49" charset="-122"/>
              </a:rPr>
              <a:t>(Graph IR)</a:t>
            </a:r>
          </a:p>
        </p:txBody>
      </p:sp>
    </p:spTree>
    <p:extLst>
      <p:ext uri="{BB962C8B-B14F-4D97-AF65-F5344CB8AC3E}">
        <p14:creationId xmlns:p14="http://schemas.microsoft.com/office/powerpoint/2010/main" val="54799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9ADBA4-8786-8290-0BB3-28B6F6F41299}"/>
              </a:ext>
            </a:extLst>
          </p:cNvPr>
          <p:cNvSpPr txBox="1"/>
          <p:nvPr/>
        </p:nvSpPr>
        <p:spPr>
          <a:xfrm>
            <a:off x="2232285" y="1244183"/>
            <a:ext cx="8718029" cy="3108543"/>
          </a:xfrm>
          <a:prstGeom prst="rect">
            <a:avLst/>
          </a:prstGeom>
          <a:noFill/>
        </p:spPr>
        <p:txBody>
          <a:bodyPr wrap="square" rtlCol="0">
            <a:spAutoFit/>
          </a:bodyPr>
          <a:lstStyle/>
          <a:p>
            <a:r>
              <a:rPr lang="en-US" altLang="zh-CN" sz="2800" dirty="0">
                <a:latin typeface="Times New Roman" panose="02020603050405020304" pitchFamily="18" charset="0"/>
                <a:ea typeface="楷体" panose="02010609060101010101" pitchFamily="49" charset="-122"/>
              </a:rPr>
              <a:t>Low-level IR</a:t>
            </a:r>
            <a:r>
              <a:rPr lang="zh-CN" altLang="en-US" sz="2800" dirty="0">
                <a:latin typeface="Times New Roman" panose="02020603050405020304" pitchFamily="18" charset="0"/>
                <a:ea typeface="楷体" panose="02010609060101010101" pitchFamily="49" charset="-122"/>
              </a:rPr>
              <a:t>：</a:t>
            </a:r>
            <a:endParaRPr lang="en-US" altLang="zh-CN" sz="2800" dirty="0">
              <a:latin typeface="Times New Roman" panose="02020603050405020304" pitchFamily="18" charset="0"/>
              <a:ea typeface="楷体" panose="02010609060101010101" pitchFamily="49" charset="-122"/>
            </a:endParaRPr>
          </a:p>
          <a:p>
            <a:pPr marL="342900" indent="-342900">
              <a:buAutoNum type="arabicParenR"/>
            </a:pPr>
            <a:r>
              <a:rPr lang="en-US" altLang="zh-CN" sz="2800" dirty="0">
                <a:latin typeface="Times New Roman" panose="02020603050405020304" pitchFamily="18" charset="0"/>
                <a:ea typeface="楷体" panose="02010609060101010101" pitchFamily="49" charset="-122"/>
              </a:rPr>
              <a:t>Halide-based IR;</a:t>
            </a:r>
          </a:p>
          <a:p>
            <a:pPr marL="342900" indent="-342900">
              <a:buAutoNum type="arabicParenR"/>
            </a:pPr>
            <a:r>
              <a:rPr lang="en-US" altLang="zh-CN" sz="2800" dirty="0">
                <a:latin typeface="Times New Roman" panose="02020603050405020304" pitchFamily="18" charset="0"/>
                <a:ea typeface="楷体" panose="02010609060101010101" pitchFamily="49" charset="-122"/>
              </a:rPr>
              <a:t>Polyhedral-based IR;</a:t>
            </a:r>
          </a:p>
          <a:p>
            <a:pPr marL="342900" indent="-342900">
              <a:buAutoNum type="arabicParenR"/>
            </a:pPr>
            <a:r>
              <a:rPr lang="en-US" altLang="zh-CN" sz="2800" dirty="0">
                <a:latin typeface="Times New Roman" panose="02020603050405020304" pitchFamily="18" charset="0"/>
                <a:ea typeface="楷体" panose="02010609060101010101" pitchFamily="49" charset="-122"/>
              </a:rPr>
              <a:t>Other unique IR:</a:t>
            </a:r>
          </a:p>
          <a:p>
            <a:pPr marL="971550" lvl="1" indent="-514350">
              <a:buFont typeface="+mj-lt"/>
              <a:buAutoNum type="alphaLcParenR"/>
            </a:pPr>
            <a:r>
              <a:rPr lang="en-US" altLang="zh-CN" sz="2800" dirty="0">
                <a:latin typeface="Times New Roman" panose="02020603050405020304" pitchFamily="18" charset="0"/>
                <a:ea typeface="楷体" panose="02010609060101010101" pitchFamily="49" charset="-122"/>
              </a:rPr>
              <a:t>Glow;</a:t>
            </a:r>
          </a:p>
          <a:p>
            <a:pPr marL="971550" lvl="1" indent="-514350">
              <a:buFont typeface="+mj-lt"/>
              <a:buAutoNum type="alphaLcParenR"/>
            </a:pPr>
            <a:r>
              <a:rPr lang="en-US" altLang="zh-CN" sz="2800" dirty="0">
                <a:latin typeface="Times New Roman" panose="02020603050405020304" pitchFamily="18" charset="0"/>
                <a:ea typeface="楷体" panose="02010609060101010101" pitchFamily="49" charset="-122"/>
              </a:rPr>
              <a:t>MLIR;</a:t>
            </a:r>
          </a:p>
          <a:p>
            <a:pPr marL="971550" lvl="1" indent="-514350">
              <a:buFont typeface="+mj-lt"/>
              <a:buAutoNum type="alphaLcParenR"/>
            </a:pPr>
            <a:r>
              <a:rPr lang="en-US" altLang="zh-CN" sz="2800" dirty="0">
                <a:latin typeface="Times New Roman" panose="02020603050405020304" pitchFamily="18" charset="0"/>
                <a:ea typeface="楷体" panose="02010609060101010101" pitchFamily="49" charset="-122"/>
              </a:rPr>
              <a:t>XLA HLO IR.</a:t>
            </a:r>
          </a:p>
        </p:txBody>
      </p:sp>
    </p:spTree>
    <p:extLst>
      <p:ext uri="{BB962C8B-B14F-4D97-AF65-F5344CB8AC3E}">
        <p14:creationId xmlns:p14="http://schemas.microsoft.com/office/powerpoint/2010/main" val="365853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52B755-325C-D7B3-53B9-E1F537300421}"/>
              </a:ext>
            </a:extLst>
          </p:cNvPr>
          <p:cNvSpPr txBox="1"/>
          <p:nvPr/>
        </p:nvSpPr>
        <p:spPr>
          <a:xfrm>
            <a:off x="2545205" y="1495268"/>
            <a:ext cx="7101589" cy="3867463"/>
          </a:xfrm>
          <a:prstGeom prst="rect">
            <a:avLst/>
          </a:prstGeom>
          <a:noFill/>
        </p:spPr>
        <p:txBody>
          <a:bodyPr wrap="square" rtlCol="0">
            <a:spAutoFit/>
          </a:bodyPr>
          <a:lstStyle/>
          <a:p>
            <a:r>
              <a:rPr lang="en-US" altLang="zh-CN" sz="2400" dirty="0">
                <a:latin typeface="Times New Roman" panose="02020603050405020304" pitchFamily="18" charset="0"/>
                <a:ea typeface="楷体" panose="02010609060101010101" pitchFamily="49" charset="-122"/>
              </a:rPr>
              <a:t>Node-level;</a:t>
            </a:r>
          </a:p>
          <a:p>
            <a:r>
              <a:rPr lang="en-US" altLang="zh-CN" sz="2400" dirty="0">
                <a:latin typeface="Times New Roman" panose="02020603050405020304" pitchFamily="18" charset="0"/>
                <a:ea typeface="楷体" panose="02010609060101010101" pitchFamily="49" charset="-122"/>
              </a:rPr>
              <a:t>Block-level;</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Algebraic simplification;</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Operator fusion;</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Operator sinking.</a:t>
            </a:r>
          </a:p>
          <a:p>
            <a:r>
              <a:rPr lang="en-US" altLang="zh-CN" sz="2400" dirty="0">
                <a:latin typeface="Times New Roman" panose="02020603050405020304" pitchFamily="18" charset="0"/>
                <a:ea typeface="楷体" panose="02010609060101010101" pitchFamily="49" charset="-122"/>
              </a:rPr>
              <a:t>Dataflow-level;</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Common sub-expression elimination (CSE);</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Dead code elimination (DCE);</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Static memory planning;</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Layout transformation.</a:t>
            </a:r>
          </a:p>
        </p:txBody>
      </p:sp>
      <p:sp>
        <p:nvSpPr>
          <p:cNvPr id="4" name="文本框 3">
            <a:extLst>
              <a:ext uri="{FF2B5EF4-FFF2-40B4-BE49-F238E27FC236}">
                <a16:creationId xmlns:a16="http://schemas.microsoft.com/office/drawing/2014/main" id="{50B4014E-2528-3582-5DD8-1C48E503BAE3}"/>
              </a:ext>
            </a:extLst>
          </p:cNvPr>
          <p:cNvSpPr txBox="1"/>
          <p:nvPr/>
        </p:nvSpPr>
        <p:spPr>
          <a:xfrm>
            <a:off x="3962401" y="553281"/>
            <a:ext cx="4267198" cy="584775"/>
          </a:xfrm>
          <a:prstGeom prst="rect">
            <a:avLst/>
          </a:prstGeom>
          <a:noFill/>
        </p:spPr>
        <p:txBody>
          <a:bodyPr wrap="square" rtlCol="0">
            <a:spAutoFit/>
          </a:bodyPr>
          <a:lstStyle/>
          <a:p>
            <a:r>
              <a:rPr lang="en-US" altLang="zh-CN" sz="3200" dirty="0">
                <a:latin typeface="Times New Roman" panose="02020603050405020304" pitchFamily="18" charset="0"/>
                <a:ea typeface="楷体" panose="02010609060101010101" pitchFamily="49" charset="-122"/>
              </a:rPr>
              <a:t>Front-end Optimizations</a:t>
            </a:r>
          </a:p>
        </p:txBody>
      </p:sp>
    </p:spTree>
    <p:extLst>
      <p:ext uri="{BB962C8B-B14F-4D97-AF65-F5344CB8AC3E}">
        <p14:creationId xmlns:p14="http://schemas.microsoft.com/office/powerpoint/2010/main" val="417246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A466254-D7FE-DB6B-7646-F196DD5427B2}"/>
              </a:ext>
            </a:extLst>
          </p:cNvPr>
          <p:cNvSpPr txBox="1"/>
          <p:nvPr/>
        </p:nvSpPr>
        <p:spPr>
          <a:xfrm>
            <a:off x="4463320" y="1166842"/>
            <a:ext cx="7438869" cy="4524315"/>
          </a:xfrm>
          <a:prstGeom prst="rect">
            <a:avLst/>
          </a:prstGeom>
          <a:noFill/>
        </p:spPr>
        <p:txBody>
          <a:bodyPr wrap="square" rtlCol="0">
            <a:spAutoFit/>
          </a:bodyPr>
          <a:lstStyle/>
          <a:p>
            <a:r>
              <a:rPr lang="en-US" altLang="zh-CN" sz="2400" dirty="0">
                <a:latin typeface="Times New Roman" panose="02020603050405020304" pitchFamily="18" charset="0"/>
                <a:ea typeface="楷体" panose="02010609060101010101" pitchFamily="49" charset="-122"/>
              </a:rPr>
              <a:t>Hardware-specific Optimization:</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Hardware intrinsic mapping</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Memory allocation and fetching</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Memory latency hiding</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Loop oriented optimizations</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Parallelization.</a:t>
            </a:r>
          </a:p>
          <a:p>
            <a:r>
              <a:rPr lang="en-US" altLang="zh-CN" sz="2400" dirty="0">
                <a:latin typeface="Times New Roman" panose="02020603050405020304" pitchFamily="18" charset="0"/>
                <a:ea typeface="楷体" panose="02010609060101010101" pitchFamily="49" charset="-122"/>
              </a:rPr>
              <a:t>Autotuning:</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Parameterization</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Cost model</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Searching technique</a:t>
            </a:r>
          </a:p>
          <a:p>
            <a:pPr marL="800100" lvl="1" indent="-342900">
              <a:buAutoNum type="arabicParenR"/>
            </a:pPr>
            <a:r>
              <a:rPr lang="en-US" altLang="zh-CN" sz="2400" dirty="0">
                <a:latin typeface="Times New Roman" panose="02020603050405020304" pitchFamily="18" charset="0"/>
                <a:ea typeface="楷体" panose="02010609060101010101" pitchFamily="49" charset="-122"/>
              </a:rPr>
              <a:t>Acceleration.</a:t>
            </a:r>
          </a:p>
          <a:p>
            <a:r>
              <a:rPr lang="en-US" altLang="zh-CN" sz="2400" dirty="0">
                <a:latin typeface="Times New Roman" panose="02020603050405020304" pitchFamily="18" charset="0"/>
                <a:ea typeface="楷体" panose="02010609060101010101" pitchFamily="49" charset="-122"/>
              </a:rPr>
              <a:t>Optimized Kernel Libraries</a:t>
            </a:r>
          </a:p>
        </p:txBody>
      </p:sp>
      <p:sp>
        <p:nvSpPr>
          <p:cNvPr id="4" name="文本框 3">
            <a:extLst>
              <a:ext uri="{FF2B5EF4-FFF2-40B4-BE49-F238E27FC236}">
                <a16:creationId xmlns:a16="http://schemas.microsoft.com/office/drawing/2014/main" id="{F883C6AA-669E-6B39-F36E-F842CFAC7EDA}"/>
              </a:ext>
            </a:extLst>
          </p:cNvPr>
          <p:cNvSpPr txBox="1"/>
          <p:nvPr/>
        </p:nvSpPr>
        <p:spPr>
          <a:xfrm>
            <a:off x="289811" y="2890391"/>
            <a:ext cx="2483369" cy="1077218"/>
          </a:xfrm>
          <a:prstGeom prst="rect">
            <a:avLst/>
          </a:prstGeom>
          <a:noFill/>
        </p:spPr>
        <p:txBody>
          <a:bodyPr wrap="square" rtlCol="0">
            <a:spAutoFit/>
          </a:bodyPr>
          <a:lstStyle/>
          <a:p>
            <a:r>
              <a:rPr lang="en-US" altLang="zh-CN" sz="3200" dirty="0">
                <a:latin typeface="Times New Roman" panose="02020603050405020304" pitchFamily="18" charset="0"/>
                <a:ea typeface="楷体" panose="02010609060101010101" pitchFamily="49" charset="-122"/>
              </a:rPr>
              <a:t>Back-end</a:t>
            </a:r>
          </a:p>
          <a:p>
            <a:r>
              <a:rPr lang="en-US" altLang="zh-CN" sz="3200" dirty="0">
                <a:latin typeface="Times New Roman" panose="02020603050405020304" pitchFamily="18" charset="0"/>
                <a:ea typeface="楷体" panose="02010609060101010101" pitchFamily="49" charset="-122"/>
              </a:rPr>
              <a:t>Optimization</a:t>
            </a:r>
          </a:p>
        </p:txBody>
      </p:sp>
    </p:spTree>
    <p:extLst>
      <p:ext uri="{BB962C8B-B14F-4D97-AF65-F5344CB8AC3E}">
        <p14:creationId xmlns:p14="http://schemas.microsoft.com/office/powerpoint/2010/main" val="7914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787EF40-01FA-DF27-0B53-43C47D42E444}"/>
              </a:ext>
            </a:extLst>
          </p:cNvPr>
          <p:cNvSpPr txBox="1"/>
          <p:nvPr/>
        </p:nvSpPr>
        <p:spPr>
          <a:xfrm>
            <a:off x="3137139" y="1929441"/>
            <a:ext cx="5273616" cy="2677656"/>
          </a:xfrm>
          <a:prstGeom prst="rect">
            <a:avLst/>
          </a:prstGeom>
          <a:noFill/>
        </p:spPr>
        <p:txBody>
          <a:bodyPr wrap="square" rtlCol="0">
            <a:spAutoFit/>
          </a:bodyPr>
          <a:lstStyle/>
          <a:p>
            <a:r>
              <a:rPr lang="en-US" altLang="zh-CN" sz="2800" dirty="0">
                <a:latin typeface="Times New Roman" panose="02020603050405020304" pitchFamily="18" charset="0"/>
                <a:ea typeface="楷体" panose="02010609060101010101" pitchFamily="49" charset="-122"/>
              </a:rPr>
              <a:t>Genetic Compiler Framework</a:t>
            </a:r>
          </a:p>
          <a:p>
            <a:r>
              <a:rPr lang="en-US" altLang="zh-CN" sz="2800" dirty="0">
                <a:latin typeface="Times New Roman" panose="02020603050405020304" pitchFamily="18" charset="0"/>
                <a:ea typeface="楷体" panose="02010609060101010101" pitchFamily="49" charset="-122"/>
              </a:rPr>
              <a:t>1) front end,</a:t>
            </a:r>
          </a:p>
          <a:p>
            <a:r>
              <a:rPr lang="en-US" altLang="zh-CN" sz="2800" dirty="0">
                <a:latin typeface="Times New Roman" panose="02020603050405020304" pitchFamily="18" charset="0"/>
                <a:ea typeface="楷体" panose="02010609060101010101" pitchFamily="49" charset="-122"/>
              </a:rPr>
              <a:t>2) intermediate representation (IR), </a:t>
            </a:r>
          </a:p>
          <a:p>
            <a:r>
              <a:rPr lang="en-US" altLang="zh-CN" sz="2800" dirty="0">
                <a:latin typeface="Times New Roman" panose="02020603050405020304" pitchFamily="18" charset="0"/>
                <a:ea typeface="楷体" panose="02010609060101010101" pitchFamily="49" charset="-122"/>
              </a:rPr>
              <a:t>3) high-level optimization, </a:t>
            </a:r>
          </a:p>
          <a:p>
            <a:r>
              <a:rPr lang="en-US" altLang="zh-CN" sz="2800" dirty="0">
                <a:latin typeface="Times New Roman" panose="02020603050405020304" pitchFamily="18" charset="0"/>
                <a:ea typeface="楷体" panose="02010609060101010101" pitchFamily="49" charset="-122"/>
              </a:rPr>
              <a:t>4) low-level optimization</a:t>
            </a:r>
            <a:r>
              <a:rPr lang="zh-CN" altLang="en-US" sz="2800" dirty="0">
                <a:latin typeface="Times New Roman" panose="02020603050405020304" pitchFamily="18" charset="0"/>
                <a:ea typeface="楷体" panose="02010609060101010101" pitchFamily="49" charset="-122"/>
              </a:rPr>
              <a:t>，</a:t>
            </a:r>
            <a:endParaRPr lang="en-US" altLang="zh-CN" sz="2800" dirty="0">
              <a:latin typeface="Times New Roman" panose="02020603050405020304" pitchFamily="18" charset="0"/>
              <a:ea typeface="楷体" panose="02010609060101010101" pitchFamily="49" charset="-122"/>
            </a:endParaRPr>
          </a:p>
          <a:p>
            <a:r>
              <a:rPr lang="en-US" altLang="zh-CN" sz="2800" dirty="0">
                <a:latin typeface="Times New Roman" panose="02020603050405020304" pitchFamily="18" charset="0"/>
                <a:ea typeface="楷体" panose="02010609060101010101" pitchFamily="49" charset="-122"/>
              </a:rPr>
              <a:t>5) back end.</a:t>
            </a:r>
            <a:endParaRPr lang="zh-CN" altLang="en-US"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7389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9C968D-A87F-8383-E27F-F36647FBF7E7}"/>
              </a:ext>
            </a:extLst>
          </p:cNvPr>
          <p:cNvSpPr txBox="1"/>
          <p:nvPr/>
        </p:nvSpPr>
        <p:spPr>
          <a:xfrm>
            <a:off x="3243532" y="1693652"/>
            <a:ext cx="5325373" cy="2246769"/>
          </a:xfrm>
          <a:prstGeom prst="rect">
            <a:avLst/>
          </a:prstGeom>
          <a:noFill/>
        </p:spPr>
        <p:txBody>
          <a:bodyPr wrap="square" rtlCol="0">
            <a:spAutoFit/>
          </a:bodyPr>
          <a:lstStyle/>
          <a:p>
            <a:r>
              <a:rPr lang="en-US" altLang="zh-CN" sz="2800" dirty="0">
                <a:latin typeface="Times New Roman" panose="02020603050405020304" pitchFamily="18" charset="0"/>
                <a:ea typeface="楷体" panose="02010609060101010101" pitchFamily="49" charset="-122"/>
              </a:rPr>
              <a:t>Challenges</a:t>
            </a:r>
          </a:p>
          <a:p>
            <a:r>
              <a:rPr lang="en-US" altLang="zh-CN" sz="2800" dirty="0">
                <a:latin typeface="Times New Roman" panose="02020603050405020304" pitchFamily="18" charset="0"/>
                <a:ea typeface="楷体" panose="02010609060101010101" pitchFamily="49" charset="-122"/>
              </a:rPr>
              <a:t>1) Intermediate Representation(IRs)</a:t>
            </a:r>
          </a:p>
          <a:p>
            <a:r>
              <a:rPr lang="en-US" altLang="zh-CN" sz="2800" dirty="0">
                <a:latin typeface="Times New Roman" panose="02020603050405020304" pitchFamily="18" charset="0"/>
                <a:ea typeface="楷体" panose="02010609060101010101" pitchFamily="49" charset="-122"/>
              </a:rPr>
              <a:t>2) Scheduling Pipelines</a:t>
            </a:r>
          </a:p>
          <a:p>
            <a:r>
              <a:rPr lang="en-US" altLang="zh-CN" sz="2800" dirty="0">
                <a:latin typeface="Times New Roman" panose="02020603050405020304" pitchFamily="18" charset="0"/>
                <a:ea typeface="楷体" panose="02010609060101010101" pitchFamily="49" charset="-122"/>
              </a:rPr>
              <a:t>3) Autotuning, </a:t>
            </a:r>
          </a:p>
          <a:p>
            <a:r>
              <a:rPr lang="en-US" altLang="zh-CN" sz="2800" dirty="0">
                <a:latin typeface="Times New Roman" panose="02020603050405020304" pitchFamily="18" charset="0"/>
                <a:ea typeface="楷体" panose="02010609060101010101" pitchFamily="49" charset="-122"/>
              </a:rPr>
              <a:t>4) Back ends and Code Generation.</a:t>
            </a:r>
            <a:endParaRPr lang="zh-CN" altLang="en-US"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12856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7A2C7D-8EB2-2287-5353-9FBD9ED36068}"/>
              </a:ext>
            </a:extLst>
          </p:cNvPr>
          <p:cNvSpPr txBox="1"/>
          <p:nvPr/>
        </p:nvSpPr>
        <p:spPr>
          <a:xfrm>
            <a:off x="2168105" y="2736502"/>
            <a:ext cx="7855789" cy="1384995"/>
          </a:xfrm>
          <a:prstGeom prst="rect">
            <a:avLst/>
          </a:prstGeom>
          <a:noFill/>
        </p:spPr>
        <p:txBody>
          <a:bodyPr wrap="square" rtlCol="0">
            <a:spAutoFit/>
          </a:bodyPr>
          <a:lstStyle/>
          <a:p>
            <a:pPr marL="514350" indent="-514350">
              <a:buAutoNum type="arabicParenR"/>
            </a:pPr>
            <a:r>
              <a:rPr lang="en-US" altLang="zh-CN" sz="2800" dirty="0">
                <a:latin typeface="Times New Roman" panose="02020603050405020304" pitchFamily="18" charset="0"/>
                <a:ea typeface="楷体" panose="02010609060101010101" pitchFamily="49" charset="-122"/>
              </a:rPr>
              <a:t>Domain Specific Language and Representations</a:t>
            </a:r>
          </a:p>
          <a:p>
            <a:pPr marL="514350" indent="-514350">
              <a:buAutoNum type="arabicParenR"/>
            </a:pPr>
            <a:r>
              <a:rPr lang="en-US" altLang="zh-CN" sz="2800" dirty="0" err="1">
                <a:latin typeface="Times New Roman" panose="02020603050405020304" pitchFamily="18" charset="0"/>
                <a:ea typeface="楷体" panose="02010609060101010101" pitchFamily="49" charset="-122"/>
              </a:rPr>
              <a:t>AutoScheduler</a:t>
            </a:r>
            <a:r>
              <a:rPr lang="en-US" altLang="zh-CN" sz="2800" dirty="0">
                <a:latin typeface="Times New Roman" panose="02020603050405020304" pitchFamily="18" charset="0"/>
                <a:ea typeface="楷体" panose="02010609060101010101" pitchFamily="49" charset="-122"/>
              </a:rPr>
              <a:t>;</a:t>
            </a:r>
          </a:p>
          <a:p>
            <a:pPr marL="514350" indent="-514350">
              <a:buAutoNum type="arabicParenR"/>
            </a:pPr>
            <a:r>
              <a:rPr lang="en-US" altLang="zh-CN" sz="2800" dirty="0">
                <a:latin typeface="Times New Roman" panose="02020603050405020304" pitchFamily="18" charset="0"/>
                <a:ea typeface="楷体" panose="02010609060101010101" pitchFamily="49" charset="-122"/>
              </a:rPr>
              <a:t>Portability to different architecture.</a:t>
            </a:r>
          </a:p>
        </p:txBody>
      </p:sp>
      <p:sp>
        <p:nvSpPr>
          <p:cNvPr id="3" name="文本框 2">
            <a:extLst>
              <a:ext uri="{FF2B5EF4-FFF2-40B4-BE49-F238E27FC236}">
                <a16:creationId xmlns:a16="http://schemas.microsoft.com/office/drawing/2014/main" id="{1690245E-4C13-72A0-0739-47623D297213}"/>
              </a:ext>
            </a:extLst>
          </p:cNvPr>
          <p:cNvSpPr txBox="1"/>
          <p:nvPr/>
        </p:nvSpPr>
        <p:spPr>
          <a:xfrm>
            <a:off x="5344064" y="356559"/>
            <a:ext cx="1503872" cy="646331"/>
          </a:xfrm>
          <a:prstGeom prst="rect">
            <a:avLst/>
          </a:prstGeom>
          <a:noFill/>
        </p:spPr>
        <p:txBody>
          <a:bodyPr wrap="square" rtlCol="0">
            <a:spAutoFit/>
          </a:bodyPr>
          <a:lstStyle/>
          <a:p>
            <a:r>
              <a:rPr lang="en-US" altLang="zh-CN" sz="3600" kern="1200" dirty="0">
                <a:solidFill>
                  <a:srgbClr val="000000"/>
                </a:solidFill>
                <a:effectLst/>
                <a:latin typeface="Times New Roman" panose="02020603050405020304" pitchFamily="18" charset="0"/>
                <a:ea typeface="楷体" panose="02010609060101010101" pitchFamily="49" charset="-122"/>
                <a:cs typeface="+mn-cs"/>
              </a:rPr>
              <a:t>Halide</a:t>
            </a:r>
            <a:endParaRPr lang="zh-CN" altLang="zh-CN" sz="3600" dirty="0">
              <a:effectLst/>
            </a:endParaRPr>
          </a:p>
        </p:txBody>
      </p:sp>
    </p:spTree>
    <p:extLst>
      <p:ext uri="{BB962C8B-B14F-4D97-AF65-F5344CB8AC3E}">
        <p14:creationId xmlns:p14="http://schemas.microsoft.com/office/powerpoint/2010/main" val="261686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4BA337-F7BA-F12C-18B7-2C5843DF707A}"/>
              </a:ext>
            </a:extLst>
          </p:cNvPr>
          <p:cNvSpPr txBox="1"/>
          <p:nvPr/>
        </p:nvSpPr>
        <p:spPr>
          <a:xfrm>
            <a:off x="2168105" y="2736502"/>
            <a:ext cx="7855789" cy="1815882"/>
          </a:xfrm>
          <a:prstGeom prst="rect">
            <a:avLst/>
          </a:prstGeom>
          <a:noFill/>
        </p:spPr>
        <p:txBody>
          <a:bodyPr wrap="square" rtlCol="0">
            <a:spAutoFit/>
          </a:bodyPr>
          <a:lstStyle/>
          <a:p>
            <a:pPr marL="514350" indent="-514350">
              <a:buAutoNum type="arabicParenR"/>
            </a:pPr>
            <a:r>
              <a:rPr lang="en-US" altLang="zh-CN" sz="2800" dirty="0">
                <a:latin typeface="Times New Roman" panose="02020603050405020304" pitchFamily="18" charset="0"/>
                <a:ea typeface="楷体" panose="02010609060101010101" pitchFamily="49" charset="-122"/>
              </a:rPr>
              <a:t>Relay;</a:t>
            </a:r>
          </a:p>
          <a:p>
            <a:pPr marL="514350" indent="-514350">
              <a:buAutoNum type="arabicParenR"/>
            </a:pPr>
            <a:r>
              <a:rPr lang="en-US" altLang="zh-CN" sz="2800" dirty="0">
                <a:latin typeface="Times New Roman" panose="02020603050405020304" pitchFamily="18" charset="0"/>
                <a:ea typeface="楷体" panose="02010609060101010101" pitchFamily="49" charset="-122"/>
              </a:rPr>
              <a:t>Graph-level Optimization;</a:t>
            </a:r>
          </a:p>
          <a:p>
            <a:pPr marL="514350" indent="-514350">
              <a:buAutoNum type="arabicParenR"/>
            </a:pPr>
            <a:r>
              <a:rPr lang="en-US" altLang="zh-CN" sz="2800" dirty="0">
                <a:latin typeface="Times New Roman" panose="02020603050405020304" pitchFamily="18" charset="0"/>
                <a:ea typeface="楷体" panose="02010609060101010101" pitchFamily="49" charset="-122"/>
              </a:rPr>
              <a:t>Automating Operator-level Optimization;</a:t>
            </a:r>
          </a:p>
          <a:p>
            <a:pPr marL="514350" indent="-514350">
              <a:buAutoNum type="arabicParenR"/>
            </a:pPr>
            <a:r>
              <a:rPr lang="en-US" altLang="zh-CN" sz="2800" dirty="0">
                <a:latin typeface="Times New Roman" panose="02020603050405020304" pitchFamily="18" charset="0"/>
                <a:ea typeface="楷体" panose="02010609060101010101" pitchFamily="49" charset="-122"/>
              </a:rPr>
              <a:t>Hybrid Execution.</a:t>
            </a:r>
          </a:p>
        </p:txBody>
      </p:sp>
      <p:sp>
        <p:nvSpPr>
          <p:cNvPr id="3" name="文本框 2">
            <a:extLst>
              <a:ext uri="{FF2B5EF4-FFF2-40B4-BE49-F238E27FC236}">
                <a16:creationId xmlns:a16="http://schemas.microsoft.com/office/drawing/2014/main" id="{2A26A8EB-8DCC-8E08-CF58-C18FF29B75BF}"/>
              </a:ext>
            </a:extLst>
          </p:cNvPr>
          <p:cNvSpPr txBox="1"/>
          <p:nvPr/>
        </p:nvSpPr>
        <p:spPr>
          <a:xfrm>
            <a:off x="5344064" y="356559"/>
            <a:ext cx="1503872" cy="646331"/>
          </a:xfrm>
          <a:prstGeom prst="rect">
            <a:avLst/>
          </a:prstGeom>
          <a:noFill/>
        </p:spPr>
        <p:txBody>
          <a:bodyPr wrap="square" rtlCol="0">
            <a:spAutoFit/>
          </a:bodyPr>
          <a:lstStyle/>
          <a:p>
            <a:r>
              <a:rPr lang="en-US" altLang="zh-CN" sz="3600" kern="1200" dirty="0">
                <a:solidFill>
                  <a:srgbClr val="000000"/>
                </a:solidFill>
                <a:effectLst/>
                <a:latin typeface="Times New Roman" panose="02020603050405020304" pitchFamily="18" charset="0"/>
                <a:ea typeface="楷体" panose="02010609060101010101" pitchFamily="49" charset="-122"/>
                <a:cs typeface="+mn-cs"/>
              </a:rPr>
              <a:t>TVM</a:t>
            </a:r>
            <a:endParaRPr lang="zh-CN" altLang="zh-CN" sz="3600" dirty="0">
              <a:effectLst/>
            </a:endParaRPr>
          </a:p>
        </p:txBody>
      </p:sp>
    </p:spTree>
    <p:extLst>
      <p:ext uri="{BB962C8B-B14F-4D97-AF65-F5344CB8AC3E}">
        <p14:creationId xmlns:p14="http://schemas.microsoft.com/office/powerpoint/2010/main" val="77780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F74CDD-8400-F7E5-6C01-BE24FA8465DC}"/>
              </a:ext>
            </a:extLst>
          </p:cNvPr>
          <p:cNvSpPr txBox="1"/>
          <p:nvPr/>
        </p:nvSpPr>
        <p:spPr>
          <a:xfrm>
            <a:off x="2168105" y="2736502"/>
            <a:ext cx="7855789" cy="1815882"/>
          </a:xfrm>
          <a:prstGeom prst="rect">
            <a:avLst/>
          </a:prstGeom>
          <a:noFill/>
        </p:spPr>
        <p:txBody>
          <a:bodyPr wrap="square" rtlCol="0">
            <a:spAutoFit/>
          </a:bodyPr>
          <a:lstStyle/>
          <a:p>
            <a:pPr marL="514350" indent="-514350">
              <a:buAutoNum type="arabicParenR"/>
            </a:pPr>
            <a:r>
              <a:rPr lang="en-US" altLang="zh-CN" sz="2800" dirty="0">
                <a:latin typeface="Times New Roman" panose="02020603050405020304" pitchFamily="18" charset="0"/>
                <a:ea typeface="楷体" panose="02010609060101010101" pitchFamily="49" charset="-122"/>
              </a:rPr>
              <a:t>High-level Representations and DSL;</a:t>
            </a:r>
          </a:p>
          <a:p>
            <a:pPr marL="514350" indent="-514350">
              <a:buAutoNum type="arabicParenR"/>
            </a:pPr>
            <a:r>
              <a:rPr lang="en-US" altLang="zh-CN" sz="2800" dirty="0">
                <a:latin typeface="Times New Roman" panose="02020603050405020304" pitchFamily="18" charset="0"/>
                <a:ea typeface="楷体" panose="02010609060101010101" pitchFamily="49" charset="-122"/>
              </a:rPr>
              <a:t>Polyhedral Compilation;</a:t>
            </a:r>
          </a:p>
          <a:p>
            <a:pPr marL="514350" indent="-514350">
              <a:buAutoNum type="arabicParenR"/>
            </a:pPr>
            <a:r>
              <a:rPr lang="en-US" altLang="zh-CN" sz="2800" dirty="0">
                <a:latin typeface="Times New Roman" panose="02020603050405020304" pitchFamily="18" charset="0"/>
                <a:ea typeface="楷体" panose="02010609060101010101" pitchFamily="49" charset="-122"/>
              </a:rPr>
              <a:t>Autotuning Methods;</a:t>
            </a:r>
          </a:p>
          <a:p>
            <a:pPr marL="514350" indent="-514350">
              <a:buAutoNum type="arabicParenR"/>
            </a:pPr>
            <a:r>
              <a:rPr lang="en-US" altLang="zh-CN" sz="2800" dirty="0">
                <a:latin typeface="Times New Roman" panose="02020603050405020304" pitchFamily="18" charset="0"/>
                <a:ea typeface="楷体" panose="02010609060101010101" pitchFamily="49" charset="-122"/>
              </a:rPr>
              <a:t>Hybrid Execution.</a:t>
            </a:r>
          </a:p>
        </p:txBody>
      </p:sp>
      <p:sp>
        <p:nvSpPr>
          <p:cNvPr id="5" name="文本框 4">
            <a:extLst>
              <a:ext uri="{FF2B5EF4-FFF2-40B4-BE49-F238E27FC236}">
                <a16:creationId xmlns:a16="http://schemas.microsoft.com/office/drawing/2014/main" id="{9F2E09DD-C1F3-332D-FB5A-315B26255D84}"/>
              </a:ext>
            </a:extLst>
          </p:cNvPr>
          <p:cNvSpPr txBox="1"/>
          <p:nvPr/>
        </p:nvSpPr>
        <p:spPr>
          <a:xfrm>
            <a:off x="4730869" y="419820"/>
            <a:ext cx="2730261" cy="646331"/>
          </a:xfrm>
          <a:prstGeom prst="rect">
            <a:avLst/>
          </a:prstGeom>
          <a:noFill/>
        </p:spPr>
        <p:txBody>
          <a:bodyPr wrap="square" rtlCol="0">
            <a:spAutoFit/>
          </a:bodyPr>
          <a:lstStyle/>
          <a:p>
            <a:r>
              <a:rPr lang="en-US" altLang="zh-CN" sz="3600" kern="1200" dirty="0">
                <a:solidFill>
                  <a:srgbClr val="000000"/>
                </a:solidFill>
                <a:effectLst/>
                <a:latin typeface="Times New Roman" panose="02020603050405020304" pitchFamily="18" charset="0"/>
                <a:ea typeface="楷体" panose="02010609060101010101" pitchFamily="49" charset="-122"/>
                <a:cs typeface="+mn-cs"/>
              </a:rPr>
              <a:t>DLVM &amp; TC</a:t>
            </a:r>
            <a:endParaRPr lang="zh-CN" altLang="zh-CN" sz="3600" dirty="0">
              <a:effectLst/>
            </a:endParaRPr>
          </a:p>
        </p:txBody>
      </p:sp>
    </p:spTree>
    <p:extLst>
      <p:ext uri="{BB962C8B-B14F-4D97-AF65-F5344CB8AC3E}">
        <p14:creationId xmlns:p14="http://schemas.microsoft.com/office/powerpoint/2010/main" val="1816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B58CEC-5A28-022F-EABB-CBBC7D833D6A}"/>
              </a:ext>
            </a:extLst>
          </p:cNvPr>
          <p:cNvSpPr txBox="1"/>
          <p:nvPr/>
        </p:nvSpPr>
        <p:spPr>
          <a:xfrm>
            <a:off x="2236032" y="442305"/>
            <a:ext cx="7719935" cy="646331"/>
          </a:xfrm>
          <a:prstGeom prst="rect">
            <a:avLst/>
          </a:prstGeom>
          <a:noFill/>
        </p:spPr>
        <p:txBody>
          <a:bodyPr wrap="square" rtlCol="0">
            <a:spAutoFit/>
          </a:bodyPr>
          <a:lstStyle/>
          <a:p>
            <a:r>
              <a:rPr lang="en-US" altLang="zh-CN" sz="3600" kern="1200" dirty="0">
                <a:solidFill>
                  <a:srgbClr val="000000"/>
                </a:solidFill>
                <a:effectLst/>
                <a:latin typeface="Times New Roman" panose="02020603050405020304" pitchFamily="18" charset="0"/>
                <a:ea typeface="楷体" panose="02010609060101010101" pitchFamily="49" charset="-122"/>
                <a:cs typeface="+mn-cs"/>
              </a:rPr>
              <a:t>the FPGA-based specialized accelerators</a:t>
            </a:r>
            <a:endParaRPr lang="zh-CN" altLang="zh-CN" sz="3600" dirty="0">
              <a:effectLst/>
            </a:endParaRPr>
          </a:p>
        </p:txBody>
      </p:sp>
      <p:sp>
        <p:nvSpPr>
          <p:cNvPr id="3" name="文本框 2">
            <a:extLst>
              <a:ext uri="{FF2B5EF4-FFF2-40B4-BE49-F238E27FC236}">
                <a16:creationId xmlns:a16="http://schemas.microsoft.com/office/drawing/2014/main" id="{EE0C4078-6688-386B-57C4-FC5395D6210B}"/>
              </a:ext>
            </a:extLst>
          </p:cNvPr>
          <p:cNvSpPr txBox="1"/>
          <p:nvPr/>
        </p:nvSpPr>
        <p:spPr>
          <a:xfrm>
            <a:off x="1071797" y="2050941"/>
            <a:ext cx="8094688" cy="461665"/>
          </a:xfrm>
          <a:prstGeom prst="rect">
            <a:avLst/>
          </a:prstGeom>
          <a:noFill/>
        </p:spPr>
        <p:txBody>
          <a:bodyPr wrap="square" rtlCol="0">
            <a:spAutoFit/>
          </a:bodyPr>
          <a:lstStyle>
            <a:defPPr>
              <a:defRPr lang="zh-CN"/>
            </a:defPPr>
            <a:lvl1pPr>
              <a:defRPr sz="3600">
                <a:solidFill>
                  <a:srgbClr val="000000"/>
                </a:solidFill>
                <a:effectLst/>
                <a:latin typeface="Times New Roman" panose="02020603050405020304" pitchFamily="18" charset="0"/>
                <a:ea typeface="楷体" panose="02010609060101010101" pitchFamily="49" charset="-122"/>
              </a:defRPr>
            </a:lvl1pPr>
          </a:lstStyle>
          <a:p>
            <a:r>
              <a:rPr lang="en-US" altLang="zh-CN" sz="2400" dirty="0" err="1"/>
              <a:t>fpgaConvNet</a:t>
            </a:r>
            <a:r>
              <a:rPr lang="en-US" altLang="zh-CN" sz="2400" dirty="0"/>
              <a:t>, </a:t>
            </a:r>
            <a:r>
              <a:rPr lang="en-US" altLang="zh-CN" sz="2400" dirty="0" err="1"/>
              <a:t>DNNWeaver</a:t>
            </a:r>
            <a:r>
              <a:rPr lang="en-US" altLang="zh-CN" sz="2400" dirty="0"/>
              <a:t>, DLA[18], </a:t>
            </a:r>
            <a:r>
              <a:rPr lang="en-US" altLang="zh-CN" sz="2400" dirty="0" err="1"/>
              <a:t>xfDNN</a:t>
            </a:r>
            <a:r>
              <a:rPr lang="en-US" altLang="zh-CN" sz="2400" dirty="0"/>
              <a:t>, and DNNVM</a:t>
            </a:r>
            <a:endParaRPr lang="zh-CN" altLang="en-US" sz="2400" dirty="0"/>
          </a:p>
        </p:txBody>
      </p:sp>
      <p:pic>
        <p:nvPicPr>
          <p:cNvPr id="5" name="图片 4">
            <a:extLst>
              <a:ext uri="{FF2B5EF4-FFF2-40B4-BE49-F238E27FC236}">
                <a16:creationId xmlns:a16="http://schemas.microsoft.com/office/drawing/2014/main" id="{8BB1ED7C-96D3-69AF-8869-50175965221C}"/>
              </a:ext>
            </a:extLst>
          </p:cNvPr>
          <p:cNvPicPr>
            <a:picLocks noChangeAspect="1"/>
          </p:cNvPicPr>
          <p:nvPr/>
        </p:nvPicPr>
        <p:blipFill>
          <a:blip r:embed="rId3"/>
          <a:stretch>
            <a:fillRect/>
          </a:stretch>
        </p:blipFill>
        <p:spPr>
          <a:xfrm>
            <a:off x="2676730" y="2683239"/>
            <a:ext cx="6204942" cy="4112943"/>
          </a:xfrm>
          <a:prstGeom prst="rect">
            <a:avLst/>
          </a:prstGeom>
        </p:spPr>
      </p:pic>
    </p:spTree>
    <p:extLst>
      <p:ext uri="{BB962C8B-B14F-4D97-AF65-F5344CB8AC3E}">
        <p14:creationId xmlns:p14="http://schemas.microsoft.com/office/powerpoint/2010/main" val="246661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41FC12-20B8-64C9-83E5-9AC003A60BB4}"/>
              </a:ext>
            </a:extLst>
          </p:cNvPr>
          <p:cNvSpPr txBox="1"/>
          <p:nvPr/>
        </p:nvSpPr>
        <p:spPr>
          <a:xfrm>
            <a:off x="5398958" y="2967335"/>
            <a:ext cx="1394084" cy="923330"/>
          </a:xfrm>
          <a:prstGeom prst="rect">
            <a:avLst/>
          </a:prstGeom>
          <a:noFill/>
        </p:spPr>
        <p:txBody>
          <a:bodyPr wrap="square" rtlCol="0">
            <a:spAutoFit/>
          </a:bodyPr>
          <a:lstStyle/>
          <a:p>
            <a:r>
              <a:rPr lang="en-US" altLang="zh-CN" sz="5400" dirty="0"/>
              <a:t>End</a:t>
            </a:r>
            <a:endParaRPr lang="zh-CN" altLang="en-US" sz="5400" dirty="0"/>
          </a:p>
        </p:txBody>
      </p:sp>
    </p:spTree>
    <p:extLst>
      <p:ext uri="{BB962C8B-B14F-4D97-AF65-F5344CB8AC3E}">
        <p14:creationId xmlns:p14="http://schemas.microsoft.com/office/powerpoint/2010/main" val="319202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673293-445D-9406-4D38-F91DE5D76CB8}"/>
              </a:ext>
            </a:extLst>
          </p:cNvPr>
          <p:cNvSpPr txBox="1"/>
          <p:nvPr/>
        </p:nvSpPr>
        <p:spPr>
          <a:xfrm>
            <a:off x="2050210" y="2474893"/>
            <a:ext cx="8091579" cy="954107"/>
          </a:xfrm>
          <a:prstGeom prst="rect">
            <a:avLst/>
          </a:prstGeom>
          <a:noFill/>
        </p:spPr>
        <p:txBody>
          <a:bodyPr wrap="square" rtlCol="0">
            <a:spAutoFit/>
          </a:bodyPr>
          <a:lstStyle/>
          <a:p>
            <a:pPr algn="ctr"/>
            <a:r>
              <a:rPr lang="en-US" altLang="zh-CN" sz="2800" dirty="0">
                <a:latin typeface="Times New Roman" panose="02020603050405020304" pitchFamily="18" charset="0"/>
                <a:ea typeface="楷体" panose="02010609060101010101" pitchFamily="49" charset="-122"/>
              </a:rPr>
              <a:t>The Deep Learning Compiler: A Comprehensive Survey</a:t>
            </a:r>
            <a:endParaRPr lang="zh-CN" altLang="en-US"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7685578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3764</Words>
  <Application>Microsoft Office PowerPoint</Application>
  <PresentationFormat>宽屏</PresentationFormat>
  <Paragraphs>168</Paragraphs>
  <Slides>14</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-apple-system</vt:lpstr>
      <vt:lpstr>LinLibertineT</vt:lpstr>
      <vt:lpstr>NimbusRomNo9L-ReguItal</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Lucas</dc:creator>
  <cp:lastModifiedBy>Jeff Lucas</cp:lastModifiedBy>
  <cp:revision>38</cp:revision>
  <dcterms:created xsi:type="dcterms:W3CDTF">2023-10-08T01:17:23Z</dcterms:created>
  <dcterms:modified xsi:type="dcterms:W3CDTF">2023-10-10T09:15:17Z</dcterms:modified>
</cp:coreProperties>
</file>