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74" r:id="rId6"/>
    <p:sldId id="265" r:id="rId7"/>
    <p:sldId id="272" r:id="rId8"/>
    <p:sldId id="266" r:id="rId9"/>
    <p:sldId id="273" r:id="rId10"/>
    <p:sldId id="267" r:id="rId11"/>
    <p:sldId id="271" r:id="rId12"/>
    <p:sldId id="269" r:id="rId13"/>
    <p:sldId id="270" r:id="rId14"/>
    <p:sldId id="260" r:id="rId15"/>
    <p:sldId id="26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274" autoAdjust="0"/>
  </p:normalViewPr>
  <p:slideViewPr>
    <p:cSldViewPr snapToGrid="0">
      <p:cViewPr varScale="1">
        <p:scale>
          <a:sx n="114" d="100"/>
          <a:sy n="114" d="100"/>
        </p:scale>
        <p:origin x="1128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E9CC1-84D2-4B1C-B0A8-A7BFA24A0B0D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EE107-C652-42E0-A2EF-0DED9D9BD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234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DCL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5EE107-C652-42E0-A2EF-0DED9D9BD31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993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4800A9-B516-C8FB-DDD7-BB5B427897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FA4774-2E94-0C34-D373-D07AC7FA5C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CE7DE2-CC0F-3184-D695-9CB51FD4B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B9C0-068A-4F83-A76B-BC95CEECD612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074AA0-58D4-9931-A95D-39F342918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D5F69C-7670-C010-C472-5A3871D0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94AD1-5FE0-418F-8BCE-0879B45B6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485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48A883-4DF8-CEB3-837F-7A8500A0F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ADDFC6-5A3D-FD23-3DA2-2267E8712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CE5EFA-83F2-3112-9B58-14D8A1CB9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B9C0-068A-4F83-A76B-BC95CEECD612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49F9B8-970F-3517-B4C9-DFDBD68BB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CCDED4-1F09-CB89-838C-E49D8A5F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94AD1-5FE0-418F-8BCE-0879B45B6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145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6BE425E-30BB-669D-3AB2-6E0CB0C4E6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06B85F-B516-A4F4-1866-2F4CB42A4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19A6B8-26BF-50D4-86DC-08180720B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B9C0-068A-4F83-A76B-BC95CEECD612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AEA506-4ADB-1A7B-0FE5-D60223B80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C74028-1C9F-50CC-E4FA-DDFEF6CBF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94AD1-5FE0-418F-8BCE-0879B45B6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119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80CA94-56A5-27EF-FD0C-967173AF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C157C4-7C06-E189-F4C4-09C67A887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C73DDA-0F8E-885F-5D4E-300D6D042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B9C0-068A-4F83-A76B-BC95CEECD612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07728D-6E4C-6E4B-83E8-FC6184F93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B46865-6B2A-14BB-4E43-9FE83CC23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94AD1-5FE0-418F-8BCE-0879B45B6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956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0C4E2-1591-986C-FFFB-FB6811A0D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BD5233-B0D0-5EDF-5AC8-2D38798D8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581C7F-B1E4-6C1A-D4CF-DAA343D57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B9C0-068A-4F83-A76B-BC95CEECD612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11D1F8-B309-F34B-1371-96EAF59B8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BDF67F-4705-308B-F3B2-C96D0E077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94AD1-5FE0-418F-8BCE-0879B45B6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039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673B4B-8B74-0DAC-1188-64F39BF23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62200F-4792-C6AA-132B-D9593C4BD1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A1132F-A7E0-158C-47D9-D934B7D2D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5A54DC-9171-F71F-6C15-77B8BAB48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B9C0-068A-4F83-A76B-BC95CEECD612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DBAA36-A92D-731D-D2DE-797AFFBE8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98B6E5-CC9C-A909-8D4B-BC1706B4F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94AD1-5FE0-418F-8BCE-0879B45B6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158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5CD8EA-67CA-2481-EA67-9CE871BDF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E76FC4-B911-1F16-528A-BBAEDA180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33F902-0D4A-2EF4-FB40-50795F938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ED001A5-28EB-E9FC-787C-C1BB92F201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5D445C-6148-2C0B-1E53-DAB6F0436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9C0C1ED-B1BE-8460-A1E7-C8BF8D4CD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B9C0-068A-4F83-A76B-BC95CEECD612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FD66AF-E377-8695-E9CD-E2B1957DC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B0FF57-3D99-0C02-01BB-7ECBDA3BC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94AD1-5FE0-418F-8BCE-0879B45B6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233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9A6306-F4FC-8485-5315-23FE45DFB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8673355-D751-2356-7DB2-C097309C4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B9C0-068A-4F83-A76B-BC95CEECD612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A802AD5-8D29-B511-EDBA-698A5F48E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99613FA-C814-C3DE-1A1B-3C938DBD8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94AD1-5FE0-418F-8BCE-0879B45B6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674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1FD298-195F-0437-90A9-1EFF3849D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B9C0-068A-4F83-A76B-BC95CEECD612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A81B829-649C-7105-8A1A-4FEE6D8C0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67C4DC-ECF0-1F34-6FD3-4328C4A00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94AD1-5FE0-418F-8BCE-0879B45B6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164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FA66D2-81D3-DCD4-04B6-46CB59FDB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199402-DEE7-0E6F-02D7-587986282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DB6AD0-0159-270D-281E-5BA21AE318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FCCFC5-5FE1-5DC5-E744-F5293F778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B9C0-068A-4F83-A76B-BC95CEECD612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1B6DC6-56CA-1319-5FCE-2447297EA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7AAFFE-9F87-27D8-6ACC-1AA07230F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94AD1-5FE0-418F-8BCE-0879B45B6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363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85227D-7192-2B25-124F-6E25A7BE6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DA05BCF-D93D-89D1-5DE1-63DB98C971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B4F8D6-6548-4B5F-0B61-56CC495EE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9D73E7-2ED8-C52B-E88C-11FDA4CAF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B9C0-068A-4F83-A76B-BC95CEECD612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5C4D4E-D231-423B-F079-3C1B48751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6F329D-29C6-DE95-D2D7-E65CEB913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94AD1-5FE0-418F-8BCE-0879B45B6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719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5C2090-36CF-5F45-40FA-8DF24573C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ACCB69-783A-2985-CF67-90D7E4B0D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E8EA75-745A-1DBE-4B78-35410CE7A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9B9C0-068A-4F83-A76B-BC95CEECD612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FFFAC8-9979-6684-C61D-2E059379EF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7541E9-C1ED-BB50-862E-194E0CF509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94AD1-5FE0-418F-8BCE-0879B45B6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298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0D544C1-CB79-166E-9064-B76FDB7A4613}"/>
              </a:ext>
            </a:extLst>
          </p:cNvPr>
          <p:cNvSpPr txBox="1"/>
          <p:nvPr/>
        </p:nvSpPr>
        <p:spPr>
          <a:xfrm>
            <a:off x="1245079" y="1535501"/>
            <a:ext cx="97018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Glimpse: Mathematical Embedding of Hardware Specification for Neural Compilation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4431DF-BEDB-5BFE-0ADC-C597596BC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285" y="4122171"/>
            <a:ext cx="8463430" cy="76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780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E8DC952-E18B-199C-C551-DCDE2E0A863D}"/>
              </a:ext>
            </a:extLst>
          </p:cNvPr>
          <p:cNvSpPr txBox="1"/>
          <p:nvPr/>
        </p:nvSpPr>
        <p:spPr>
          <a:xfrm>
            <a:off x="166977" y="151075"/>
            <a:ext cx="5462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-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Blueprint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16ED685-75A4-4EB0-A3AA-8EAFC7A42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627" y="1206329"/>
            <a:ext cx="4170745" cy="158239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EF08163-0585-A844-F976-69305D30E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99032"/>
            <a:ext cx="12192000" cy="205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783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E8DC952-E18B-199C-C551-DCDE2E0A863D}"/>
              </a:ext>
            </a:extLst>
          </p:cNvPr>
          <p:cNvSpPr txBox="1"/>
          <p:nvPr/>
        </p:nvSpPr>
        <p:spPr>
          <a:xfrm>
            <a:off x="166977" y="151075"/>
            <a:ext cx="5462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-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Blueprint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5402D1B-1956-D5C0-93B3-87D336115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927" y="1923299"/>
            <a:ext cx="5294145" cy="301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762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E8DC952-E18B-199C-C551-DCDE2E0A863D}"/>
              </a:ext>
            </a:extLst>
          </p:cNvPr>
          <p:cNvSpPr txBox="1"/>
          <p:nvPr/>
        </p:nvSpPr>
        <p:spPr>
          <a:xfrm>
            <a:off x="166977" y="151075"/>
            <a:ext cx="7156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–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Hard-ware Exploration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F2F9B9E-34E1-35A2-C750-A77F4EFB9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546" y="1901637"/>
            <a:ext cx="5446908" cy="305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880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A828F19-03E3-90B2-D574-4C01B3353F14}"/>
              </a:ext>
            </a:extLst>
          </p:cNvPr>
          <p:cNvSpPr txBox="1"/>
          <p:nvPr/>
        </p:nvSpPr>
        <p:spPr>
          <a:xfrm>
            <a:off x="166977" y="151075"/>
            <a:ext cx="7156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–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Hard-ware Sampling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BD959EA-C958-47EC-A08B-B1439293E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231" y="1791814"/>
            <a:ext cx="5583537" cy="327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017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E8DC952-E18B-199C-C551-DCDE2E0A863D}"/>
              </a:ext>
            </a:extLst>
          </p:cNvPr>
          <p:cNvSpPr txBox="1"/>
          <p:nvPr/>
        </p:nvSpPr>
        <p:spPr>
          <a:xfrm>
            <a:off x="166978" y="151075"/>
            <a:ext cx="5247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-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Together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EA6F266-C4F5-958A-AC6B-D3E5EA2FB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239" y="3677401"/>
            <a:ext cx="7170546" cy="281436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70F3F03-B444-852F-0883-6E8ABD625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32023"/>
            <a:ext cx="12192000" cy="174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457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E8DC952-E18B-199C-C551-DCDE2E0A863D}"/>
              </a:ext>
            </a:extLst>
          </p:cNvPr>
          <p:cNvSpPr txBox="1"/>
          <p:nvPr/>
        </p:nvSpPr>
        <p:spPr>
          <a:xfrm>
            <a:off x="166978" y="151075"/>
            <a:ext cx="3864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67D4B71-41B2-0219-A7C5-3B76C43BE2B6}"/>
              </a:ext>
            </a:extLst>
          </p:cNvPr>
          <p:cNvSpPr txBox="1"/>
          <p:nvPr/>
        </p:nvSpPr>
        <p:spPr>
          <a:xfrm>
            <a:off x="685137" y="1166842"/>
            <a:ext cx="1082172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Nerual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compilers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AutoTVM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GGA, and Chameleon explored simulated annealing, guided genetic algorithm, and reinforcement learning to further improve the search efficacy.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《Fast and Efficient DNN Deployment via Deep Gaussian Transfer Learning》 explored deep Gaussian process to transfer knowledge to different layers on a single target GPU</a:t>
            </a:r>
          </a:p>
          <a:p>
            <a:pPr lvl="1"/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Meta-learning for neural compilation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MetaBO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explored meta-learning in the context of Bayesian optimization for more sample efficient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optimiation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 the context of neural compilation;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MetaTune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leverages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metalearning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expedite the convergence of the cost models.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912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C2D2A20-ED0D-3524-BF9D-97AA7F353887}"/>
              </a:ext>
            </a:extLst>
          </p:cNvPr>
          <p:cNvSpPr txBox="1"/>
          <p:nvPr/>
        </p:nvSpPr>
        <p:spPr>
          <a:xfrm>
            <a:off x="166978" y="151075"/>
            <a:ext cx="3864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89A58A4-1B98-3A1D-9CCD-5F5680F75A3B}"/>
              </a:ext>
            </a:extLst>
          </p:cNvPr>
          <p:cNvSpPr txBox="1"/>
          <p:nvPr/>
        </p:nvSpPr>
        <p:spPr>
          <a:xfrm>
            <a:off x="474426" y="4412411"/>
            <a:ext cx="112431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0" i="0" dirty="0">
                <a:solidFill>
                  <a:srgbClr val="1D2129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作者首先使用</a:t>
            </a:r>
            <a:r>
              <a:rPr lang="en-US" altLang="zh-CN" sz="2400" b="0" i="0" dirty="0">
                <a:solidFill>
                  <a:srgbClr val="1D2129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Blueprint</a:t>
            </a:r>
            <a:r>
              <a:rPr lang="zh-CN" altLang="en-US" sz="2400" b="0" i="0" dirty="0">
                <a:solidFill>
                  <a:srgbClr val="1D2129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生成一组不同维度搜索空间的先验分布。然后</a:t>
            </a:r>
            <a:r>
              <a:rPr lang="zh-CN" altLang="en-US" sz="2400" dirty="0">
                <a:solidFill>
                  <a:srgbClr val="1D2129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又</a:t>
            </a:r>
            <a:r>
              <a:rPr lang="zh-CN" altLang="en-US" sz="2400" b="0" i="0" dirty="0">
                <a:solidFill>
                  <a:srgbClr val="1D2129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设计了一个轻量级的</a:t>
            </a:r>
            <a:r>
              <a:rPr lang="en-US" altLang="zh-CN" sz="2400" b="0" i="0" dirty="0">
                <a:solidFill>
                  <a:srgbClr val="1D2129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neural acquisition function</a:t>
            </a:r>
            <a:r>
              <a:rPr lang="zh-CN" altLang="en-US" sz="2400" b="0" i="0" dirty="0">
                <a:solidFill>
                  <a:srgbClr val="1D2129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，该函数使用</a:t>
            </a:r>
            <a:r>
              <a:rPr lang="en-US" altLang="zh-CN" sz="2400" b="0" i="0" dirty="0">
                <a:solidFill>
                  <a:srgbClr val="1D2129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Meta-Learning-based</a:t>
            </a:r>
            <a:r>
              <a:rPr lang="zh-CN" altLang="en-US" sz="2400" b="0" i="0" dirty="0">
                <a:solidFill>
                  <a:srgbClr val="1D2129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的算法学习，该算法在权衡</a:t>
            </a:r>
            <a:r>
              <a:rPr lang="en-US" altLang="zh-CN" sz="2400" dirty="0">
                <a:solidFill>
                  <a:srgbClr val="1D2129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Exploration-Exploitation</a:t>
            </a:r>
            <a:r>
              <a:rPr lang="zh-CN" altLang="en-US" sz="2400" b="0" i="0" dirty="0">
                <a:solidFill>
                  <a:srgbClr val="1D2129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的同时考虑了</a:t>
            </a:r>
            <a:r>
              <a:rPr lang="en-US" altLang="zh-CN" sz="2400" dirty="0">
                <a:solidFill>
                  <a:srgbClr val="1D2129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Bl</a:t>
            </a:r>
            <a:r>
              <a:rPr lang="en-US" altLang="zh-CN" sz="2400" b="0" i="0" dirty="0">
                <a:solidFill>
                  <a:srgbClr val="1D2129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ueprint</a:t>
            </a:r>
            <a:r>
              <a:rPr lang="zh-CN" altLang="en-US" sz="2400" b="0" i="0" dirty="0">
                <a:solidFill>
                  <a:srgbClr val="1D2129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与硬件的一致性。最后，作者从</a:t>
            </a:r>
            <a:r>
              <a:rPr lang="en-US" altLang="zh-CN" sz="2400" b="0" i="0" dirty="0">
                <a:solidFill>
                  <a:srgbClr val="1D2129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Blueprint</a:t>
            </a:r>
            <a:r>
              <a:rPr lang="zh-CN" altLang="en-US" sz="2400" b="0" i="0" dirty="0">
                <a:solidFill>
                  <a:srgbClr val="1D2129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中生成一个预测器集合，这些预测器共同投票</a:t>
            </a:r>
            <a:r>
              <a:rPr lang="zh-CN" altLang="en-US" sz="2400" dirty="0">
                <a:solidFill>
                  <a:srgbClr val="1D2129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否决</a:t>
            </a:r>
            <a:r>
              <a:rPr lang="zh-CN" altLang="en-US" sz="2400" b="0" i="0" dirty="0">
                <a:solidFill>
                  <a:srgbClr val="1D2129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无效的二进制样本。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A767ED1-0B16-22CD-337B-A5065896F5E8}"/>
              </a:ext>
            </a:extLst>
          </p:cNvPr>
          <p:cNvSpPr txBox="1"/>
          <p:nvPr/>
        </p:nvSpPr>
        <p:spPr>
          <a:xfrm>
            <a:off x="474427" y="1041622"/>
            <a:ext cx="1124314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在深度学习编译领域当中，硬件厂商所提供的手动调优库（</a:t>
            </a:r>
            <a:r>
              <a:rPr lang="en-US" altLang="zh-CN" sz="2400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cuNN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 or Intel MKL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）是深度学习框架的后端，用来达到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DNN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当中更高的性能。然而，在最近的编译器研究当中跳过了这种方法，而采用了随即搜索算法进行调优。也诞生了许多相关简化搜索空间或提高搜索速度的研究，但这种方式终究是一种黑盒优化，都会花费大量的代价。在当前的研究的范例（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paradigm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）中，与硬件无关的神经编译器需要花费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hours, even days, weeks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来优化一个小模型。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因此这篇论文尝试提出一种新的方式，一种带有更高洞察力（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perception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）的新方式；就好像瞥一眼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Blueprint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就能更好的指导搜索算法。</a:t>
            </a:r>
          </a:p>
        </p:txBody>
      </p:sp>
    </p:spTree>
    <p:extLst>
      <p:ext uri="{BB962C8B-B14F-4D97-AF65-F5344CB8AC3E}">
        <p14:creationId xmlns:p14="http://schemas.microsoft.com/office/powerpoint/2010/main" val="3448573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E8DC952-E18B-199C-C551-DCDE2E0A863D}"/>
              </a:ext>
            </a:extLst>
          </p:cNvPr>
          <p:cNvSpPr txBox="1"/>
          <p:nvPr/>
        </p:nvSpPr>
        <p:spPr>
          <a:xfrm>
            <a:off x="166978" y="151075"/>
            <a:ext cx="3864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287AD7C-6D2C-496D-ABFA-A3807EA782BA}"/>
              </a:ext>
            </a:extLst>
          </p:cNvPr>
          <p:cNvSpPr txBox="1"/>
          <p:nvPr/>
        </p:nvSpPr>
        <p:spPr>
          <a:xfrm>
            <a:off x="166977" y="1381741"/>
            <a:ext cx="1169636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Compilation for Model Deployment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black-box;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spaces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𝑆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astronomically large;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spaces are not differentiable, and the optimal configurations are sparsely distributed throughout the search space making;</a:t>
            </a:r>
          </a:p>
          <a:p>
            <a:pPr marL="457200" indent="-457200"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and Opportunities in Neural Compilation</a:t>
            </a:r>
          </a:p>
          <a:p>
            <a:pPr lvl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narrow focus on a single hardware - formidable task: n tuned version for n hardware;</a:t>
            </a:r>
          </a:p>
          <a:p>
            <a:pPr lvl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ignore and reuse the optimized configuration from another hardware – not desired result;</a:t>
            </a:r>
          </a:p>
          <a:p>
            <a:pPr lvl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learning – performance degradation;</a:t>
            </a:r>
          </a:p>
          <a:p>
            <a:pPr lvl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tuned  for one hardware – costly, and constant evolution;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943D959-F14A-7754-5564-377E9C251371}"/>
              </a:ext>
            </a:extLst>
          </p:cNvPr>
          <p:cNvSpPr txBox="1"/>
          <p:nvPr/>
        </p:nvSpPr>
        <p:spPr>
          <a:xfrm>
            <a:off x="3015292" y="5751728"/>
            <a:ext cx="5999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Segoe Print" panose="02000600000000000000" pitchFamily="2" charset="0"/>
              </a:rPr>
              <a:t>hardware-awareness!!!</a:t>
            </a:r>
            <a:endParaRPr lang="zh-CN" altLang="en-US" sz="3600" b="1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688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E8DC952-E18B-199C-C551-DCDE2E0A863D}"/>
              </a:ext>
            </a:extLst>
          </p:cNvPr>
          <p:cNvSpPr txBox="1"/>
          <p:nvPr/>
        </p:nvSpPr>
        <p:spPr>
          <a:xfrm>
            <a:off x="166978" y="151075"/>
            <a:ext cx="3864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Glimpse -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DE88983-C6C3-2635-7184-D6850E7E3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696" y="1856914"/>
            <a:ext cx="6876607" cy="314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320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E8DC952-E18B-199C-C551-DCDE2E0A863D}"/>
              </a:ext>
            </a:extLst>
          </p:cNvPr>
          <p:cNvSpPr txBox="1"/>
          <p:nvPr/>
        </p:nvSpPr>
        <p:spPr>
          <a:xfrm>
            <a:off x="166978" y="151075"/>
            <a:ext cx="3864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Glimpse -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Blueprint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88AFE79-9DEF-5A67-E628-9D7DC8125796}"/>
              </a:ext>
            </a:extLst>
          </p:cNvPr>
          <p:cNvSpPr txBox="1"/>
          <p:nvPr/>
        </p:nvSpPr>
        <p:spPr>
          <a:xfrm>
            <a:off x="166977" y="1144988"/>
            <a:ext cx="11736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Blueprint: the mathematical embedding of the hardware specification of the GPU accelerators.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D092108-87CC-6438-8C59-6F68150D678B}"/>
              </a:ext>
            </a:extLst>
          </p:cNvPr>
          <p:cNvSpPr txBox="1"/>
          <p:nvPr/>
        </p:nvSpPr>
        <p:spPr>
          <a:xfrm>
            <a:off x="80838" y="2234317"/>
            <a:ext cx="1203032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novel abstraction of the hardware;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key consideration: 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minimizing the loss of information; (ii) maintaining low overhead;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a dimensionality reduction of the original feature vectors using Principal Component Analysis (PCA) to get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minimal mathematical embedding vector that summarizes the hardware;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DNN-self dim-reduction.	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 distribution generation from Blueprint</a:t>
            </a:r>
          </a:p>
          <a:p>
            <a:pPr lvl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neural compilation as a Bayesian optimization problem – original is ineffective;</a:t>
            </a:r>
          </a:p>
          <a:p>
            <a:pPr lvl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Blueprint to speedup Bayesian optimization;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899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E8DC952-E18B-199C-C551-DCDE2E0A863D}"/>
              </a:ext>
            </a:extLst>
          </p:cNvPr>
          <p:cNvSpPr txBox="1"/>
          <p:nvPr/>
        </p:nvSpPr>
        <p:spPr>
          <a:xfrm>
            <a:off x="166977" y="151075"/>
            <a:ext cx="7156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Glimpse –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Hard-ware Exploration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1A68DFC-F69B-C833-14C2-9ADD53E211CA}"/>
              </a:ext>
            </a:extLst>
          </p:cNvPr>
          <p:cNvSpPr txBox="1"/>
          <p:nvPr/>
        </p:nvSpPr>
        <p:spPr>
          <a:xfrm>
            <a:off x="516835" y="1264257"/>
            <a:ext cx="98198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Past work</a:t>
            </a:r>
          </a:p>
          <a:p>
            <a:pPr lvl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cost model - significant number of real hardware measurements;</a:t>
            </a:r>
          </a:p>
          <a:p>
            <a:pPr lvl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Reuse in different hardware – sub-optimal;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Glimpse</a:t>
            </a:r>
          </a:p>
          <a:p>
            <a:pPr lvl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leverages the information encapsulated in Blueprints to improve the hardware-awareness of the exploration process.</a:t>
            </a:r>
          </a:p>
          <a:p>
            <a:pPr lvl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Meta-Optimizer;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8689495-6B25-853F-E5D2-FBD4CAD13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977" y="4089125"/>
            <a:ext cx="5504915" cy="262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586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A828F19-03E3-90B2-D574-4C01B3353F14}"/>
              </a:ext>
            </a:extLst>
          </p:cNvPr>
          <p:cNvSpPr txBox="1"/>
          <p:nvPr/>
        </p:nvSpPr>
        <p:spPr>
          <a:xfrm>
            <a:off x="166977" y="151075"/>
            <a:ext cx="7156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Glimpse –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Hard-ware Sampling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DAAD3E4-6C3B-0A25-BC5A-1547B8FAADB4}"/>
                  </a:ext>
                </a:extLst>
              </p:cNvPr>
              <p:cNvSpPr txBox="1"/>
              <p:nvPr/>
            </p:nvSpPr>
            <p:spPr>
              <a:xfrm>
                <a:off x="492982" y="1017766"/>
                <a:ext cx="9819861" cy="30280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Past work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frequent invalid configurations;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Glimpse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Hardware-guided: Sampler rejects the configuration if considered invalid by more than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𝜏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of the predictors.</a:t>
                </a: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DAAD3E4-6C3B-0A25-BC5A-1547B8FAA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982" y="1017766"/>
                <a:ext cx="9819861" cy="3028073"/>
              </a:xfrm>
              <a:prstGeom prst="rect">
                <a:avLst/>
              </a:prstGeom>
              <a:blipFill>
                <a:blip r:embed="rId2"/>
                <a:stretch>
                  <a:fillRect l="-869" b="-8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34743F66-E099-9EDE-1086-06321C80F3E0}"/>
              </a:ext>
            </a:extLst>
          </p:cNvPr>
          <p:cNvSpPr txBox="1"/>
          <p:nvPr/>
        </p:nvSpPr>
        <p:spPr>
          <a:xfrm>
            <a:off x="492981" y="4533567"/>
            <a:ext cx="9819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Light-weight predictors – two reasons.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417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A828F19-03E3-90B2-D574-4C01B3353F14}"/>
              </a:ext>
            </a:extLst>
          </p:cNvPr>
          <p:cNvSpPr txBox="1"/>
          <p:nvPr/>
        </p:nvSpPr>
        <p:spPr>
          <a:xfrm>
            <a:off x="166977" y="151075"/>
            <a:ext cx="7156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Glimpse –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Flow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46CD3D3-7CA9-66A5-416D-43679EF8C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376" y="1120340"/>
            <a:ext cx="6553248" cy="506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431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0FA3F6B-8D2E-E5A0-BF26-99F49010B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334" y="2042925"/>
            <a:ext cx="8179332" cy="277215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36A56EE-BE4F-BA20-1F84-19380DA03015}"/>
              </a:ext>
            </a:extLst>
          </p:cNvPr>
          <p:cNvSpPr txBox="1"/>
          <p:nvPr/>
        </p:nvSpPr>
        <p:spPr>
          <a:xfrm>
            <a:off x="166977" y="151075"/>
            <a:ext cx="5462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–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and GPUs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523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645</Words>
  <Application>Microsoft Office PowerPoint</Application>
  <PresentationFormat>宽屏</PresentationFormat>
  <Paragraphs>57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等线</vt:lpstr>
      <vt:lpstr>等线 Light</vt:lpstr>
      <vt:lpstr>Arial</vt:lpstr>
      <vt:lpstr>Cambria Math</vt:lpstr>
      <vt:lpstr>Segoe Print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Jeff Lucas</dc:creator>
  <cp:lastModifiedBy>Jeff Lucas</cp:lastModifiedBy>
  <cp:revision>29</cp:revision>
  <dcterms:created xsi:type="dcterms:W3CDTF">2023-12-19T06:59:41Z</dcterms:created>
  <dcterms:modified xsi:type="dcterms:W3CDTF">2023-12-19T14:19:00Z</dcterms:modified>
</cp:coreProperties>
</file>